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1" r:id="rId4"/>
    <p:sldId id="262" r:id="rId5"/>
    <p:sldId id="263" r:id="rId6"/>
    <p:sldId id="264" r:id="rId7"/>
    <p:sldId id="266" r:id="rId8"/>
    <p:sldId id="265" r:id="rId9"/>
    <p:sldId id="269" r:id="rId10"/>
    <p:sldId id="268" r:id="rId11"/>
    <p:sldId id="270" r:id="rId12"/>
    <p:sldId id="259" r:id="rId13"/>
    <p:sldId id="257"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37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green background.jpg"/>
          <p:cNvPicPr>
            <a:picLocks noChangeAspect="1"/>
          </p:cNvPicPr>
          <p:nvPr userDrawn="1"/>
        </p:nvPicPr>
        <p:blipFill>
          <a:blip r:embed="rId13" cstate="print">
            <a:lum bright="-15000" contrast="10000"/>
          </a:blip>
          <a:stretch>
            <a:fillRect/>
          </a:stretch>
        </p:blipFill>
        <p:spPr>
          <a:xfrm>
            <a:off x="0" y="0"/>
            <a:ext cx="9144000" cy="6858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docid=ePv8BL8nMRYLzM&amp;tbnid=J0Xn1HOKDNe-zM:&amp;ved=0CAUQjRw&amp;url=http://www.handsonnetwork.org/nationalprograms/signatureevents/MakeADifferenceDay2009&amp;ei=eXDsUci9G8S5iwKRyoGQAg&amp;bvm=bv.49478099,d.cGE&amp;psig=AFQjCNEvSRsYcnTZEu7rjG62NYLeKKXHfg&amp;ust=137453615190346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esus-washing-feet-01.jpg"/>
          <p:cNvPicPr>
            <a:picLocks noChangeAspect="1"/>
          </p:cNvPicPr>
          <p:nvPr/>
        </p:nvPicPr>
        <p:blipFill>
          <a:blip r:embed="rId3" cstate="print">
            <a:lum bright="-8000" contrast="10000"/>
          </a:blip>
          <a:srcRect b="7877"/>
          <a:stretch>
            <a:fillRect/>
          </a:stretch>
        </p:blipFill>
        <p:spPr>
          <a:xfrm>
            <a:off x="1371600" y="1752600"/>
            <a:ext cx="6341913" cy="3505200"/>
          </a:xfrm>
          <a:prstGeom prst="rect">
            <a:avLst/>
          </a:prstGeom>
          <a:effectLst>
            <a:glow rad="139700">
              <a:schemeClr val="accent6">
                <a:satMod val="175000"/>
                <a:alpha val="40000"/>
              </a:schemeClr>
            </a:glow>
          </a:effectLst>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sz="4800" dirty="0" smtClean="0"/>
              <a:t>Jesus’ Model for Ministry</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John 13:1-17</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handsonnetwork.org/files/photoBodydiffday2009.jpg">
            <a:hlinkClick r:id="rId2"/>
          </p:cNvPr>
          <p:cNvPicPr>
            <a:picLocks noChangeAspect="1" noChangeArrowheads="1"/>
          </p:cNvPicPr>
          <p:nvPr/>
        </p:nvPicPr>
        <p:blipFill>
          <a:blip r:embed="rId3" cstate="print"/>
          <a:srcRect/>
          <a:stretch>
            <a:fillRect/>
          </a:stretch>
        </p:blipFill>
        <p:spPr bwMode="auto">
          <a:xfrm>
            <a:off x="561831" y="1600200"/>
            <a:ext cx="7568732" cy="4419600"/>
          </a:xfrm>
          <a:prstGeom prst="rect">
            <a:avLst/>
          </a:prstGeom>
          <a:noFill/>
        </p:spPr>
      </p:pic>
      <p:sp>
        <p:nvSpPr>
          <p:cNvPr id="4" name="Title 3"/>
          <p:cNvSpPr>
            <a:spLocks noGrp="1"/>
          </p:cNvSpPr>
          <p:nvPr>
            <p:ph type="title"/>
          </p:nvPr>
        </p:nvSpPr>
        <p:spPr/>
        <p:txBody>
          <a:bodyPr>
            <a:normAutofit fontScale="90000"/>
          </a:bodyPr>
          <a:lstStyle/>
          <a:p>
            <a:r>
              <a:rPr lang="en-US" dirty="0" smtClean="0"/>
              <a:t>Make a difference day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esus-washing-feet-01.jpg"/>
          <p:cNvPicPr>
            <a:picLocks noChangeAspect="1"/>
          </p:cNvPicPr>
          <p:nvPr/>
        </p:nvPicPr>
        <p:blipFill>
          <a:blip r:embed="rId3" cstate="print">
            <a:lum bright="-8000" contrast="10000"/>
          </a:blip>
          <a:srcRect b="7877"/>
          <a:stretch>
            <a:fillRect/>
          </a:stretch>
        </p:blipFill>
        <p:spPr>
          <a:xfrm>
            <a:off x="1371600" y="1752600"/>
            <a:ext cx="6341913" cy="3505200"/>
          </a:xfrm>
          <a:prstGeom prst="rect">
            <a:avLst/>
          </a:prstGeom>
          <a:effectLst>
            <a:glow rad="139700">
              <a:schemeClr val="accent6">
                <a:satMod val="175000"/>
                <a:alpha val="40000"/>
              </a:schemeClr>
            </a:glow>
          </a:effectLst>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sz="4800" dirty="0" smtClean="0"/>
              <a:t>Jesus’ Model for Ministry</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John 13:1-17</a:t>
            </a:r>
            <a:endParaRPr lang="en-US"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553200" cy="1143000"/>
          </a:xfrm>
        </p:spPr>
        <p:txBody>
          <a:bodyPr>
            <a:normAutofit fontScale="90000"/>
          </a:bodyPr>
          <a:lstStyle/>
          <a:p>
            <a:r>
              <a:rPr lang="en-US" dirty="0" smtClean="0"/>
              <a:t>What was Jesus thinking?</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feetwashing2.jpg"/>
          <p:cNvPicPr>
            <a:picLocks noChangeAspect="1"/>
          </p:cNvPicPr>
          <p:nvPr/>
        </p:nvPicPr>
        <p:blipFill>
          <a:blip r:embed="rId2" cstate="print">
            <a:lum bright="5000" contrast="10000"/>
          </a:blip>
          <a:stretch>
            <a:fillRect/>
          </a:stretch>
        </p:blipFill>
        <p:spPr>
          <a:xfrm>
            <a:off x="6781800" y="304800"/>
            <a:ext cx="1803400" cy="1948281"/>
          </a:xfrm>
          <a:prstGeom prst="rect">
            <a:avLst/>
          </a:prstGeom>
          <a:effectLst>
            <a:glow rad="139700">
              <a:schemeClr val="accent6">
                <a:satMod val="175000"/>
                <a:alpha val="40000"/>
              </a:schemeClr>
            </a:glow>
          </a:effectLst>
        </p:spPr>
      </p:pic>
      <p:sp>
        <p:nvSpPr>
          <p:cNvPr id="8" name="Content Placeholder 7"/>
          <p:cNvSpPr>
            <a:spLocks noGrp="1"/>
          </p:cNvSpPr>
          <p:nvPr>
            <p:ph idx="1"/>
          </p:nvPr>
        </p:nvSpPr>
        <p:spPr>
          <a:xfrm>
            <a:off x="457200" y="1752600"/>
            <a:ext cx="8229600" cy="4419600"/>
          </a:xfrm>
        </p:spPr>
        <p:txBody>
          <a:bodyPr>
            <a:normAutofit fontScale="85000" lnSpcReduction="20000"/>
          </a:bodyPr>
          <a:lstStyle/>
          <a:p>
            <a:r>
              <a:rPr lang="en-US" dirty="0" smtClean="0"/>
              <a:t>John 13:1-3 Now before the Feast of the Passover, when Jesus knew that His hour had come that He should depart from this world to the Father, having loved His own who were in the world, He loved them to the end. 2 And supper being ended, the devil having already put it into the heart of Judas Iscariot, Simon's son, to betray Him, 3 Jesus, knowing that the Father had given all things into His hands, and that He had come from God and was going to God,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096000" cy="1143000"/>
          </a:xfrm>
        </p:spPr>
        <p:txBody>
          <a:bodyPr>
            <a:normAutofit fontScale="90000"/>
          </a:bodyPr>
          <a:lstStyle/>
          <a:p>
            <a:r>
              <a:rPr lang="en-US" dirty="0" smtClean="0"/>
              <a:t>What were the disciples thinking?</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feetwashing2.jpg"/>
          <p:cNvPicPr>
            <a:picLocks noChangeAspect="1"/>
          </p:cNvPicPr>
          <p:nvPr/>
        </p:nvPicPr>
        <p:blipFill>
          <a:blip r:embed="rId2" cstate="print">
            <a:lum bright="5000" contrast="10000"/>
          </a:blip>
          <a:stretch>
            <a:fillRect/>
          </a:stretch>
        </p:blipFill>
        <p:spPr>
          <a:xfrm>
            <a:off x="6781800" y="304800"/>
            <a:ext cx="1803400" cy="1948281"/>
          </a:xfrm>
          <a:prstGeom prst="rect">
            <a:avLst/>
          </a:prstGeom>
          <a:effectLst>
            <a:glow rad="139700">
              <a:schemeClr val="accent6">
                <a:satMod val="175000"/>
                <a:alpha val="40000"/>
              </a:schemeClr>
            </a:glow>
          </a:effectLst>
        </p:spPr>
      </p:pic>
      <p:sp>
        <p:nvSpPr>
          <p:cNvPr id="8" name="Content Placeholder 7"/>
          <p:cNvSpPr>
            <a:spLocks noGrp="1"/>
          </p:cNvSpPr>
          <p:nvPr>
            <p:ph idx="1"/>
          </p:nvPr>
        </p:nvSpPr>
        <p:spPr>
          <a:xfrm>
            <a:off x="533400" y="2057400"/>
            <a:ext cx="8153400" cy="3962400"/>
          </a:xfrm>
        </p:spPr>
        <p:txBody>
          <a:bodyPr>
            <a:normAutofit fontScale="85000" lnSpcReduction="20000"/>
          </a:bodyPr>
          <a:lstStyle/>
          <a:p>
            <a:r>
              <a:rPr lang="en-US" dirty="0" smtClean="0"/>
              <a:t>Luke 22:22-26 Now there was also a dispute among them, as to which of them should be considered the greatest. 25 And He said to them, "The kings of the Gentiles exercise lordship over them, and those who exercise authority over them are called 'benefactors.'  26 But not so among you; on the contrary, he who is greatest among you, let him be as the younger, and he who governs as he who serves.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096000" cy="1143000"/>
          </a:xfrm>
        </p:spPr>
        <p:txBody>
          <a:bodyPr>
            <a:normAutofit/>
          </a:bodyPr>
          <a:lstStyle/>
          <a:p>
            <a:r>
              <a:rPr lang="en-US" dirty="0" smtClean="0"/>
              <a:t>How did Jesus react?</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feetwashing2.jpg"/>
          <p:cNvPicPr>
            <a:picLocks noChangeAspect="1"/>
          </p:cNvPicPr>
          <p:nvPr/>
        </p:nvPicPr>
        <p:blipFill>
          <a:blip r:embed="rId2" cstate="print">
            <a:lum bright="5000" contrast="10000"/>
          </a:blip>
          <a:stretch>
            <a:fillRect/>
          </a:stretch>
        </p:blipFill>
        <p:spPr>
          <a:xfrm>
            <a:off x="6781800" y="304800"/>
            <a:ext cx="1803400" cy="1948281"/>
          </a:xfrm>
          <a:prstGeom prst="rect">
            <a:avLst/>
          </a:prstGeom>
          <a:effectLst>
            <a:glow rad="139700">
              <a:schemeClr val="accent6">
                <a:satMod val="175000"/>
                <a:alpha val="40000"/>
              </a:schemeClr>
            </a:glow>
          </a:effectLst>
        </p:spPr>
      </p:pic>
      <p:sp>
        <p:nvSpPr>
          <p:cNvPr id="8" name="Content Placeholder 7"/>
          <p:cNvSpPr>
            <a:spLocks noGrp="1"/>
          </p:cNvSpPr>
          <p:nvPr>
            <p:ph idx="1"/>
          </p:nvPr>
        </p:nvSpPr>
        <p:spPr>
          <a:xfrm>
            <a:off x="533400" y="2057400"/>
            <a:ext cx="8153400" cy="3962400"/>
          </a:xfrm>
        </p:spPr>
        <p:txBody>
          <a:bodyPr>
            <a:normAutofit fontScale="85000" lnSpcReduction="10000"/>
          </a:bodyPr>
          <a:lstStyle/>
          <a:p>
            <a:r>
              <a:rPr lang="en-US" dirty="0" smtClean="0"/>
              <a:t>John 13:3-5  Jesus, knowing that the Father had given all things into His hands, and that He had come from God and was going to God, 4 rose from supper and laid aside His garments, took a towel and girded Himself. 5 After that, He poured water into a basin and began to wash the disciples' feet, and to wipe them with the towel with which He was girded.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096000" cy="1143000"/>
          </a:xfrm>
        </p:spPr>
        <p:txBody>
          <a:bodyPr>
            <a:normAutofit fontScale="90000"/>
          </a:bodyPr>
          <a:lstStyle/>
          <a:p>
            <a:r>
              <a:rPr lang="en-US" dirty="0" smtClean="0"/>
              <a:t>What does this teach us?</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feetwashing2.jpg"/>
          <p:cNvPicPr>
            <a:picLocks noChangeAspect="1"/>
          </p:cNvPicPr>
          <p:nvPr/>
        </p:nvPicPr>
        <p:blipFill>
          <a:blip r:embed="rId2" cstate="print">
            <a:lum bright="5000" contrast="10000"/>
          </a:blip>
          <a:stretch>
            <a:fillRect/>
          </a:stretch>
        </p:blipFill>
        <p:spPr>
          <a:xfrm>
            <a:off x="6781800" y="304800"/>
            <a:ext cx="1803400" cy="1948281"/>
          </a:xfrm>
          <a:prstGeom prst="rect">
            <a:avLst/>
          </a:prstGeom>
          <a:effectLst>
            <a:glow rad="139700">
              <a:schemeClr val="accent6">
                <a:satMod val="175000"/>
                <a:alpha val="40000"/>
              </a:schemeClr>
            </a:glow>
          </a:effectLst>
        </p:spPr>
      </p:pic>
      <p:sp>
        <p:nvSpPr>
          <p:cNvPr id="8" name="Content Placeholder 7"/>
          <p:cNvSpPr>
            <a:spLocks noGrp="1"/>
          </p:cNvSpPr>
          <p:nvPr>
            <p:ph idx="1"/>
          </p:nvPr>
        </p:nvSpPr>
        <p:spPr>
          <a:xfrm>
            <a:off x="533400" y="2057400"/>
            <a:ext cx="8153400" cy="3962400"/>
          </a:xfrm>
        </p:spPr>
        <p:txBody>
          <a:bodyPr>
            <a:normAutofit/>
          </a:bodyPr>
          <a:lstStyle/>
          <a:p>
            <a:pPr marL="742950" indent="-742950">
              <a:buAutoNum type="arabicPlain"/>
            </a:pPr>
            <a:r>
              <a:rPr lang="en-US" dirty="0" smtClean="0"/>
              <a:t>We learn to lead by serving…</a:t>
            </a:r>
          </a:p>
          <a:p>
            <a:pPr marL="742950" indent="-742950">
              <a:buAutoNum type="arabicPlain"/>
            </a:pPr>
            <a:endParaRPr lang="en-US" sz="2000" dirty="0" smtClean="0"/>
          </a:p>
          <a:p>
            <a:pPr marL="742950" indent="-742950">
              <a:buAutoNum type="arabicPlain"/>
            </a:pPr>
            <a:r>
              <a:rPr lang="en-US" dirty="0" smtClean="0"/>
              <a:t>The road to greatness is through service…</a:t>
            </a:r>
          </a:p>
          <a:p>
            <a:pPr marL="742950" indent="-742950">
              <a:buAutoNum type="arabicPlain" startAt="2"/>
            </a:pPr>
            <a:endParaRPr lang="en-US" sz="2000" dirty="0" smtClean="0"/>
          </a:p>
          <a:p>
            <a:pPr marL="742950" indent="-742950">
              <a:buAutoNum type="arabicPlain" startAt="2"/>
            </a:pPr>
            <a:r>
              <a:rPr lang="en-US" dirty="0" smtClean="0"/>
              <a:t>Humility is a Godlike virtue..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dissolv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dissolve">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705600" cy="1143000"/>
          </a:xfrm>
        </p:spPr>
        <p:txBody>
          <a:bodyPr>
            <a:normAutofit fontScale="90000"/>
          </a:bodyPr>
          <a:lstStyle/>
          <a:p>
            <a:r>
              <a:rPr lang="en-US" dirty="0" smtClean="0"/>
              <a:t>Attitudes we must develop..</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feetwashing2.jpg"/>
          <p:cNvPicPr>
            <a:picLocks noChangeAspect="1"/>
          </p:cNvPicPr>
          <p:nvPr/>
        </p:nvPicPr>
        <p:blipFill>
          <a:blip r:embed="rId2" cstate="print">
            <a:lum bright="5000" contrast="10000"/>
          </a:blip>
          <a:stretch>
            <a:fillRect/>
          </a:stretch>
        </p:blipFill>
        <p:spPr>
          <a:xfrm>
            <a:off x="6781800" y="304800"/>
            <a:ext cx="1803400" cy="1948281"/>
          </a:xfrm>
          <a:prstGeom prst="rect">
            <a:avLst/>
          </a:prstGeom>
          <a:effectLst>
            <a:glow rad="139700">
              <a:schemeClr val="accent6">
                <a:satMod val="175000"/>
                <a:alpha val="40000"/>
              </a:schemeClr>
            </a:glow>
          </a:effectLst>
        </p:spPr>
      </p:pic>
      <p:sp>
        <p:nvSpPr>
          <p:cNvPr id="8" name="Content Placeholder 7"/>
          <p:cNvSpPr>
            <a:spLocks noGrp="1"/>
          </p:cNvSpPr>
          <p:nvPr>
            <p:ph idx="1"/>
          </p:nvPr>
        </p:nvSpPr>
        <p:spPr>
          <a:xfrm>
            <a:off x="533400" y="2057400"/>
            <a:ext cx="8153400" cy="3962400"/>
          </a:xfrm>
        </p:spPr>
        <p:txBody>
          <a:bodyPr>
            <a:normAutofit/>
          </a:bodyPr>
          <a:lstStyle/>
          <a:p>
            <a:pPr marL="742950" indent="-742950">
              <a:buFont typeface="Wingdings" pitchFamily="2" charset="2"/>
              <a:buChar char="§"/>
            </a:pPr>
            <a:r>
              <a:rPr lang="en-US" dirty="0" smtClean="0"/>
              <a:t>Alert to opportunities to serve..    </a:t>
            </a:r>
            <a:r>
              <a:rPr lang="en-US" sz="2400" dirty="0" smtClean="0"/>
              <a:t>Mark 13:37</a:t>
            </a:r>
          </a:p>
          <a:p>
            <a:pPr marL="742950" indent="-742950">
              <a:buFont typeface="Wingdings" pitchFamily="2" charset="2"/>
              <a:buChar char="§"/>
            </a:pPr>
            <a:r>
              <a:rPr lang="en-US" dirty="0" smtClean="0"/>
              <a:t>Learn to be obedient.. </a:t>
            </a:r>
            <a:r>
              <a:rPr lang="en-US" sz="2400" dirty="0" smtClean="0"/>
              <a:t>John 6:38;           Phil 2:5-8</a:t>
            </a:r>
          </a:p>
          <a:p>
            <a:pPr marL="742950" indent="-742950">
              <a:buFont typeface="Wingdings" pitchFamily="2" charset="2"/>
              <a:buChar char="§"/>
            </a:pPr>
            <a:r>
              <a:rPr lang="en-US" dirty="0" smtClean="0"/>
              <a:t>Learn to take initiative.. take the first step </a:t>
            </a:r>
          </a:p>
          <a:p>
            <a:pPr marL="1143000" lvl="1" indent="-742950">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ese-ronceray-saved-drowning-friendjpg-14d2c57383eeb595_large.jpg"/>
          <p:cNvPicPr>
            <a:picLocks noChangeAspect="1"/>
          </p:cNvPicPr>
          <p:nvPr/>
        </p:nvPicPr>
        <p:blipFill>
          <a:blip r:embed="rId2" cstate="print"/>
          <a:stretch>
            <a:fillRect/>
          </a:stretch>
        </p:blipFill>
        <p:spPr>
          <a:xfrm>
            <a:off x="1295400" y="457200"/>
            <a:ext cx="6458674" cy="4724400"/>
          </a:xfrm>
          <a:prstGeom prst="rect">
            <a:avLst/>
          </a:prstGeom>
          <a:effectLst>
            <a:glow rad="139700">
              <a:schemeClr val="accent6">
                <a:satMod val="175000"/>
                <a:alpha val="40000"/>
              </a:schemeClr>
            </a:glow>
          </a:effectLst>
        </p:spPr>
      </p:pic>
      <p:sp>
        <p:nvSpPr>
          <p:cNvPr id="3" name="TextBox 2"/>
          <p:cNvSpPr txBox="1"/>
          <p:nvPr/>
        </p:nvSpPr>
        <p:spPr>
          <a:xfrm>
            <a:off x="1371600" y="5410200"/>
            <a:ext cx="6248400" cy="923330"/>
          </a:xfrm>
          <a:prstGeom prst="rect">
            <a:avLst/>
          </a:prstGeom>
          <a:noFill/>
        </p:spPr>
        <p:txBody>
          <a:bodyPr wrap="square" rtlCol="0">
            <a:spAutoFit/>
          </a:bodyPr>
          <a:lstStyle/>
          <a:p>
            <a:r>
              <a:rPr lang="en-US" dirty="0" smtClean="0">
                <a:solidFill>
                  <a:schemeClr val="bg1"/>
                </a:solidFill>
                <a:latin typeface="Georgia" pitchFamily="18" charset="0"/>
              </a:rPr>
              <a:t>Reese </a:t>
            </a:r>
            <a:r>
              <a:rPr lang="en-US" dirty="0" err="1" smtClean="0">
                <a:solidFill>
                  <a:schemeClr val="bg1"/>
                </a:solidFill>
                <a:latin typeface="Georgia" pitchFamily="18" charset="0"/>
              </a:rPr>
              <a:t>Ronceray</a:t>
            </a:r>
            <a:r>
              <a:rPr lang="en-US" dirty="0" smtClean="0">
                <a:solidFill>
                  <a:schemeClr val="bg1"/>
                </a:solidFill>
                <a:latin typeface="Georgia" pitchFamily="18" charset="0"/>
              </a:rPr>
              <a:t>, 9, saved a 5-year-old neighbor from drowning. He is being given a $10,000 scholarship from Centenary College, where he learned to swim.</a:t>
            </a:r>
            <a:endParaRPr lang="en-US"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705600" cy="1143000"/>
          </a:xfrm>
        </p:spPr>
        <p:txBody>
          <a:bodyPr>
            <a:normAutofit fontScale="90000"/>
          </a:bodyPr>
          <a:lstStyle/>
          <a:p>
            <a:r>
              <a:rPr lang="en-US" dirty="0" smtClean="0"/>
              <a:t>Attitudes we must develop..</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feetwashing2.jpg"/>
          <p:cNvPicPr>
            <a:picLocks noChangeAspect="1"/>
          </p:cNvPicPr>
          <p:nvPr/>
        </p:nvPicPr>
        <p:blipFill>
          <a:blip r:embed="rId2" cstate="print">
            <a:lum bright="5000" contrast="10000"/>
          </a:blip>
          <a:stretch>
            <a:fillRect/>
          </a:stretch>
        </p:blipFill>
        <p:spPr>
          <a:xfrm>
            <a:off x="6781800" y="304800"/>
            <a:ext cx="1803400" cy="1948281"/>
          </a:xfrm>
          <a:prstGeom prst="rect">
            <a:avLst/>
          </a:prstGeom>
          <a:effectLst>
            <a:glow rad="139700">
              <a:schemeClr val="accent6">
                <a:satMod val="175000"/>
                <a:alpha val="40000"/>
              </a:schemeClr>
            </a:glow>
          </a:effectLst>
        </p:spPr>
      </p:pic>
      <p:sp>
        <p:nvSpPr>
          <p:cNvPr id="8" name="Content Placeholder 7"/>
          <p:cNvSpPr>
            <a:spLocks noGrp="1"/>
          </p:cNvSpPr>
          <p:nvPr>
            <p:ph idx="1"/>
          </p:nvPr>
        </p:nvSpPr>
        <p:spPr>
          <a:xfrm>
            <a:off x="533400" y="2057400"/>
            <a:ext cx="8153400" cy="3962400"/>
          </a:xfrm>
        </p:spPr>
        <p:txBody>
          <a:bodyPr>
            <a:normAutofit/>
          </a:bodyPr>
          <a:lstStyle/>
          <a:p>
            <a:pPr marL="742950" indent="-742950">
              <a:buFont typeface="Wingdings" pitchFamily="2" charset="2"/>
              <a:buChar char="§"/>
            </a:pPr>
            <a:r>
              <a:rPr lang="en-US" dirty="0" smtClean="0"/>
              <a:t>Be industrious .. not too good to do hard work.. </a:t>
            </a:r>
            <a:r>
              <a:rPr lang="en-US" sz="2400" dirty="0" smtClean="0"/>
              <a:t>John 9:4</a:t>
            </a:r>
          </a:p>
          <a:p>
            <a:pPr marL="742950" indent="-742950">
              <a:buFont typeface="Wingdings" pitchFamily="2" charset="2"/>
              <a:buChar char="§"/>
            </a:pPr>
            <a:r>
              <a:rPr lang="en-US" dirty="0" smtClean="0"/>
              <a:t>Be shrewd and wise .. </a:t>
            </a:r>
            <a:r>
              <a:rPr lang="en-US" sz="2400" dirty="0" smtClean="0"/>
              <a:t>Luke 16:1-13</a:t>
            </a:r>
          </a:p>
          <a:p>
            <a:pPr marL="742950" indent="-742950">
              <a:buFont typeface="Wingdings" pitchFamily="2" charset="2"/>
              <a:buChar char="§"/>
            </a:pPr>
            <a:r>
              <a:rPr lang="en-US" dirty="0" smtClean="0"/>
              <a:t>Be willing to serve beyond duty.. </a:t>
            </a:r>
            <a:r>
              <a:rPr lang="en-US" sz="2400" dirty="0" smtClean="0"/>
              <a:t>Luke 19:10; Luke 17:10; Matt 5:40-42 go extra mile</a:t>
            </a:r>
          </a:p>
          <a:p>
            <a:pPr lvl="2" indent="-742950">
              <a:buFont typeface="Wingdings" pitchFamily="2" charset="2"/>
              <a:buChar char="§"/>
            </a:pPr>
            <a:r>
              <a:rPr lang="en-US" sz="3200" dirty="0" smtClean="0"/>
              <a:t>John 13:17  If you know these things, blessed are you if you do them. </a:t>
            </a:r>
          </a:p>
          <a:p>
            <a:pPr marL="742950" indent="-742950">
              <a:buFont typeface="Wingdings" pitchFamily="2" charset="2"/>
              <a:buChar cha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705600" cy="1143000"/>
          </a:xfrm>
        </p:spPr>
        <p:txBody>
          <a:bodyPr>
            <a:normAutofit/>
          </a:bodyPr>
          <a:lstStyle/>
          <a:p>
            <a:r>
              <a:rPr lang="en-US" dirty="0" smtClean="0"/>
              <a:t>Application</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feetwashing2.jpg"/>
          <p:cNvPicPr>
            <a:picLocks noChangeAspect="1"/>
          </p:cNvPicPr>
          <p:nvPr/>
        </p:nvPicPr>
        <p:blipFill>
          <a:blip r:embed="rId2" cstate="print">
            <a:lum bright="5000" contrast="10000"/>
          </a:blip>
          <a:stretch>
            <a:fillRect/>
          </a:stretch>
        </p:blipFill>
        <p:spPr>
          <a:xfrm>
            <a:off x="6781800" y="304800"/>
            <a:ext cx="1803400" cy="1948281"/>
          </a:xfrm>
          <a:prstGeom prst="rect">
            <a:avLst/>
          </a:prstGeom>
          <a:effectLst>
            <a:glow rad="139700">
              <a:schemeClr val="accent6">
                <a:satMod val="175000"/>
                <a:alpha val="40000"/>
              </a:schemeClr>
            </a:glow>
          </a:effectLst>
        </p:spPr>
      </p:pic>
      <p:sp>
        <p:nvSpPr>
          <p:cNvPr id="8" name="Content Placeholder 7"/>
          <p:cNvSpPr>
            <a:spLocks noGrp="1"/>
          </p:cNvSpPr>
          <p:nvPr>
            <p:ph idx="1"/>
          </p:nvPr>
        </p:nvSpPr>
        <p:spPr>
          <a:xfrm>
            <a:off x="533400" y="2057400"/>
            <a:ext cx="8153400" cy="3962400"/>
          </a:xfrm>
        </p:spPr>
        <p:txBody>
          <a:bodyPr>
            <a:normAutofit/>
          </a:bodyPr>
          <a:lstStyle/>
          <a:p>
            <a:pPr marL="742950" indent="-742950">
              <a:buFont typeface="Wingdings" pitchFamily="2" charset="2"/>
              <a:buChar char="§"/>
            </a:pPr>
            <a:r>
              <a:rPr lang="en-US" dirty="0" smtClean="0"/>
              <a:t>Look for ways to serve in your church family..</a:t>
            </a:r>
          </a:p>
          <a:p>
            <a:pPr marL="742950" indent="-742950">
              <a:buFont typeface="Wingdings" pitchFamily="2" charset="2"/>
              <a:buChar char="§"/>
            </a:pPr>
            <a:r>
              <a:rPr lang="en-US" dirty="0" smtClean="0"/>
              <a:t>Look for ways to serve in your earthly family.. </a:t>
            </a:r>
            <a:r>
              <a:rPr lang="en-US" sz="3200" dirty="0" smtClean="0"/>
              <a:t>Gal 6:10</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470</Words>
  <Application>Microsoft Office PowerPoint</Application>
  <PresentationFormat>On-screen Show (4:3)</PresentationFormat>
  <Paragraphs>32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Jesus’ Model for Ministry</vt:lpstr>
      <vt:lpstr>What was Jesus thinking?</vt:lpstr>
      <vt:lpstr>What were the disciples thinking?</vt:lpstr>
      <vt:lpstr>How did Jesus react?</vt:lpstr>
      <vt:lpstr>What does this teach us?</vt:lpstr>
      <vt:lpstr>Attitudes we must develop..</vt:lpstr>
      <vt:lpstr>Slide 7</vt:lpstr>
      <vt:lpstr>Attitudes we must develop..</vt:lpstr>
      <vt:lpstr>Application</vt:lpstr>
      <vt:lpstr>Make a difference day</vt:lpstr>
      <vt:lpstr>Jesus’ Model for Ministry</vt:lpstr>
      <vt:lpstr>Slide 12</vt:lpstr>
      <vt:lpstr>Slide 13</vt:lpstr>
      <vt:lpstr>Slide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158</cp:revision>
  <dcterms:created xsi:type="dcterms:W3CDTF">2011-02-15T07:29:10Z</dcterms:created>
  <dcterms:modified xsi:type="dcterms:W3CDTF">2013-07-31T17:37:11Z</dcterms:modified>
</cp:coreProperties>
</file>