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3" r:id="rId3"/>
    <p:sldId id="261" r:id="rId4"/>
    <p:sldId id="262" r:id="rId5"/>
    <p:sldId id="265" r:id="rId6"/>
    <p:sldId id="266" r:id="rId7"/>
    <p:sldId id="259" r:id="rId8"/>
    <p:sldId id="257" r:id="rId9"/>
    <p:sldId id="260" r:id="rId10"/>
    <p:sldId id="267" r:id="rId11"/>
    <p:sldId id="270" r:id="rId12"/>
    <p:sldId id="271" r:id="rId13"/>
    <p:sldId id="272" r:id="rId14"/>
    <p:sldId id="273" r:id="rId15"/>
    <p:sldId id="274" r:id="rId16"/>
    <p:sldId id="275" r:id="rId17"/>
    <p:sldId id="264"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94C8"/>
    <a:srgbClr val="0078A2"/>
    <a:srgbClr val="0000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4" d="100"/>
          <a:sy n="94" d="100"/>
        </p:scale>
        <p:origin x="-37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7/28/2013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7/28/2013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7/28/2013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7/28/2013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7/28/2013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a_day_without_rain.jpg"/>
          <p:cNvPicPr>
            <a:picLocks noChangeAspect="1"/>
          </p:cNvPicPr>
          <p:nvPr userDrawn="1"/>
        </p:nvPicPr>
        <p:blipFill>
          <a:blip r:embed="rId13" cstate="print">
            <a:lum contrast="10000"/>
          </a:blip>
          <a:srcRect l="49655" t="65116" r="10454"/>
          <a:stretch>
            <a:fillRect/>
          </a:stretch>
        </p:blipFill>
        <p:spPr>
          <a:xfrm>
            <a:off x="0" y="0"/>
            <a:ext cx="9144000" cy="6477001"/>
          </a:xfrm>
          <a:prstGeom prst="rect">
            <a:avLst/>
          </a:prstGeom>
        </p:spPr>
      </p:pic>
      <p:sp>
        <p:nvSpPr>
          <p:cNvPr id="10" name="Rectangle 9"/>
          <p:cNvSpPr/>
          <p:nvPr userDrawn="1"/>
        </p:nvSpPr>
        <p:spPr>
          <a:xfrm>
            <a:off x="0" y="0"/>
            <a:ext cx="9144000" cy="6477000"/>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_day_without_rain.jpg"/>
          <p:cNvPicPr>
            <a:picLocks noChangeAspect="1"/>
          </p:cNvPicPr>
          <p:nvPr/>
        </p:nvPicPr>
        <p:blipFill>
          <a:blip r:embed="rId3" cstate="print">
            <a:lum bright="8000" contrast="10000"/>
          </a:blip>
          <a:srcRect l="37895" t="42791"/>
          <a:stretch>
            <a:fillRect/>
          </a:stretch>
        </p:blipFill>
        <p:spPr>
          <a:xfrm>
            <a:off x="-1" y="-9727"/>
            <a:ext cx="9144001" cy="6432101"/>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457200"/>
            <a:ext cx="7772400" cy="1143000"/>
          </a:xfrm>
        </p:spPr>
        <p:txBody>
          <a:bodyPr>
            <a:noAutofit/>
          </a:bodyPr>
          <a:lstStyle/>
          <a:p>
            <a:r>
              <a:rPr lang="en-US" sz="4800" dirty="0" smtClean="0"/>
              <a:t>What Have I Done to You?</a:t>
            </a:r>
            <a:endParaRPr lang="en-US" sz="4800" dirty="0"/>
          </a:p>
        </p:txBody>
      </p:sp>
      <p:sp>
        <p:nvSpPr>
          <p:cNvPr id="10" name="Subtitle 9"/>
          <p:cNvSpPr>
            <a:spLocks noGrp="1"/>
          </p:cNvSpPr>
          <p:nvPr>
            <p:ph type="subTitle" idx="1"/>
          </p:nvPr>
        </p:nvSpPr>
        <p:spPr>
          <a:xfrm>
            <a:off x="1295400" y="4572000"/>
            <a:ext cx="6400800" cy="990600"/>
          </a:xfrm>
        </p:spPr>
        <p:txBody>
          <a:bodyPr>
            <a:normAutofit/>
          </a:bodyPr>
          <a:lstStyle/>
          <a:p>
            <a:r>
              <a:rPr lang="en-US" sz="4400" dirty="0" smtClean="0"/>
              <a:t>Micah 6:1-8</a:t>
            </a:r>
            <a:endParaRPr lang="en-US" sz="4400" dirty="0"/>
          </a:p>
        </p:txBody>
      </p:sp>
      <p:sp>
        <p:nvSpPr>
          <p:cNvPr id="6" name="TextBox 5"/>
          <p:cNvSpPr txBox="1"/>
          <p:nvPr/>
        </p:nvSpPr>
        <p:spPr>
          <a:xfrm>
            <a:off x="685800" y="5334000"/>
            <a:ext cx="7620000" cy="461665"/>
          </a:xfrm>
          <a:prstGeom prst="rect">
            <a:avLst/>
          </a:prstGeom>
          <a:noFill/>
        </p:spPr>
        <p:txBody>
          <a:bodyPr wrap="square" rtlCol="0">
            <a:spAutoFit/>
          </a:bodyPr>
          <a:lstStyle/>
          <a:p>
            <a:pPr algn="ctr"/>
            <a:r>
              <a:rPr lang="en-US" sz="2400" dirty="0" smtClean="0">
                <a:solidFill>
                  <a:schemeClr val="bg1"/>
                </a:solidFill>
                <a:effectLst>
                  <a:glow rad="228600">
                    <a:schemeClr val="tx1">
                      <a:alpha val="40000"/>
                    </a:schemeClr>
                  </a:glow>
                </a:effectLst>
                <a:latin typeface="Georgia" pitchFamily="18" charset="0"/>
              </a:rPr>
              <a:t>"O My people, what have I done to you?” –  6:3 </a:t>
            </a:r>
            <a:endParaRPr lang="en-US" sz="2400" dirty="0">
              <a:solidFill>
                <a:schemeClr val="bg1"/>
              </a:solidFill>
              <a:effectLst>
                <a:glow rad="228600">
                  <a:schemeClr val="tx1">
                    <a:alpha val="40000"/>
                  </a:schemeClr>
                </a:glow>
              </a:effectLst>
              <a:latin typeface="Georg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600200"/>
            <a:ext cx="8458200" cy="44196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Man’s inadequate solution</a:t>
            </a:r>
            <a:endParaRPr lang="en-US" dirty="0"/>
          </a:p>
        </p:txBody>
      </p:sp>
      <p:sp>
        <p:nvSpPr>
          <p:cNvPr id="3" name="Content Placeholder 2"/>
          <p:cNvSpPr>
            <a:spLocks noGrp="1"/>
          </p:cNvSpPr>
          <p:nvPr>
            <p:ph idx="1"/>
          </p:nvPr>
        </p:nvSpPr>
        <p:spPr/>
        <p:txBody>
          <a:bodyPr/>
          <a:lstStyle/>
          <a:p>
            <a:r>
              <a:rPr lang="en-US" dirty="0" smtClean="0"/>
              <a:t>Sacrifice material possessions?</a:t>
            </a:r>
          </a:p>
          <a:p>
            <a:pPr lvl="1"/>
            <a:r>
              <a:rPr lang="en-US" dirty="0" smtClean="0"/>
              <a:t>Malachi 1:8 And when you offer the blind as a sacrifice, Is it not evil? And when you offer the lame and sick, Is it not evil? Offer it then to your governor! Would he be pleased with you?</a:t>
            </a:r>
          </a:p>
          <a:p>
            <a:pPr lvl="1"/>
            <a:r>
              <a:rPr lang="en-US" dirty="0" smtClean="0"/>
              <a:t>Give Him thousands of rams and 10,000 rivers of oil? Does God want more of our material possessions? </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600200"/>
            <a:ext cx="8458200" cy="44196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Man’s inadequate solution</a:t>
            </a:r>
            <a:endParaRPr lang="en-US" dirty="0"/>
          </a:p>
        </p:txBody>
      </p:sp>
      <p:sp>
        <p:nvSpPr>
          <p:cNvPr id="3" name="Content Placeholder 2"/>
          <p:cNvSpPr>
            <a:spLocks noGrp="1"/>
          </p:cNvSpPr>
          <p:nvPr>
            <p:ph idx="1"/>
          </p:nvPr>
        </p:nvSpPr>
        <p:spPr/>
        <p:txBody>
          <a:bodyPr/>
          <a:lstStyle/>
          <a:p>
            <a:r>
              <a:rPr lang="en-US" dirty="0" smtClean="0"/>
              <a:t>Sacrifice our children?</a:t>
            </a:r>
          </a:p>
          <a:p>
            <a:pPr lvl="1"/>
            <a:r>
              <a:rPr lang="en-US" dirty="0" smtClean="0"/>
              <a:t>Example of Abraham? (Gen 22:1-18)</a:t>
            </a:r>
          </a:p>
          <a:p>
            <a:pPr lvl="1"/>
            <a:r>
              <a:rPr lang="en-US" dirty="0" smtClean="0"/>
              <a:t>Offering to fire of </a:t>
            </a:r>
            <a:r>
              <a:rPr lang="en-US" dirty="0" err="1" smtClean="0"/>
              <a:t>Molech</a:t>
            </a:r>
            <a:r>
              <a:rPr lang="en-US" dirty="0" smtClean="0"/>
              <a:t>? </a:t>
            </a:r>
          </a:p>
          <a:p>
            <a:pPr lvl="2"/>
            <a:r>
              <a:rPr lang="en-US" dirty="0" smtClean="0"/>
              <a:t>Leviticus 18:21 And you shall not let any of your descendants pass through the fire to </a:t>
            </a:r>
            <a:r>
              <a:rPr lang="en-US" dirty="0" err="1" smtClean="0"/>
              <a:t>Molech</a:t>
            </a:r>
            <a:r>
              <a:rPr lang="en-US" dirty="0" smtClean="0"/>
              <a:t>, nor shall you profane the name of your God: I am the Lord. </a:t>
            </a:r>
          </a:p>
          <a:p>
            <a:pPr lvl="2"/>
            <a:r>
              <a:rPr lang="en-US" dirty="0" smtClean="0"/>
              <a:t>Trading our offspring for our soul? Can we trade something of value for our soul?</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600200"/>
            <a:ext cx="8458200" cy="44196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Application</a:t>
            </a:r>
            <a:endParaRPr lang="en-US" dirty="0"/>
          </a:p>
        </p:txBody>
      </p:sp>
      <p:sp>
        <p:nvSpPr>
          <p:cNvPr id="3" name="Content Placeholder 2"/>
          <p:cNvSpPr>
            <a:spLocks noGrp="1"/>
          </p:cNvSpPr>
          <p:nvPr>
            <p:ph idx="1"/>
          </p:nvPr>
        </p:nvSpPr>
        <p:spPr/>
        <p:txBody>
          <a:bodyPr>
            <a:normAutofit fontScale="92500"/>
          </a:bodyPr>
          <a:lstStyle/>
          <a:p>
            <a:r>
              <a:rPr lang="en-US" sz="2800" dirty="0" smtClean="0"/>
              <a:t>God gives us more than we could ever give Him..</a:t>
            </a:r>
          </a:p>
          <a:p>
            <a:pPr lvl="1"/>
            <a:r>
              <a:rPr lang="en-US" dirty="0" smtClean="0"/>
              <a:t>Romans 8:31-32 What then shall we say to these things? If God is for us, who can be against us? 32 He who did not spare His own Son, but delivered Him up for us all, how shall He not with Him also freely give us all things? </a:t>
            </a:r>
          </a:p>
          <a:p>
            <a:pPr lvl="1"/>
            <a:r>
              <a:rPr lang="en-US" dirty="0" smtClean="0"/>
              <a:t>1 Samuel 15:22 "Has the Lord as great delight in burnt offerings and sacrifices, As in obeying the voice of the Lord? Behold, to obey is better than sacrifice, And to heed than the fat of rams. </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600200"/>
            <a:ext cx="8458200" cy="44196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What the Lord requires (</a:t>
            </a:r>
            <a:r>
              <a:rPr lang="en-US" dirty="0" err="1" smtClean="0"/>
              <a:t>vs</a:t>
            </a:r>
            <a:r>
              <a:rPr lang="en-US" dirty="0" smtClean="0"/>
              <a:t> 8)</a:t>
            </a:r>
            <a:endParaRPr lang="en-US" dirty="0"/>
          </a:p>
        </p:txBody>
      </p:sp>
      <p:sp>
        <p:nvSpPr>
          <p:cNvPr id="3" name="Content Placeholder 2"/>
          <p:cNvSpPr>
            <a:spLocks noGrp="1"/>
          </p:cNvSpPr>
          <p:nvPr>
            <p:ph idx="1"/>
          </p:nvPr>
        </p:nvSpPr>
        <p:spPr/>
        <p:txBody>
          <a:bodyPr>
            <a:normAutofit/>
          </a:bodyPr>
          <a:lstStyle/>
          <a:p>
            <a:r>
              <a:rPr lang="en-US" dirty="0" smtClean="0"/>
              <a:t>8 He has shown you, O man, what is good; And what does the Lord require of you But to do justly, To love mercy, And to walk humbly with your God? </a:t>
            </a:r>
          </a:p>
          <a:p>
            <a:pPr>
              <a:buNone/>
            </a:pPr>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600200"/>
            <a:ext cx="8458200" cy="44196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What the Lord requires (</a:t>
            </a:r>
            <a:r>
              <a:rPr lang="en-US" dirty="0" err="1" smtClean="0"/>
              <a:t>vs</a:t>
            </a:r>
            <a:r>
              <a:rPr lang="en-US" dirty="0" smtClean="0"/>
              <a:t> 8)</a:t>
            </a:r>
            <a:endParaRPr lang="en-US" dirty="0"/>
          </a:p>
        </p:txBody>
      </p:sp>
      <p:sp>
        <p:nvSpPr>
          <p:cNvPr id="3" name="Content Placeholder 2"/>
          <p:cNvSpPr>
            <a:spLocks noGrp="1"/>
          </p:cNvSpPr>
          <p:nvPr>
            <p:ph idx="1"/>
          </p:nvPr>
        </p:nvSpPr>
        <p:spPr/>
        <p:txBody>
          <a:bodyPr>
            <a:normAutofit/>
          </a:bodyPr>
          <a:lstStyle/>
          <a:p>
            <a:r>
              <a:rPr lang="en-US" dirty="0" smtClean="0"/>
              <a:t>He has shown us what is good..</a:t>
            </a:r>
          </a:p>
          <a:p>
            <a:pPr lvl="1"/>
            <a:r>
              <a:rPr lang="en-US" dirty="0" smtClean="0"/>
              <a:t>1 Peter 1:15-16 but as He who called you is holy, you also be holy in all your conduct, 16 because it is written, "Be holy, for I am holy." </a:t>
            </a:r>
          </a:p>
          <a:p>
            <a:pPr lvl="1"/>
            <a:r>
              <a:rPr lang="en-US" dirty="0" smtClean="0"/>
              <a:t>2 Peter 1:3 as His divine power has given to us all things that pertain to life and godliness, through the knowledge of Him who called us by glory and virtue, </a:t>
            </a:r>
          </a:p>
          <a:p>
            <a:pPr lvl="1"/>
            <a:endParaRPr lang="en-US" dirty="0" smtClean="0"/>
          </a:p>
          <a:p>
            <a:pPr>
              <a:buNone/>
            </a:pPr>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600200"/>
            <a:ext cx="8458200" cy="44196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What the Lord requires (</a:t>
            </a:r>
            <a:r>
              <a:rPr lang="en-US" dirty="0" err="1" smtClean="0"/>
              <a:t>vs</a:t>
            </a:r>
            <a:r>
              <a:rPr lang="en-US" dirty="0" smtClean="0"/>
              <a:t> 8)</a:t>
            </a:r>
            <a:endParaRPr lang="en-US" dirty="0"/>
          </a:p>
        </p:txBody>
      </p:sp>
      <p:sp>
        <p:nvSpPr>
          <p:cNvPr id="3" name="Content Placeholder 2"/>
          <p:cNvSpPr>
            <a:spLocks noGrp="1"/>
          </p:cNvSpPr>
          <p:nvPr>
            <p:ph idx="1"/>
          </p:nvPr>
        </p:nvSpPr>
        <p:spPr/>
        <p:txBody>
          <a:bodyPr>
            <a:normAutofit fontScale="92500"/>
          </a:bodyPr>
          <a:lstStyle/>
          <a:p>
            <a:r>
              <a:rPr lang="en-US" dirty="0" smtClean="0"/>
              <a:t>God wants us, not our possessions..</a:t>
            </a:r>
          </a:p>
          <a:p>
            <a:pPr lvl="1"/>
            <a:r>
              <a:rPr lang="en-US" dirty="0" smtClean="0"/>
              <a:t>Deuteronomy 10:12-13 "And now, Israel, what does the Lord your God require of you, but to fear the Lord your God, to walk in all His ways and to love Him, to serve the Lord your God with all your heart and with all your soul, 13 and to keep the commandments of the Lord and His statutes which I command you today for your good? </a:t>
            </a:r>
          </a:p>
          <a:p>
            <a:pPr lvl="1"/>
            <a:r>
              <a:rPr lang="en-US" dirty="0" smtClean="0"/>
              <a:t>Romans 7:22 For I delight in the law of God according to the inward man. </a:t>
            </a:r>
          </a:p>
          <a:p>
            <a:pPr lvl="1"/>
            <a:endParaRPr lang="en-US" dirty="0" smtClean="0"/>
          </a:p>
          <a:p>
            <a:pPr>
              <a:buNone/>
            </a:pPr>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n love with this world.jpg"/>
          <p:cNvPicPr>
            <a:picLocks noChangeAspect="1"/>
          </p:cNvPicPr>
          <p:nvPr/>
        </p:nvPicPr>
        <p:blipFill>
          <a:blip r:embed="rId2" cstate="print"/>
          <a:stretch>
            <a:fillRect/>
          </a:stretch>
        </p:blipFill>
        <p:spPr>
          <a:xfrm>
            <a:off x="0" y="0"/>
            <a:ext cx="9144000" cy="6858000"/>
          </a:xfrm>
          <a:prstGeom prst="rect">
            <a:avLst/>
          </a:prstGeom>
        </p:spPr>
      </p:pic>
      <p:sp>
        <p:nvSpPr>
          <p:cNvPr id="4" name="Rectangle 3"/>
          <p:cNvSpPr/>
          <p:nvPr/>
        </p:nvSpPr>
        <p:spPr>
          <a:xfrm>
            <a:off x="304800" y="1600200"/>
            <a:ext cx="8458200" cy="44196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Application</a:t>
            </a:r>
            <a:endParaRPr lang="en-US" dirty="0"/>
          </a:p>
        </p:txBody>
      </p:sp>
      <p:sp>
        <p:nvSpPr>
          <p:cNvPr id="3" name="Content Placeholder 2"/>
          <p:cNvSpPr>
            <a:spLocks noGrp="1"/>
          </p:cNvSpPr>
          <p:nvPr>
            <p:ph idx="1"/>
          </p:nvPr>
        </p:nvSpPr>
        <p:spPr/>
        <p:txBody>
          <a:bodyPr>
            <a:normAutofit fontScale="92500"/>
          </a:bodyPr>
          <a:lstStyle/>
          <a:p>
            <a:r>
              <a:rPr lang="en-US" dirty="0" smtClean="0"/>
              <a:t>God still wants our hearts today</a:t>
            </a:r>
          </a:p>
          <a:p>
            <a:pPr lvl="1"/>
            <a:r>
              <a:rPr lang="en-US" dirty="0" smtClean="0"/>
              <a:t> Matthew 22:37-38 Jesus said to him, "'You shall love the Lord your God with all your heart, with all your soul, and with all your mind.'  38 This is the first and great commandment. </a:t>
            </a:r>
          </a:p>
          <a:p>
            <a:pPr lvl="1"/>
            <a:r>
              <a:rPr lang="en-US" dirty="0" smtClean="0"/>
              <a:t>Romans 12:1 I beseech you therefore, brethren, by the mercies of God, that you present your bodies a living sacrifice, holy, acceptable to God, which is your reasonable service. </a:t>
            </a:r>
          </a:p>
          <a:p>
            <a:pPr>
              <a:buNone/>
            </a:pPr>
            <a:endParaRPr lang="en-US" dirty="0" smtClean="0"/>
          </a:p>
          <a:p>
            <a:pPr lvl="1"/>
            <a:endParaRPr lang="en-US" dirty="0"/>
          </a:p>
        </p:txBody>
      </p:sp>
      <p:sp>
        <p:nvSpPr>
          <p:cNvPr id="6" name="Rectangle 5"/>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_day_without_rain.jpg"/>
          <p:cNvPicPr>
            <a:picLocks noChangeAspect="1"/>
          </p:cNvPicPr>
          <p:nvPr/>
        </p:nvPicPr>
        <p:blipFill>
          <a:blip r:embed="rId3" cstate="print">
            <a:lum bright="8000" contrast="10000"/>
          </a:blip>
          <a:srcRect l="37895" t="42791"/>
          <a:stretch>
            <a:fillRect/>
          </a:stretch>
        </p:blipFill>
        <p:spPr>
          <a:xfrm>
            <a:off x="-1" y="-9727"/>
            <a:ext cx="9144001" cy="6432101"/>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457200"/>
            <a:ext cx="7772400" cy="1143000"/>
          </a:xfrm>
        </p:spPr>
        <p:txBody>
          <a:bodyPr>
            <a:noAutofit/>
          </a:bodyPr>
          <a:lstStyle/>
          <a:p>
            <a:r>
              <a:rPr lang="en-US" sz="4800" dirty="0" smtClean="0"/>
              <a:t>What Have I Done to You?</a:t>
            </a:r>
            <a:endParaRPr lang="en-US" sz="4800" dirty="0"/>
          </a:p>
        </p:txBody>
      </p:sp>
      <p:sp>
        <p:nvSpPr>
          <p:cNvPr id="10" name="Subtitle 9"/>
          <p:cNvSpPr>
            <a:spLocks noGrp="1"/>
          </p:cNvSpPr>
          <p:nvPr>
            <p:ph type="subTitle" idx="1"/>
          </p:nvPr>
        </p:nvSpPr>
        <p:spPr>
          <a:xfrm>
            <a:off x="1295400" y="4572000"/>
            <a:ext cx="6400800" cy="990600"/>
          </a:xfrm>
        </p:spPr>
        <p:txBody>
          <a:bodyPr>
            <a:normAutofit/>
          </a:bodyPr>
          <a:lstStyle/>
          <a:p>
            <a:r>
              <a:rPr lang="en-US" sz="4400" dirty="0" smtClean="0"/>
              <a:t>Micah 6:1-8</a:t>
            </a:r>
            <a:endParaRPr lang="en-US" sz="4400" dirty="0"/>
          </a:p>
        </p:txBody>
      </p:sp>
      <p:sp>
        <p:nvSpPr>
          <p:cNvPr id="6" name="TextBox 5"/>
          <p:cNvSpPr txBox="1"/>
          <p:nvPr/>
        </p:nvSpPr>
        <p:spPr>
          <a:xfrm>
            <a:off x="685800" y="5334000"/>
            <a:ext cx="7620000" cy="461665"/>
          </a:xfrm>
          <a:prstGeom prst="rect">
            <a:avLst/>
          </a:prstGeom>
          <a:noFill/>
        </p:spPr>
        <p:txBody>
          <a:bodyPr wrap="square" rtlCol="0">
            <a:spAutoFit/>
          </a:bodyPr>
          <a:lstStyle/>
          <a:p>
            <a:pPr algn="ctr"/>
            <a:r>
              <a:rPr lang="en-US" sz="2400" dirty="0" smtClean="0">
                <a:solidFill>
                  <a:schemeClr val="bg1"/>
                </a:solidFill>
                <a:effectLst>
                  <a:glow rad="228600">
                    <a:schemeClr val="tx1">
                      <a:alpha val="40000"/>
                    </a:schemeClr>
                  </a:glow>
                </a:effectLst>
                <a:latin typeface="Georgia" pitchFamily="18" charset="0"/>
              </a:rPr>
              <a:t>"O My people, what have I done to you?” –  6:3 </a:t>
            </a:r>
            <a:endParaRPr lang="en-US" sz="2400" dirty="0">
              <a:solidFill>
                <a:schemeClr val="bg1"/>
              </a:solidFill>
              <a:effectLst>
                <a:glow rad="228600">
                  <a:schemeClr val="tx1">
                    <a:alpha val="40000"/>
                  </a:schemeClr>
                </a:glow>
              </a:effectLst>
              <a:latin typeface="Georgi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iving-sacrifices.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cah_6_8_.jpg"/>
          <p:cNvPicPr>
            <a:picLocks noChangeAspect="1"/>
          </p:cNvPicPr>
          <p:nvPr/>
        </p:nvPicPr>
        <p:blipFill>
          <a:blip r:embed="rId2" cstate="print"/>
          <a:stretch>
            <a:fillRect/>
          </a:stretch>
        </p:blipFill>
        <p:spPr>
          <a:xfrm>
            <a:off x="0" y="0"/>
            <a:ext cx="9048501" cy="6858000"/>
          </a:xfrm>
          <a:prstGeom prst="rect">
            <a:avLst/>
          </a:prstGeom>
        </p:spPr>
      </p:pic>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477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304800"/>
            <a:ext cx="6248400" cy="1143000"/>
          </a:xfrm>
        </p:spPr>
        <p:txBody>
          <a:bodyPr>
            <a:normAutofit fontScale="90000"/>
          </a:bodyPr>
          <a:lstStyle/>
          <a:p>
            <a:r>
              <a:rPr lang="en-US" dirty="0" smtClean="0"/>
              <a:t>The Lord’s complaint (</a:t>
            </a:r>
            <a:r>
              <a:rPr lang="en-US" dirty="0" err="1" smtClean="0"/>
              <a:t>vs</a:t>
            </a:r>
            <a:r>
              <a:rPr lang="en-US" dirty="0" smtClean="0"/>
              <a:t> 1-5)</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457200" y="1905001"/>
            <a:ext cx="8229600" cy="3429000"/>
          </a:xfrm>
        </p:spPr>
        <p:txBody>
          <a:bodyPr>
            <a:normAutofit fontScale="92500" lnSpcReduction="20000"/>
          </a:bodyPr>
          <a:lstStyle/>
          <a:p>
            <a:r>
              <a:rPr lang="en-US" dirty="0" smtClean="0"/>
              <a:t>Micah 6:1-5 Hear now what the Lord says: "Arise, plead your case before the mountains, and let the hills hear your voice. 2 Hear, O you mountains, the Lord's complaint, and you strong foundations of the earth; for the Lord has a complaint against His people, and He will contend with Israel.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1676400"/>
            <a:ext cx="8458200" cy="39624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304800"/>
            <a:ext cx="6400800" cy="1143000"/>
          </a:xfrm>
        </p:spPr>
        <p:txBody>
          <a:bodyPr>
            <a:normAutofit fontScale="90000"/>
          </a:bodyPr>
          <a:lstStyle/>
          <a:p>
            <a:r>
              <a:rPr lang="en-US" dirty="0" smtClean="0"/>
              <a:t>The Lord’s complaint (</a:t>
            </a:r>
            <a:r>
              <a:rPr lang="en-US" dirty="0" err="1" smtClean="0"/>
              <a:t>vs</a:t>
            </a:r>
            <a:r>
              <a:rPr lang="en-US" dirty="0" smtClean="0"/>
              <a:t> 1-5) </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381000" y="1828800"/>
            <a:ext cx="8153400" cy="2895600"/>
          </a:xfrm>
        </p:spPr>
        <p:txBody>
          <a:bodyPr>
            <a:normAutofit fontScale="85000" lnSpcReduction="10000"/>
          </a:bodyPr>
          <a:lstStyle/>
          <a:p>
            <a:r>
              <a:rPr lang="en-US" dirty="0" smtClean="0"/>
              <a:t>Micah </a:t>
            </a:r>
            <a:r>
              <a:rPr lang="en-US" dirty="0" smtClean="0"/>
              <a:t>6:3-4  </a:t>
            </a:r>
            <a:r>
              <a:rPr lang="en-US" dirty="0" smtClean="0"/>
              <a:t>"O My people, what have I done to you? And how have I wearied you? Testify against Me. 4 For I brought you up from the land of Egypt, I redeemed you from the house of bondage; and I sent before you Moses, Aaron, and Miriam.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477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The Lord’s complaint..</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381000" y="1828800"/>
            <a:ext cx="8458200" cy="2743200"/>
          </a:xfrm>
        </p:spPr>
        <p:txBody>
          <a:bodyPr>
            <a:normAutofit fontScale="92500"/>
          </a:bodyPr>
          <a:lstStyle/>
          <a:p>
            <a:r>
              <a:rPr lang="en-US" dirty="0" smtClean="0"/>
              <a:t>Micah 6:5  O My people, remember now what </a:t>
            </a:r>
            <a:r>
              <a:rPr lang="en-US" dirty="0" err="1" smtClean="0"/>
              <a:t>Balak</a:t>
            </a:r>
            <a:r>
              <a:rPr lang="en-US" dirty="0" smtClean="0"/>
              <a:t> king of Moab counseled, and what Balaam the son of </a:t>
            </a:r>
            <a:r>
              <a:rPr lang="en-US" dirty="0" err="1" smtClean="0"/>
              <a:t>Beor</a:t>
            </a:r>
            <a:r>
              <a:rPr lang="en-US" dirty="0" smtClean="0"/>
              <a:t> answered him, from Acacia Grove to </a:t>
            </a:r>
            <a:r>
              <a:rPr lang="en-US" dirty="0" err="1" smtClean="0"/>
              <a:t>Gilgal</a:t>
            </a:r>
            <a:r>
              <a:rPr lang="en-US" dirty="0" smtClean="0"/>
              <a:t>, that you may know the righteousness of the Lord."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1676400"/>
            <a:ext cx="8458200" cy="39624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The Lord’s complaint..</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381000" y="1828800"/>
            <a:ext cx="8153400" cy="3733800"/>
          </a:xfrm>
        </p:spPr>
        <p:txBody>
          <a:bodyPr>
            <a:normAutofit fontScale="92500"/>
          </a:bodyPr>
          <a:lstStyle/>
          <a:p>
            <a:r>
              <a:rPr lang="en-US" dirty="0" smtClean="0"/>
              <a:t>What have I done to you?</a:t>
            </a:r>
          </a:p>
          <a:p>
            <a:pPr lvl="1"/>
            <a:r>
              <a:rPr lang="en-US" dirty="0" smtClean="0"/>
              <a:t>Jeremiah 2:31 “Have I been </a:t>
            </a:r>
            <a:r>
              <a:rPr lang="en-US" dirty="0" smtClean="0">
                <a:solidFill>
                  <a:srgbClr val="FFC000"/>
                </a:solidFill>
              </a:rPr>
              <a:t>a wilderness </a:t>
            </a:r>
            <a:r>
              <a:rPr lang="en-US" dirty="0" smtClean="0"/>
              <a:t>to Israel, Or a </a:t>
            </a:r>
            <a:r>
              <a:rPr lang="en-US" dirty="0" smtClean="0">
                <a:solidFill>
                  <a:srgbClr val="FFC000"/>
                </a:solidFill>
              </a:rPr>
              <a:t>land of darkness</a:t>
            </a:r>
            <a:r>
              <a:rPr lang="en-US" dirty="0" smtClean="0"/>
              <a:t>? Why do My people say, ‘We are free; We will come no more to You’?”</a:t>
            </a:r>
          </a:p>
          <a:p>
            <a:pPr lvl="1"/>
            <a:r>
              <a:rPr lang="en-US" dirty="0" err="1" smtClean="0"/>
              <a:t>vs</a:t>
            </a:r>
            <a:r>
              <a:rPr lang="en-US" dirty="0" smtClean="0"/>
              <a:t> 4 For I </a:t>
            </a:r>
            <a:r>
              <a:rPr lang="en-US" dirty="0" smtClean="0">
                <a:solidFill>
                  <a:srgbClr val="FFC000"/>
                </a:solidFill>
              </a:rPr>
              <a:t>brought you up from the land of Egypt</a:t>
            </a:r>
            <a:r>
              <a:rPr lang="en-US" dirty="0" smtClean="0"/>
              <a:t>, I </a:t>
            </a:r>
            <a:r>
              <a:rPr lang="en-US" dirty="0" smtClean="0">
                <a:solidFill>
                  <a:srgbClr val="FFC000"/>
                </a:solidFill>
              </a:rPr>
              <a:t>redeemed you from the house of bondage</a:t>
            </a:r>
            <a:r>
              <a:rPr lang="en-US" dirty="0" smtClean="0"/>
              <a:t>; and I sent before you Moses, Aaron, and Miriam.</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dissolve">
                                      <p:cBhvr>
                                        <p:cTn id="15" dur="500"/>
                                        <p:tgtEl>
                                          <p:spTgt spid="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dissolve">
                                      <p:cBhvr>
                                        <p:cTn id="20"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1676400"/>
            <a:ext cx="8458200" cy="39624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The Lord’s complaint..</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381000" y="1828800"/>
            <a:ext cx="8153400" cy="3733800"/>
          </a:xfrm>
        </p:spPr>
        <p:txBody>
          <a:bodyPr>
            <a:normAutofit fontScale="85000" lnSpcReduction="10000"/>
          </a:bodyPr>
          <a:lstStyle/>
          <a:p>
            <a:r>
              <a:rPr lang="en-US" dirty="0" smtClean="0"/>
              <a:t>How have I wearied you?</a:t>
            </a:r>
          </a:p>
          <a:p>
            <a:pPr lvl="1"/>
            <a:r>
              <a:rPr lang="en-US" dirty="0" smtClean="0"/>
              <a:t>Malachi 1:13 “You say, </a:t>
            </a:r>
            <a:r>
              <a:rPr lang="en-US" dirty="0" smtClean="0">
                <a:solidFill>
                  <a:srgbClr val="FFC000"/>
                </a:solidFill>
              </a:rPr>
              <a:t>‘Oh, what a weariness!’ </a:t>
            </a:r>
            <a:r>
              <a:rPr lang="en-US" dirty="0" smtClean="0"/>
              <a:t>And you sneer at it,” Says the Lord of hosts. “And you bring the stolen, the lame, and the sick; Thus you bring an offering! Should I accept this from your hand?” Says the Lord.”</a:t>
            </a:r>
          </a:p>
          <a:p>
            <a:pPr lvl="1"/>
            <a:r>
              <a:rPr lang="en-US" dirty="0" smtClean="0"/>
              <a:t>5 O My people, </a:t>
            </a:r>
            <a:r>
              <a:rPr lang="en-US" dirty="0" smtClean="0">
                <a:solidFill>
                  <a:srgbClr val="FFC000"/>
                </a:solidFill>
              </a:rPr>
              <a:t>remember now</a:t>
            </a:r>
            <a:r>
              <a:rPr lang="en-US" dirty="0" smtClean="0"/>
              <a:t> what </a:t>
            </a:r>
            <a:r>
              <a:rPr lang="en-US" dirty="0" err="1" smtClean="0">
                <a:solidFill>
                  <a:srgbClr val="FFC000"/>
                </a:solidFill>
              </a:rPr>
              <a:t>Balak</a:t>
            </a:r>
            <a:r>
              <a:rPr lang="en-US" dirty="0" smtClean="0"/>
              <a:t> king of Moab counseled, and </a:t>
            </a:r>
            <a:r>
              <a:rPr lang="en-US" dirty="0" smtClean="0">
                <a:solidFill>
                  <a:srgbClr val="FFC000"/>
                </a:solidFill>
              </a:rPr>
              <a:t>what Balaam the son of </a:t>
            </a:r>
            <a:r>
              <a:rPr lang="en-US" dirty="0" err="1" smtClean="0">
                <a:solidFill>
                  <a:srgbClr val="FFC000"/>
                </a:solidFill>
              </a:rPr>
              <a:t>Beor</a:t>
            </a:r>
            <a:r>
              <a:rPr lang="en-US" dirty="0" smtClean="0">
                <a:solidFill>
                  <a:srgbClr val="FFC000"/>
                </a:solidFill>
              </a:rPr>
              <a:t> answered him</a:t>
            </a:r>
            <a:r>
              <a:rPr lang="en-US" dirty="0" smtClean="0"/>
              <a:t>, from Acacia Grove to </a:t>
            </a:r>
            <a:r>
              <a:rPr lang="en-US" dirty="0" err="1" smtClean="0"/>
              <a:t>Gilgal</a:t>
            </a:r>
            <a:r>
              <a:rPr lang="en-US" dirty="0" smtClean="0"/>
              <a:t>, that you may know the righteousness of the Lord." </a:t>
            </a:r>
          </a:p>
          <a:p>
            <a:pPr lvl="1">
              <a:buNone/>
            </a:pPr>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ssolv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1600200"/>
            <a:ext cx="8458200" cy="44196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normAutofit fontScale="90000"/>
          </a:bodyPr>
          <a:lstStyle/>
          <a:p>
            <a:r>
              <a:rPr lang="en-US" dirty="0" smtClean="0"/>
              <a:t>History lesson: </a:t>
            </a:r>
            <a:r>
              <a:rPr lang="en-US" dirty="0" err="1" smtClean="0"/>
              <a:t>Balak</a:t>
            </a:r>
            <a:r>
              <a:rPr lang="en-US" dirty="0" smtClean="0"/>
              <a:t> and Balaam (Numbers 22-23)</a:t>
            </a:r>
            <a:endParaRPr lang="en-US" dirty="0"/>
          </a:p>
        </p:txBody>
      </p:sp>
      <p:sp>
        <p:nvSpPr>
          <p:cNvPr id="4" name="Content Placeholder 3"/>
          <p:cNvSpPr>
            <a:spLocks noGrp="1"/>
          </p:cNvSpPr>
          <p:nvPr>
            <p:ph idx="1"/>
          </p:nvPr>
        </p:nvSpPr>
        <p:spPr/>
        <p:txBody>
          <a:bodyPr>
            <a:normAutofit lnSpcReduction="10000"/>
          </a:bodyPr>
          <a:lstStyle/>
          <a:p>
            <a:r>
              <a:rPr lang="en-US" dirty="0" err="1" smtClean="0"/>
              <a:t>Balak’s</a:t>
            </a:r>
            <a:r>
              <a:rPr lang="en-US" dirty="0" smtClean="0"/>
              <a:t> request (22:5-6)</a:t>
            </a:r>
          </a:p>
          <a:p>
            <a:pPr lvl="1"/>
            <a:r>
              <a:rPr lang="en-US" dirty="0" smtClean="0"/>
              <a:t>Numb 22:5-6 "please come at once, curse this people for me, for they are too mighty for me. </a:t>
            </a:r>
          </a:p>
          <a:p>
            <a:r>
              <a:rPr lang="en-US" dirty="0" smtClean="0"/>
              <a:t>Balaam’s reply (</a:t>
            </a:r>
            <a:r>
              <a:rPr lang="en-US" sz="3200" dirty="0" smtClean="0"/>
              <a:t>22:38; 23:8-10,20-22</a:t>
            </a:r>
            <a:r>
              <a:rPr lang="en-US" dirty="0" smtClean="0"/>
              <a:t>)</a:t>
            </a:r>
          </a:p>
          <a:p>
            <a:pPr lvl="1"/>
            <a:r>
              <a:rPr lang="en-US" dirty="0" smtClean="0"/>
              <a:t>Numbers 23:20-22  Behold, I have received a command to bless; He has blessed, and I cannot reverse it. The Lord his God is with him, .. 22 God brings them out of Egypt; He has strength like a wild ox. </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9" presetClass="entr" presetSubtype="0" fill="hold" grpId="1"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dissolve">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dissolve">
                                      <p:cBhvr>
                                        <p:cTn id="20" dur="5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dissolve">
                                      <p:cBhvr>
                                        <p:cTn id="2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1600200"/>
            <a:ext cx="8458200" cy="44196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Application..</a:t>
            </a:r>
            <a:endParaRPr lang="en-US" dirty="0"/>
          </a:p>
        </p:txBody>
      </p:sp>
      <p:sp>
        <p:nvSpPr>
          <p:cNvPr id="4" name="Content Placeholder 3"/>
          <p:cNvSpPr>
            <a:spLocks noGrp="1"/>
          </p:cNvSpPr>
          <p:nvPr>
            <p:ph idx="1"/>
          </p:nvPr>
        </p:nvSpPr>
        <p:spPr/>
        <p:txBody>
          <a:bodyPr>
            <a:normAutofit/>
          </a:bodyPr>
          <a:lstStyle/>
          <a:p>
            <a:r>
              <a:rPr lang="en-US" dirty="0" smtClean="0"/>
              <a:t>God’s desire for our salvation..</a:t>
            </a:r>
          </a:p>
          <a:p>
            <a:pPr lvl="1"/>
            <a:r>
              <a:rPr lang="en-US" dirty="0" smtClean="0"/>
              <a:t>Matt 23:37  “O Jerusalem, Jerusalem, … How often I wanted to gather your children together, as a hen gathers her chicks under her wings, but you were not willing!”</a:t>
            </a:r>
          </a:p>
          <a:p>
            <a:pPr lvl="1"/>
            <a:r>
              <a:rPr lang="en-US" dirty="0" smtClean="0"/>
              <a:t>2 Pet 3:9 God is “not willing that any should perish but that all should come to repentance”</a:t>
            </a:r>
          </a:p>
          <a:p>
            <a:pPr lvl="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dissolv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dissolve">
                                      <p:cBhvr>
                                        <p:cTn id="2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600200"/>
            <a:ext cx="8458200" cy="44196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Man’s inadequate solution (</a:t>
            </a:r>
            <a:r>
              <a:rPr lang="en-US" dirty="0" err="1" smtClean="0"/>
              <a:t>vs</a:t>
            </a:r>
            <a:r>
              <a:rPr lang="en-US" dirty="0" smtClean="0"/>
              <a:t> 6-7)</a:t>
            </a:r>
            <a:endParaRPr lang="en-US" dirty="0"/>
          </a:p>
        </p:txBody>
      </p:sp>
      <p:sp>
        <p:nvSpPr>
          <p:cNvPr id="3" name="Content Placeholder 2"/>
          <p:cNvSpPr>
            <a:spLocks noGrp="1"/>
          </p:cNvSpPr>
          <p:nvPr>
            <p:ph idx="1"/>
          </p:nvPr>
        </p:nvSpPr>
        <p:spPr>
          <a:xfrm>
            <a:off x="457200" y="1905000"/>
            <a:ext cx="8229600" cy="3124200"/>
          </a:xfrm>
        </p:spPr>
        <p:txBody>
          <a:bodyPr>
            <a:normAutofit fontScale="85000" lnSpcReduction="20000"/>
          </a:bodyPr>
          <a:lstStyle/>
          <a:p>
            <a:r>
              <a:rPr lang="en-US" dirty="0" smtClean="0"/>
              <a:t>6 With what shall I come before the Lord, And bow myself before the High God? Shall I come before Him with burnt offerings, With calves a year old?  7 Will the Lord be pleased with thousands of rams, Ten thousand rivers of oil? Shall I give my firstborn for my transgression, The fruit of my body for the sin of my soul?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854</TotalTime>
  <Words>1144</Words>
  <Application>Microsoft Office PowerPoint</Application>
  <PresentationFormat>On-screen Show (4:3)</PresentationFormat>
  <Paragraphs>63</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What Have I Done to You?</vt:lpstr>
      <vt:lpstr>The Lord’s complaint (vs 1-5)</vt:lpstr>
      <vt:lpstr>The Lord’s complaint (vs 1-5) </vt:lpstr>
      <vt:lpstr>The Lord’s complaint..</vt:lpstr>
      <vt:lpstr>The Lord’s complaint..</vt:lpstr>
      <vt:lpstr>The Lord’s complaint..</vt:lpstr>
      <vt:lpstr>History lesson: Balak and Balaam (Numbers 22-23)</vt:lpstr>
      <vt:lpstr>Application..</vt:lpstr>
      <vt:lpstr>Man’s inadequate solution (vs 6-7)</vt:lpstr>
      <vt:lpstr>Man’s inadequate solution</vt:lpstr>
      <vt:lpstr>Man’s inadequate solution</vt:lpstr>
      <vt:lpstr>Application</vt:lpstr>
      <vt:lpstr>What the Lord requires (vs 8)</vt:lpstr>
      <vt:lpstr>What the Lord requires (vs 8)</vt:lpstr>
      <vt:lpstr>What the Lord requires (vs 8)</vt:lpstr>
      <vt:lpstr>Application</vt:lpstr>
      <vt:lpstr>What Have I Done to You?</vt:lpstr>
      <vt:lpstr>Slide 18</vt:lpstr>
      <vt:lpstr>Slide 19</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182</cp:revision>
  <dcterms:created xsi:type="dcterms:W3CDTF">2011-02-15T07:29:10Z</dcterms:created>
  <dcterms:modified xsi:type="dcterms:W3CDTF">2013-07-28T23:17:47Z</dcterms:modified>
</cp:coreProperties>
</file>