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57" r:id="rId5"/>
    <p:sldId id="260" r:id="rId6"/>
    <p:sldId id="261" r:id="rId7"/>
    <p:sldId id="262" r:id="rId8"/>
    <p:sldId id="263" r:id="rId9"/>
    <p:sldId id="264" r:id="rId10"/>
    <p:sldId id="266" r:id="rId11"/>
    <p:sldId id="268" r:id="rId12"/>
    <p:sldId id="267" r:id="rId13"/>
    <p:sldId id="269" r:id="rId14"/>
    <p:sldId id="270" r:id="rId15"/>
    <p:sldId id="271"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94C8"/>
    <a:srgbClr val="0078A2"/>
    <a:srgbClr val="0000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2" d="100"/>
          <a:sy n="92" d="100"/>
        </p:scale>
        <p:origin x="-1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8/17/2013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1corinthians12_4.jpg"/>
          <p:cNvPicPr>
            <a:picLocks noChangeAspect="1"/>
          </p:cNvPicPr>
          <p:nvPr userDrawn="1"/>
        </p:nvPicPr>
        <p:blipFill>
          <a:blip r:embed="rId13" cstate="print"/>
          <a:stretch>
            <a:fillRect/>
          </a:stretch>
        </p:blipFill>
        <p:spPr>
          <a:xfrm>
            <a:off x="0" y="0"/>
            <a:ext cx="9147816" cy="6477000"/>
          </a:xfrm>
          <a:prstGeom prst="rect">
            <a:avLst/>
          </a:prstGeom>
        </p:spPr>
      </p:pic>
      <p:sp>
        <p:nvSpPr>
          <p:cNvPr id="8" name="Rectangle 7"/>
          <p:cNvSpPr/>
          <p:nvPr userDrawn="1"/>
        </p:nvSpPr>
        <p:spPr>
          <a:xfrm>
            <a:off x="0" y="0"/>
            <a:ext cx="9144000" cy="6477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corinthians12_4.jpg"/>
          <p:cNvPicPr>
            <a:picLocks noChangeAspect="1"/>
          </p:cNvPicPr>
          <p:nvPr/>
        </p:nvPicPr>
        <p:blipFill>
          <a:blip r:embed="rId3" cstate="print">
            <a:lum bright="-12000" contrast="10000"/>
          </a:blip>
          <a:stretch>
            <a:fillRect/>
          </a:stretch>
        </p:blipFill>
        <p:spPr>
          <a:xfrm>
            <a:off x="0" y="0"/>
            <a:ext cx="9144000" cy="6477000"/>
          </a:xfrm>
          <a:prstGeom prst="rect">
            <a:avLst/>
          </a:prstGeom>
        </p:spPr>
      </p:pic>
      <p:sp>
        <p:nvSpPr>
          <p:cNvPr id="9" name="Title 8"/>
          <p:cNvSpPr>
            <a:spLocks noGrp="1"/>
          </p:cNvSpPr>
          <p:nvPr>
            <p:ph type="ctrTitle"/>
          </p:nvPr>
        </p:nvSpPr>
        <p:spPr>
          <a:xfrm>
            <a:off x="685800" y="457200"/>
            <a:ext cx="7772400" cy="1143000"/>
          </a:xfrm>
        </p:spPr>
        <p:txBody>
          <a:bodyPr>
            <a:noAutofit/>
          </a:bodyPr>
          <a:lstStyle/>
          <a:p>
            <a:r>
              <a:rPr lang="en-US" dirty="0" smtClean="0"/>
              <a:t>God Uses the Ordinary</a:t>
            </a:r>
            <a:endParaRPr lang="en-US" dirty="0"/>
          </a:p>
        </p:txBody>
      </p:sp>
      <p:sp>
        <p:nvSpPr>
          <p:cNvPr id="10" name="Subtitle 9"/>
          <p:cNvSpPr>
            <a:spLocks noGrp="1"/>
          </p:cNvSpPr>
          <p:nvPr>
            <p:ph type="subTitle" idx="1"/>
          </p:nvPr>
        </p:nvSpPr>
        <p:spPr>
          <a:xfrm>
            <a:off x="1295400" y="5334000"/>
            <a:ext cx="6400800" cy="990600"/>
          </a:xfrm>
        </p:spPr>
        <p:txBody>
          <a:bodyPr>
            <a:normAutofit/>
          </a:bodyPr>
          <a:lstStyle/>
          <a:p>
            <a:r>
              <a:rPr lang="en-US" sz="4400" dirty="0" smtClean="0"/>
              <a:t>1 Corinthians 12:12-27</a:t>
            </a:r>
            <a:endParaRPr lang="en-US" sz="4400" dirty="0"/>
          </a:p>
        </p:txBody>
      </p:sp>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endParaRPr lang="en-US" dirty="0"/>
          </a:p>
        </p:txBody>
      </p:sp>
      <p:sp>
        <p:nvSpPr>
          <p:cNvPr id="3" name="Content Placeholder 2"/>
          <p:cNvSpPr>
            <a:spLocks noGrp="1"/>
          </p:cNvSpPr>
          <p:nvPr>
            <p:ph idx="1"/>
          </p:nvPr>
        </p:nvSpPr>
        <p:spPr>
          <a:xfrm>
            <a:off x="457200" y="2438400"/>
            <a:ext cx="8229600" cy="3763963"/>
          </a:xfrm>
        </p:spPr>
        <p:txBody>
          <a:bodyPr>
            <a:normAutofit/>
          </a:bodyPr>
          <a:lstStyle/>
          <a:p>
            <a:r>
              <a:rPr lang="en-US" dirty="0" smtClean="0">
                <a:latin typeface="Palatino Linotype" pitchFamily="18" charset="0"/>
              </a:rPr>
              <a:t>Sacred:   </a:t>
            </a:r>
            <a:r>
              <a:rPr lang="en-US" sz="3200" dirty="0" smtClean="0">
                <a:solidFill>
                  <a:srgbClr val="FFC000"/>
                </a:solidFill>
                <a:latin typeface="Palatino Linotype" pitchFamily="18" charset="0"/>
              </a:rPr>
              <a:t>Relating to religion; relating to holiness or spirituality - that which is not common</a:t>
            </a:r>
          </a:p>
          <a:p>
            <a:r>
              <a:rPr lang="en-US" dirty="0" smtClean="0">
                <a:latin typeface="Palatino Linotype" pitchFamily="18" charset="0"/>
              </a:rPr>
              <a:t>Secular: </a:t>
            </a:r>
            <a:r>
              <a:rPr lang="en-US" sz="3200" dirty="0" smtClean="0">
                <a:solidFill>
                  <a:srgbClr val="FFC000"/>
                </a:solidFill>
                <a:latin typeface="Palatino Linotype" pitchFamily="18" charset="0"/>
              </a:rPr>
              <a:t>Pertaining to things of the world; not spiritual or sacred; relating to or connected to worldly things</a:t>
            </a:r>
          </a:p>
          <a:p>
            <a:pPr>
              <a:buNone/>
            </a:pPr>
            <a:endParaRPr lang="en-US" dirty="0"/>
          </a:p>
        </p:txBody>
      </p:sp>
      <p:pic>
        <p:nvPicPr>
          <p:cNvPr id="4" name="Picture 3" descr="Sacred or Secular.jpg"/>
          <p:cNvPicPr>
            <a:picLocks noChangeAspect="1"/>
          </p:cNvPicPr>
          <p:nvPr/>
        </p:nvPicPr>
        <p:blipFill>
          <a:blip r:embed="rId2" cstate="print"/>
          <a:stretch>
            <a:fillRect/>
          </a:stretch>
        </p:blipFill>
        <p:spPr>
          <a:xfrm>
            <a:off x="5562600" y="304800"/>
            <a:ext cx="2946400" cy="1959634"/>
          </a:xfrm>
          <a:prstGeom prst="rect">
            <a:avLst/>
          </a:prstGeom>
        </p:spPr>
      </p:pic>
      <p:sp>
        <p:nvSpPr>
          <p:cNvPr id="5" name="Rectangle 4"/>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solidFill>
                  <a:srgbClr val="FFCC00"/>
                </a:solidFill>
                <a:latin typeface="Palatino Linotype" pitchFamily="18" charset="0"/>
              </a:rPr>
              <a:t>Secular or Sacred?</a:t>
            </a:r>
            <a:endParaRPr lang="en-US" dirty="0">
              <a:solidFill>
                <a:srgbClr val="FFCC00"/>
              </a:solidFill>
              <a:latin typeface="Palatino Linotype" pitchFamily="18" charset="0"/>
            </a:endParaRPr>
          </a:p>
        </p:txBody>
      </p:sp>
      <p:sp>
        <p:nvSpPr>
          <p:cNvPr id="4" name="Content Placeholder 3"/>
          <p:cNvSpPr>
            <a:spLocks noGrp="1"/>
          </p:cNvSpPr>
          <p:nvPr>
            <p:ph idx="1"/>
          </p:nvPr>
        </p:nvSpPr>
        <p:spPr/>
        <p:txBody>
          <a:bodyPr>
            <a:normAutofit lnSpcReduction="10000"/>
          </a:bodyPr>
          <a:lstStyle/>
          <a:p>
            <a:r>
              <a:rPr lang="en-US" dirty="0" smtClean="0"/>
              <a:t>Welder</a:t>
            </a:r>
          </a:p>
          <a:p>
            <a:r>
              <a:rPr lang="en-US" dirty="0" smtClean="0"/>
              <a:t>Preacher</a:t>
            </a:r>
          </a:p>
          <a:p>
            <a:r>
              <a:rPr lang="en-US" dirty="0" smtClean="0"/>
              <a:t>Bank clerk</a:t>
            </a:r>
          </a:p>
          <a:p>
            <a:r>
              <a:rPr lang="en-US" dirty="0" smtClean="0"/>
              <a:t>Bible class teacher</a:t>
            </a:r>
          </a:p>
          <a:p>
            <a:r>
              <a:rPr lang="en-US" dirty="0" smtClean="0"/>
              <a:t>Waiter or </a:t>
            </a:r>
            <a:r>
              <a:rPr lang="en-US" dirty="0" err="1" smtClean="0"/>
              <a:t>waittress</a:t>
            </a:r>
            <a:endParaRPr lang="en-US" dirty="0" smtClean="0"/>
          </a:p>
          <a:p>
            <a:r>
              <a:rPr lang="en-US" dirty="0" smtClean="0"/>
              <a:t>Machinist</a:t>
            </a:r>
          </a:p>
          <a:p>
            <a:r>
              <a:rPr lang="en-US" dirty="0" smtClean="0"/>
              <a:t>Stay at home mom</a:t>
            </a:r>
            <a:endParaRPr lang="en-US" dirty="0"/>
          </a:p>
        </p:txBody>
      </p:sp>
      <p:pic>
        <p:nvPicPr>
          <p:cNvPr id="5" name="Picture 4" descr="welder.jpg"/>
          <p:cNvPicPr>
            <a:picLocks noChangeAspect="1"/>
          </p:cNvPicPr>
          <p:nvPr/>
        </p:nvPicPr>
        <p:blipFill>
          <a:blip r:embed="rId2" cstate="print"/>
          <a:stretch>
            <a:fillRect/>
          </a:stretch>
        </p:blipFill>
        <p:spPr>
          <a:xfrm>
            <a:off x="3200400" y="1219200"/>
            <a:ext cx="1752600" cy="1896389"/>
          </a:xfrm>
          <a:prstGeom prst="rect">
            <a:avLst/>
          </a:prstGeom>
        </p:spPr>
      </p:pic>
      <p:pic>
        <p:nvPicPr>
          <p:cNvPr id="6" name="Picture 5" descr="preacher.jpg"/>
          <p:cNvPicPr>
            <a:picLocks noChangeAspect="1"/>
          </p:cNvPicPr>
          <p:nvPr/>
        </p:nvPicPr>
        <p:blipFill>
          <a:blip r:embed="rId3" cstate="print"/>
          <a:stretch>
            <a:fillRect/>
          </a:stretch>
        </p:blipFill>
        <p:spPr>
          <a:xfrm>
            <a:off x="4953000" y="1295400"/>
            <a:ext cx="2448983" cy="1733550"/>
          </a:xfrm>
          <a:prstGeom prst="rect">
            <a:avLst/>
          </a:prstGeom>
        </p:spPr>
      </p:pic>
      <p:pic>
        <p:nvPicPr>
          <p:cNvPr id="7" name="Picture 6" descr="bank teller.jpg"/>
          <p:cNvPicPr>
            <a:picLocks noChangeAspect="1"/>
          </p:cNvPicPr>
          <p:nvPr/>
        </p:nvPicPr>
        <p:blipFill>
          <a:blip r:embed="rId4" cstate="print"/>
          <a:stretch>
            <a:fillRect/>
          </a:stretch>
        </p:blipFill>
        <p:spPr>
          <a:xfrm>
            <a:off x="4953000" y="3124200"/>
            <a:ext cx="1920240" cy="1371600"/>
          </a:xfrm>
          <a:prstGeom prst="rect">
            <a:avLst/>
          </a:prstGeom>
        </p:spPr>
      </p:pic>
      <p:pic>
        <p:nvPicPr>
          <p:cNvPr id="8" name="Picture 7" descr="bible class teacher.jpg"/>
          <p:cNvPicPr>
            <a:picLocks noChangeAspect="1"/>
          </p:cNvPicPr>
          <p:nvPr/>
        </p:nvPicPr>
        <p:blipFill>
          <a:blip r:embed="rId5" cstate="print"/>
          <a:stretch>
            <a:fillRect/>
          </a:stretch>
        </p:blipFill>
        <p:spPr>
          <a:xfrm>
            <a:off x="6858000" y="3124200"/>
            <a:ext cx="2102485" cy="1397000"/>
          </a:xfrm>
          <a:prstGeom prst="rect">
            <a:avLst/>
          </a:prstGeom>
        </p:spPr>
      </p:pic>
      <p:pic>
        <p:nvPicPr>
          <p:cNvPr id="9" name="Picture 8" descr="machinist.jpg"/>
          <p:cNvPicPr>
            <a:picLocks noChangeAspect="1"/>
          </p:cNvPicPr>
          <p:nvPr/>
        </p:nvPicPr>
        <p:blipFill>
          <a:blip r:embed="rId6" cstate="print"/>
          <a:stretch>
            <a:fillRect/>
          </a:stretch>
        </p:blipFill>
        <p:spPr>
          <a:xfrm>
            <a:off x="4648200" y="4648200"/>
            <a:ext cx="2251644" cy="1371600"/>
          </a:xfrm>
          <a:prstGeom prst="rect">
            <a:avLst/>
          </a:prstGeom>
        </p:spPr>
      </p:pic>
      <p:pic>
        <p:nvPicPr>
          <p:cNvPr id="10" name="Picture 9" descr="stay-at-home-mom-300x200.jpg"/>
          <p:cNvPicPr>
            <a:picLocks noChangeAspect="1"/>
          </p:cNvPicPr>
          <p:nvPr/>
        </p:nvPicPr>
        <p:blipFill>
          <a:blip r:embed="rId7" cstate="print"/>
          <a:stretch>
            <a:fillRect/>
          </a:stretch>
        </p:blipFill>
        <p:spPr>
          <a:xfrm>
            <a:off x="6781800" y="4648200"/>
            <a:ext cx="2171700" cy="1447800"/>
          </a:xfrm>
          <a:prstGeom prst="rect">
            <a:avLst/>
          </a:prstGeom>
        </p:spPr>
      </p:pic>
      <p:sp>
        <p:nvSpPr>
          <p:cNvPr id="11" name="Rectangle 10"/>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500"/>
                                        <p:tgtEl>
                                          <p:spTgt spid="4">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dissolve">
                                      <p:cBhvr>
                                        <p:cTn id="31" dur="500"/>
                                        <p:tgtEl>
                                          <p:spTgt spid="4">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dissolv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dissolve">
                                      <p:cBhvr>
                                        <p:cTn id="44" dur="500"/>
                                        <p:tgtEl>
                                          <p:spTgt spid="4">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dissolve">
                                      <p:cBhvr>
                                        <p:cTn id="52" dur="500"/>
                                        <p:tgtEl>
                                          <p:spTgt spid="4">
                                            <p:txEl>
                                              <p:pRg st="6" end="6"/>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parts salesman.jpg"/>
          <p:cNvPicPr>
            <a:picLocks noChangeAspect="1"/>
          </p:cNvPicPr>
          <p:nvPr/>
        </p:nvPicPr>
        <p:blipFill>
          <a:blip r:embed="rId2" cstate="print"/>
          <a:stretch>
            <a:fillRect/>
          </a:stretch>
        </p:blipFill>
        <p:spPr>
          <a:xfrm>
            <a:off x="2286000" y="1295400"/>
            <a:ext cx="4343400" cy="2895600"/>
          </a:xfrm>
          <a:prstGeom prst="rect">
            <a:avLst/>
          </a:prstGeom>
        </p:spPr>
      </p:pic>
      <p:sp>
        <p:nvSpPr>
          <p:cNvPr id="3" name="Title 2"/>
          <p:cNvSpPr>
            <a:spLocks noGrp="1"/>
          </p:cNvSpPr>
          <p:nvPr>
            <p:ph type="title"/>
          </p:nvPr>
        </p:nvSpPr>
        <p:spPr>
          <a:xfrm>
            <a:off x="381000" y="304800"/>
            <a:ext cx="6858000" cy="1143000"/>
          </a:xfrm>
        </p:spPr>
        <p:txBody>
          <a:bodyPr>
            <a:normAutofit/>
          </a:bodyPr>
          <a:lstStyle/>
          <a:p>
            <a:r>
              <a:rPr lang="en-US" dirty="0" smtClean="0"/>
              <a:t>Importance of Work..</a:t>
            </a:r>
            <a:endParaRPr lang="en-US" dirty="0"/>
          </a:p>
        </p:txBody>
      </p:sp>
      <p:sp>
        <p:nvSpPr>
          <p:cNvPr id="4" name="Content Placeholder 3"/>
          <p:cNvSpPr>
            <a:spLocks noGrp="1"/>
          </p:cNvSpPr>
          <p:nvPr>
            <p:ph idx="1"/>
          </p:nvPr>
        </p:nvSpPr>
        <p:spPr>
          <a:xfrm>
            <a:off x="228600" y="3505200"/>
            <a:ext cx="8610600" cy="3581400"/>
          </a:xfrm>
        </p:spPr>
        <p:txBody>
          <a:bodyPr>
            <a:normAutofit fontScale="77500" lnSpcReduction="20000"/>
          </a:bodyPr>
          <a:lstStyle/>
          <a:p>
            <a:r>
              <a:rPr lang="en-US" dirty="0" smtClean="0"/>
              <a:t>Ephesians 4:28 Let him who stole steal no longer, but rather let him labor, working with his hands what is good, that he may have something to give him who has need.</a:t>
            </a:r>
          </a:p>
          <a:p>
            <a:r>
              <a:rPr lang="en-US" dirty="0" smtClean="0"/>
              <a:t>Colossians 3:23 And whatever you do, do it heartily, as to the Lord and not to men 24 knowing that from the Lord you will receive the reward of the inheritance; for you serve the Lord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acher.jpg"/>
          <p:cNvPicPr>
            <a:picLocks noChangeAspect="1"/>
          </p:cNvPicPr>
          <p:nvPr/>
        </p:nvPicPr>
        <p:blipFill>
          <a:blip r:embed="rId2" cstate="print"/>
          <a:stretch>
            <a:fillRect/>
          </a:stretch>
        </p:blipFill>
        <p:spPr>
          <a:xfrm>
            <a:off x="2971800" y="1066800"/>
            <a:ext cx="2448983" cy="1733550"/>
          </a:xfrm>
          <a:prstGeom prst="rect">
            <a:avLst/>
          </a:prstGeom>
        </p:spPr>
      </p:pic>
      <p:sp>
        <p:nvSpPr>
          <p:cNvPr id="2" name="Title 1"/>
          <p:cNvSpPr>
            <a:spLocks noGrp="1"/>
          </p:cNvSpPr>
          <p:nvPr>
            <p:ph type="title"/>
          </p:nvPr>
        </p:nvSpPr>
        <p:spPr/>
        <p:txBody>
          <a:bodyPr>
            <a:normAutofit fontScale="90000"/>
          </a:bodyPr>
          <a:lstStyle/>
          <a:p>
            <a:r>
              <a:rPr lang="en-US" dirty="0" smtClean="0"/>
              <a:t>Motive and attitude matters…</a:t>
            </a:r>
            <a:endParaRPr lang="en-US" dirty="0"/>
          </a:p>
        </p:txBody>
      </p:sp>
      <p:sp>
        <p:nvSpPr>
          <p:cNvPr id="3" name="Content Placeholder 2"/>
          <p:cNvSpPr>
            <a:spLocks noGrp="1"/>
          </p:cNvSpPr>
          <p:nvPr>
            <p:ph idx="1"/>
          </p:nvPr>
        </p:nvSpPr>
        <p:spPr>
          <a:xfrm>
            <a:off x="381000" y="2209800"/>
            <a:ext cx="8229600" cy="4449763"/>
          </a:xfrm>
        </p:spPr>
        <p:txBody>
          <a:bodyPr>
            <a:normAutofit fontScale="77500" lnSpcReduction="20000"/>
          </a:bodyPr>
          <a:lstStyle/>
          <a:p>
            <a:r>
              <a:rPr lang="en-US" dirty="0" smtClean="0"/>
              <a:t>2 Corinthians 2:17 For we are not, as so many, peddling the word of God; but as of sincerity, but as from God, we speak in the sight of God in Christ. </a:t>
            </a:r>
          </a:p>
          <a:p>
            <a:r>
              <a:rPr lang="en-US" dirty="0" smtClean="0"/>
              <a:t>Acts 20:34-35 Yes, you yourselves know that these hands have provided for my necessities, and for those who were with me. 35 I have shown you in every way, by laboring like this, that you must support the weak. And remember the words of the Lord Jesus, that He said, 'It is more blessed to give than to receive.'"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248400" cy="1143000"/>
          </a:xfrm>
        </p:spPr>
        <p:txBody>
          <a:bodyPr>
            <a:normAutofit fontScale="90000"/>
          </a:bodyPr>
          <a:lstStyle/>
          <a:p>
            <a:r>
              <a:rPr lang="en-US" dirty="0" smtClean="0"/>
              <a:t>Each given spiritual gifts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Ephesians 4:11-12 And He Himself gave some to be apostles, some prophets, some evangelists, and some pastors and teachers, 12 for the equipping of the saints for the work of ministry, for the edifying of the body of Christ, </a:t>
            </a:r>
          </a:p>
          <a:p>
            <a:r>
              <a:rPr lang="en-US" dirty="0" smtClean="0"/>
              <a:t>Romans 12:6-8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ory of the ordinary.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81000" y="304800"/>
            <a:ext cx="6248400" cy="1143000"/>
          </a:xfrm>
        </p:spPr>
        <p:txBody>
          <a:bodyPr>
            <a:normAutofit/>
          </a:bodyPr>
          <a:lstStyle/>
          <a:p>
            <a:r>
              <a:rPr lang="en-US" dirty="0" smtClean="0"/>
              <a:t>We are all priests..</a:t>
            </a:r>
            <a:endParaRPr lang="en-US" dirty="0"/>
          </a:p>
        </p:txBody>
      </p:sp>
      <p:sp>
        <p:nvSpPr>
          <p:cNvPr id="3" name="Content Placeholder 2"/>
          <p:cNvSpPr>
            <a:spLocks noGrp="1"/>
          </p:cNvSpPr>
          <p:nvPr>
            <p:ph idx="1"/>
          </p:nvPr>
        </p:nvSpPr>
        <p:spPr/>
        <p:txBody>
          <a:bodyPr>
            <a:normAutofit lnSpcReduction="10000"/>
          </a:bodyPr>
          <a:lstStyle/>
          <a:p>
            <a:r>
              <a:rPr lang="en-US" dirty="0" smtClean="0"/>
              <a:t>1 Peter 2:4-5 Coming to Him as to a living stone, rejected indeed by men, but chosen by God and precious, 5 you also, as living stones, are being built up a spiritual house, a holy priesthood, to offer up spiritual sacrifices acceptable to God through Jesus Christ. </a:t>
            </a:r>
          </a:p>
          <a:p>
            <a:endParaRPr lang="en-US" dirty="0"/>
          </a:p>
        </p:txBody>
      </p:sp>
      <p:sp>
        <p:nvSpPr>
          <p:cNvPr id="5" name="Rectangle 4"/>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corinthians12_4.jpg"/>
          <p:cNvPicPr>
            <a:picLocks noChangeAspect="1"/>
          </p:cNvPicPr>
          <p:nvPr/>
        </p:nvPicPr>
        <p:blipFill>
          <a:blip r:embed="rId3" cstate="print">
            <a:lum bright="-12000" contrast="10000"/>
          </a:blip>
          <a:stretch>
            <a:fillRect/>
          </a:stretch>
        </p:blipFill>
        <p:spPr>
          <a:xfrm>
            <a:off x="0" y="0"/>
            <a:ext cx="9144000" cy="6477000"/>
          </a:xfrm>
          <a:prstGeom prst="rect">
            <a:avLst/>
          </a:prstGeom>
        </p:spPr>
      </p:pic>
      <p:sp>
        <p:nvSpPr>
          <p:cNvPr id="9" name="Title 8"/>
          <p:cNvSpPr>
            <a:spLocks noGrp="1"/>
          </p:cNvSpPr>
          <p:nvPr>
            <p:ph type="ctrTitle"/>
          </p:nvPr>
        </p:nvSpPr>
        <p:spPr>
          <a:xfrm>
            <a:off x="685800" y="457200"/>
            <a:ext cx="7772400" cy="1143000"/>
          </a:xfrm>
        </p:spPr>
        <p:txBody>
          <a:bodyPr>
            <a:noAutofit/>
          </a:bodyPr>
          <a:lstStyle/>
          <a:p>
            <a:r>
              <a:rPr lang="en-US" dirty="0" smtClean="0"/>
              <a:t>God Uses the Ordinary</a:t>
            </a:r>
            <a:endParaRPr lang="en-US" dirty="0"/>
          </a:p>
        </p:txBody>
      </p:sp>
      <p:sp>
        <p:nvSpPr>
          <p:cNvPr id="10" name="Subtitle 9"/>
          <p:cNvSpPr>
            <a:spLocks noGrp="1"/>
          </p:cNvSpPr>
          <p:nvPr>
            <p:ph type="subTitle" idx="1"/>
          </p:nvPr>
        </p:nvSpPr>
        <p:spPr>
          <a:xfrm>
            <a:off x="1295400" y="5334000"/>
            <a:ext cx="6400800" cy="990600"/>
          </a:xfrm>
        </p:spPr>
        <p:txBody>
          <a:bodyPr>
            <a:normAutofit/>
          </a:bodyPr>
          <a:lstStyle/>
          <a:p>
            <a:r>
              <a:rPr lang="en-US" sz="4400" dirty="0" smtClean="0"/>
              <a:t>1 Corinthians 12:12-27</a:t>
            </a:r>
            <a:endParaRPr lang="en-US" sz="4400" dirty="0"/>
          </a:p>
        </p:txBody>
      </p:sp>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en Griffey ceremony.jpg"/>
          <p:cNvPicPr>
            <a:picLocks noChangeAspect="1"/>
          </p:cNvPicPr>
          <p:nvPr/>
        </p:nvPicPr>
        <p:blipFill>
          <a:blip r:embed="rId2" cstate="print"/>
          <a:srcRect b="22898"/>
          <a:stretch>
            <a:fillRect/>
          </a:stretch>
        </p:blipFill>
        <p:spPr>
          <a:xfrm>
            <a:off x="4495799" y="3429000"/>
            <a:ext cx="4651677" cy="3429000"/>
          </a:xfrm>
          <a:prstGeom prst="rect">
            <a:avLst/>
          </a:prstGeom>
        </p:spPr>
      </p:pic>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Ken Griffey ceremony 03.jpg"/>
          <p:cNvPicPr>
            <a:picLocks noChangeAspect="1"/>
          </p:cNvPicPr>
          <p:nvPr/>
        </p:nvPicPr>
        <p:blipFill>
          <a:blip r:embed="rId3" cstate="print"/>
          <a:srcRect l="4261" r="8523"/>
          <a:stretch>
            <a:fillRect/>
          </a:stretch>
        </p:blipFill>
        <p:spPr>
          <a:xfrm>
            <a:off x="0" y="0"/>
            <a:ext cx="4495800" cy="3429000"/>
          </a:xfrm>
          <a:prstGeom prst="rect">
            <a:avLst/>
          </a:prstGeom>
        </p:spPr>
      </p:pic>
      <p:pic>
        <p:nvPicPr>
          <p:cNvPr id="5" name="Picture 4" descr="Ken Griffey ceremony 02.jpg"/>
          <p:cNvPicPr>
            <a:picLocks noChangeAspect="1"/>
          </p:cNvPicPr>
          <p:nvPr/>
        </p:nvPicPr>
        <p:blipFill>
          <a:blip r:embed="rId4" cstate="print"/>
          <a:stretch>
            <a:fillRect/>
          </a:stretch>
        </p:blipFill>
        <p:spPr>
          <a:xfrm>
            <a:off x="4495799" y="0"/>
            <a:ext cx="4648201" cy="3429000"/>
          </a:xfrm>
          <a:prstGeom prst="rect">
            <a:avLst/>
          </a:prstGeom>
        </p:spPr>
      </p:pic>
      <p:pic>
        <p:nvPicPr>
          <p:cNvPr id="9" name="Picture 8" descr="Ken Griffey hall of fame.jpg"/>
          <p:cNvPicPr>
            <a:picLocks noChangeAspect="1"/>
          </p:cNvPicPr>
          <p:nvPr/>
        </p:nvPicPr>
        <p:blipFill>
          <a:blip r:embed="rId5" cstate="print"/>
          <a:stretch>
            <a:fillRect/>
          </a:stretch>
        </p:blipFill>
        <p:spPr>
          <a:xfrm>
            <a:off x="0" y="3429001"/>
            <a:ext cx="4464810" cy="2971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if.jpg"/>
          <p:cNvPicPr>
            <a:picLocks noChangeAspect="1"/>
          </p:cNvPicPr>
          <p:nvPr/>
        </p:nvPicPr>
        <p:blipFill>
          <a:blip r:embed="rId2" cstate="print"/>
          <a:srcRect r="1629"/>
          <a:stretch>
            <a:fillRect/>
          </a:stretch>
        </p:blipFill>
        <p:spPr>
          <a:xfrm>
            <a:off x="6476999" y="3124200"/>
            <a:ext cx="2667001" cy="3469514"/>
          </a:xfrm>
          <a:prstGeom prst="rect">
            <a:avLst/>
          </a:prstGeom>
        </p:spPr>
      </p:pic>
      <p:pic>
        <p:nvPicPr>
          <p:cNvPr id="6" name="Picture 5" descr="griffey.jpg"/>
          <p:cNvPicPr>
            <a:picLocks noChangeAspect="1"/>
          </p:cNvPicPr>
          <p:nvPr/>
        </p:nvPicPr>
        <p:blipFill>
          <a:blip r:embed="rId3" cstate="print"/>
          <a:stretch>
            <a:fillRect/>
          </a:stretch>
        </p:blipFill>
        <p:spPr>
          <a:xfrm>
            <a:off x="0" y="3124200"/>
            <a:ext cx="4572000" cy="3620125"/>
          </a:xfrm>
          <a:prstGeom prst="rect">
            <a:avLst/>
          </a:prstGeom>
        </p:spPr>
      </p:pic>
      <p:sp>
        <p:nvSpPr>
          <p:cNvPr id="9" name="Rectangle 8"/>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iffey jr.jpg"/>
          <p:cNvPicPr>
            <a:picLocks noChangeAspect="1"/>
          </p:cNvPicPr>
          <p:nvPr/>
        </p:nvPicPr>
        <p:blipFill>
          <a:blip r:embed="rId4" cstate="print"/>
          <a:stretch>
            <a:fillRect/>
          </a:stretch>
        </p:blipFill>
        <p:spPr>
          <a:xfrm>
            <a:off x="0" y="0"/>
            <a:ext cx="4551926" cy="3124200"/>
          </a:xfrm>
          <a:prstGeom prst="rect">
            <a:avLst/>
          </a:prstGeom>
        </p:spPr>
      </p:pic>
      <p:pic>
        <p:nvPicPr>
          <p:cNvPr id="5" name="Picture 4" descr="greatcatch_fenway_griffey.jpg"/>
          <p:cNvPicPr>
            <a:picLocks noChangeAspect="1"/>
          </p:cNvPicPr>
          <p:nvPr/>
        </p:nvPicPr>
        <p:blipFill>
          <a:blip r:embed="rId5" cstate="print"/>
          <a:stretch>
            <a:fillRect/>
          </a:stretch>
        </p:blipFill>
        <p:spPr>
          <a:xfrm>
            <a:off x="4572000" y="0"/>
            <a:ext cx="4515427" cy="3124200"/>
          </a:xfrm>
          <a:prstGeom prst="rect">
            <a:avLst/>
          </a:prstGeom>
        </p:spPr>
      </p:pic>
      <p:pic>
        <p:nvPicPr>
          <p:cNvPr id="7" name="Picture 6" descr="griffey1.jpg"/>
          <p:cNvPicPr>
            <a:picLocks noChangeAspect="1"/>
          </p:cNvPicPr>
          <p:nvPr/>
        </p:nvPicPr>
        <p:blipFill>
          <a:blip r:embed="rId6" cstate="print"/>
          <a:stretch>
            <a:fillRect/>
          </a:stretch>
        </p:blipFill>
        <p:spPr>
          <a:xfrm>
            <a:off x="3886200" y="3124200"/>
            <a:ext cx="2619376" cy="3352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allen-tree-log-grass-16725074.jpg"/>
          <p:cNvPicPr>
            <a:picLocks noGrp="1" noChangeAspect="1"/>
          </p:cNvPicPr>
          <p:nvPr>
            <p:ph idx="1"/>
          </p:nvPr>
        </p:nvPicPr>
        <p:blipFill>
          <a:blip r:embed="rId2" cstate="print">
            <a:lum bright="-20000" contrast="10000"/>
          </a:blip>
          <a:stretch>
            <a:fillRect/>
          </a:stretch>
        </p:blipFill>
        <p:spPr>
          <a:xfrm>
            <a:off x="0" y="0"/>
            <a:ext cx="9144001" cy="6858000"/>
          </a:xfrm>
        </p:spPr>
      </p:pic>
      <p:pic>
        <p:nvPicPr>
          <p:cNvPr id="7" name="Picture 6" descr="11334137-back-yard.jpg"/>
          <p:cNvPicPr>
            <a:picLocks noChangeAspect="1"/>
          </p:cNvPicPr>
          <p:nvPr/>
        </p:nvPicPr>
        <p:blipFill>
          <a:blip r:embed="rId3" cstate="print">
            <a:lum bright="-10000" contrast="10000"/>
          </a:blip>
          <a:stretch>
            <a:fillRect/>
          </a:stretch>
        </p:blipFill>
        <p:spPr>
          <a:xfrm>
            <a:off x="-1" y="0"/>
            <a:ext cx="9154707" cy="6858000"/>
          </a:xfrm>
          <a:prstGeom prst="rect">
            <a:avLst/>
          </a:prstGeom>
        </p:spPr>
      </p:pic>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smtClean="0"/>
              <a:t>God uses the ordinary..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ses-and-frog-plague.jpg"/>
          <p:cNvPicPr>
            <a:picLocks noChangeAspect="1"/>
          </p:cNvPicPr>
          <p:nvPr/>
        </p:nvPicPr>
        <p:blipFill>
          <a:blip r:embed="rId2" cstate="print"/>
          <a:srcRect l="6414" t="14118" b="24706"/>
          <a:stretch>
            <a:fillRect/>
          </a:stretch>
        </p:blipFill>
        <p:spPr>
          <a:xfrm>
            <a:off x="-1" y="0"/>
            <a:ext cx="9144001" cy="6858000"/>
          </a:xfrm>
          <a:prstGeom prst="rect">
            <a:avLst/>
          </a:prstGeom>
        </p:spPr>
      </p:pic>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txBox="1">
            <a:spLocks/>
          </p:cNvSpPr>
          <p:nvPr/>
        </p:nvSpPr>
        <p:spPr>
          <a:xfrm>
            <a:off x="381000" y="304800"/>
            <a:ext cx="5562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j-ea"/>
                <a:cs typeface="Times New Roman" pitchFamily="18" charset="0"/>
              </a:rPr>
              <a:t>Frogs, flies..</a:t>
            </a:r>
            <a:endParaRPr kumimoji="0" lang="en-US" sz="4400" b="0" i="0" u="none" strike="noStrike" kern="1200" cap="none" spc="0" normalizeH="0" baseline="0" noProof="0" dirty="0">
              <a:ln>
                <a:noFill/>
              </a:ln>
              <a:solidFill>
                <a:srgbClr val="FFC000"/>
              </a:solidFill>
              <a:effectLst>
                <a:glow rad="228600">
                  <a:schemeClr val="tx1">
                    <a:alpha val="40000"/>
                  </a:schemeClr>
                </a:glow>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vid-stones.jpg"/>
          <p:cNvPicPr>
            <a:picLocks noChangeAspect="1"/>
          </p:cNvPicPr>
          <p:nvPr/>
        </p:nvPicPr>
        <p:blipFill>
          <a:blip r:embed="rId2" cstate="print"/>
          <a:srcRect l="16225" r="8113"/>
          <a:stretch>
            <a:fillRect/>
          </a:stretch>
        </p:blipFill>
        <p:spPr>
          <a:xfrm>
            <a:off x="0" y="-1"/>
            <a:ext cx="4495800" cy="6511103"/>
          </a:xfrm>
          <a:prstGeom prst="rect">
            <a:avLst/>
          </a:prstGeom>
        </p:spPr>
      </p:pic>
      <p:pic>
        <p:nvPicPr>
          <p:cNvPr id="3" name="Picture 2" descr="five smooth stones and sling.jpg"/>
          <p:cNvPicPr>
            <a:picLocks noChangeAspect="1"/>
          </p:cNvPicPr>
          <p:nvPr/>
        </p:nvPicPr>
        <p:blipFill>
          <a:blip r:embed="rId3" cstate="print"/>
          <a:srcRect l="10125"/>
          <a:stretch>
            <a:fillRect/>
          </a:stretch>
        </p:blipFill>
        <p:spPr>
          <a:xfrm>
            <a:off x="4495800" y="0"/>
            <a:ext cx="4648200" cy="3619118"/>
          </a:xfrm>
          <a:prstGeom prst="rect">
            <a:avLst/>
          </a:prstGeom>
        </p:spPr>
      </p:pic>
      <p:pic>
        <p:nvPicPr>
          <p:cNvPr id="5" name="Picture 4" descr="five stones.jpg"/>
          <p:cNvPicPr>
            <a:picLocks noChangeAspect="1"/>
          </p:cNvPicPr>
          <p:nvPr/>
        </p:nvPicPr>
        <p:blipFill>
          <a:blip r:embed="rId4" cstate="print"/>
          <a:stretch>
            <a:fillRect/>
          </a:stretch>
        </p:blipFill>
        <p:spPr>
          <a:xfrm>
            <a:off x="4495799" y="3505200"/>
            <a:ext cx="4648201" cy="2971800"/>
          </a:xfrm>
          <a:prstGeom prst="rect">
            <a:avLst/>
          </a:prstGeom>
        </p:spPr>
      </p:pic>
      <p:sp>
        <p:nvSpPr>
          <p:cNvPr id="6" name="Title 2"/>
          <p:cNvSpPr txBox="1">
            <a:spLocks/>
          </p:cNvSpPr>
          <p:nvPr/>
        </p:nvSpPr>
        <p:spPr>
          <a:xfrm>
            <a:off x="381000" y="304800"/>
            <a:ext cx="5562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j-ea"/>
                <a:cs typeface="Times New Roman" pitchFamily="18" charset="0"/>
              </a:rPr>
              <a:t>Five stones ..</a:t>
            </a:r>
            <a:endParaRPr kumimoji="0" lang="en-US" sz="4400" b="0" i="0" u="none" strike="noStrike" kern="1200" cap="none" spc="0" normalizeH="0" baseline="0" noProof="0" dirty="0">
              <a:ln>
                <a:noFill/>
              </a:ln>
              <a:solidFill>
                <a:srgbClr val="FFC000"/>
              </a:solidFill>
              <a:effectLst>
                <a:glow rad="228600">
                  <a:schemeClr val="tx1">
                    <a:alpha val="40000"/>
                  </a:schemeClr>
                </a:glow>
              </a:effectLst>
              <a:uLnTx/>
              <a:uFillTx/>
              <a:latin typeface="Georgia" pitchFamily="18" charset="0"/>
              <a:ea typeface="+mj-ea"/>
              <a:cs typeface="Times New Roman" pitchFamily="18" charset="0"/>
            </a:endParaRPr>
          </a:p>
        </p:txBody>
      </p:sp>
      <p:sp>
        <p:nvSpPr>
          <p:cNvPr id="7" name="Rectangle 6"/>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give-them-to-eat.jpg"/>
          <p:cNvPicPr>
            <a:picLocks noChangeAspect="1"/>
          </p:cNvPicPr>
          <p:nvPr/>
        </p:nvPicPr>
        <p:blipFill>
          <a:blip r:embed="rId2" cstate="print">
            <a:lum bright="-8000" contrast="10000"/>
          </a:blip>
          <a:stretch>
            <a:fillRect/>
          </a:stretch>
        </p:blipFill>
        <p:spPr>
          <a:xfrm>
            <a:off x="0" y="0"/>
            <a:ext cx="9144000" cy="6858000"/>
          </a:xfrm>
          <a:prstGeom prst="rect">
            <a:avLst/>
          </a:prstGeom>
        </p:spPr>
      </p:pic>
      <p:sp>
        <p:nvSpPr>
          <p:cNvPr id="3" name="Rectangle 2"/>
          <p:cNvSpPr/>
          <p:nvPr/>
        </p:nvSpPr>
        <p:spPr>
          <a:xfrm flipV="1">
            <a:off x="0" y="6324600"/>
            <a:ext cx="9144000" cy="5334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381000" y="304800"/>
            <a:ext cx="5562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j-ea"/>
                <a:cs typeface="Times New Roman" pitchFamily="18" charset="0"/>
              </a:rPr>
              <a:t>Five loaves,</a:t>
            </a:r>
            <a:r>
              <a:rPr kumimoji="0" lang="en-US" sz="4400" b="0" i="0" u="none" strike="noStrike" kern="1200" cap="none" spc="0" normalizeH="0" noProof="0" dirty="0" smtClean="0">
                <a:ln>
                  <a:noFill/>
                </a:ln>
                <a:solidFill>
                  <a:srgbClr val="FFC000"/>
                </a:solidFill>
                <a:effectLst>
                  <a:glow rad="228600">
                    <a:schemeClr val="tx1">
                      <a:alpha val="40000"/>
                    </a:schemeClr>
                  </a:glow>
                </a:effectLst>
                <a:uLnTx/>
                <a:uFillTx/>
                <a:latin typeface="Georgia" pitchFamily="18" charset="0"/>
                <a:ea typeface="+mj-ea"/>
                <a:cs typeface="Times New Roman" pitchFamily="18" charset="0"/>
              </a:rPr>
              <a:t> two fish</a:t>
            </a:r>
            <a:r>
              <a:rPr kumimoji="0" lang="en-US" sz="44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j-ea"/>
                <a:cs typeface="Times New Roman" pitchFamily="18" charset="0"/>
              </a:rPr>
              <a:t> ..</a:t>
            </a:r>
            <a:endParaRPr kumimoji="0" lang="en-US" sz="4400" b="0" i="0" u="none" strike="noStrike" kern="1200" cap="none" spc="0" normalizeH="0" baseline="0" noProof="0" dirty="0">
              <a:ln>
                <a:noFill/>
              </a:ln>
              <a:solidFill>
                <a:srgbClr val="FFC000"/>
              </a:solidFill>
              <a:effectLst>
                <a:glow rad="228600">
                  <a:schemeClr val="tx1">
                    <a:alpha val="40000"/>
                  </a:schemeClr>
                </a:glow>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_carpenter.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flipV="1">
            <a:off x="0" y="6324600"/>
            <a:ext cx="9144000" cy="5334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381000" y="304800"/>
            <a:ext cx="5562600"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j-ea"/>
                <a:cs typeface="Times New Roman" pitchFamily="18" charset="0"/>
              </a:rPr>
              <a:t>Jesus carpenter’s son..</a:t>
            </a:r>
            <a:endParaRPr kumimoji="0" lang="en-US" sz="4400" b="0" i="0" u="none" strike="noStrike" kern="1200" cap="none" spc="0" normalizeH="0" baseline="0" noProof="0" dirty="0">
              <a:ln>
                <a:noFill/>
              </a:ln>
              <a:solidFill>
                <a:srgbClr val="FFC000"/>
              </a:solidFill>
              <a:effectLst>
                <a:glow rad="228600">
                  <a:schemeClr val="tx1">
                    <a:alpha val="40000"/>
                  </a:schemeClr>
                </a:glow>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uses each of 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Colossians 3:17 And whatever you do in word or deed, do all in the name of the Lord Jesus, giving thanks to God the Father through Him. </a:t>
            </a:r>
          </a:p>
          <a:p>
            <a:r>
              <a:rPr lang="en-US" dirty="0" smtClean="0"/>
              <a:t>Colossians 3:23 And whatever you do, do it heartily, as to the Lord and not to men 24 knowing that from the Lord you will receive the reward of the inheritance; for you serve the Lord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559</Words>
  <Application>Microsoft Office PowerPoint</Application>
  <PresentationFormat>On-screen Show (4:3)</PresentationFormat>
  <Paragraphs>36</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God Uses the Ordinary</vt:lpstr>
      <vt:lpstr>Slide 2</vt:lpstr>
      <vt:lpstr>Slide 3</vt:lpstr>
      <vt:lpstr>God uses the ordinary..</vt:lpstr>
      <vt:lpstr>Slide 5</vt:lpstr>
      <vt:lpstr>Slide 6</vt:lpstr>
      <vt:lpstr>Slide 7</vt:lpstr>
      <vt:lpstr>Slide 8</vt:lpstr>
      <vt:lpstr>God uses each of us..</vt:lpstr>
      <vt:lpstr>Definitions ..</vt:lpstr>
      <vt:lpstr>Secular or Sacred?</vt:lpstr>
      <vt:lpstr>Importance of Work..</vt:lpstr>
      <vt:lpstr>Motive and attitude matters…</vt:lpstr>
      <vt:lpstr>Each given spiritual gifts ..</vt:lpstr>
      <vt:lpstr>We are all priests..</vt:lpstr>
      <vt:lpstr>God Uses the Ordinary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160</cp:revision>
  <dcterms:created xsi:type="dcterms:W3CDTF">2011-02-15T07:29:10Z</dcterms:created>
  <dcterms:modified xsi:type="dcterms:W3CDTF">2013-08-18T01:26:46Z</dcterms:modified>
</cp:coreProperties>
</file>