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59" r:id="rId4"/>
    <p:sldId id="263" r:id="rId5"/>
    <p:sldId id="258" r:id="rId6"/>
    <p:sldId id="267" r:id="rId7"/>
    <p:sldId id="268" r:id="rId8"/>
    <p:sldId id="269" r:id="rId9"/>
    <p:sldId id="270" r:id="rId10"/>
    <p:sldId id="264" r:id="rId11"/>
    <p:sldId id="272" r:id="rId12"/>
    <p:sldId id="271" r:id="rId13"/>
    <p:sldId id="273" r:id="rId14"/>
    <p:sldId id="274" r:id="rId15"/>
    <p:sldId id="275" r:id="rId16"/>
    <p:sldId id="278" r:id="rId17"/>
    <p:sldId id="276" r:id="rId18"/>
    <p:sldId id="279" r:id="rId19"/>
    <p:sldId id="280" r:id="rId20"/>
    <p:sldId id="277" r:id="rId21"/>
    <p:sldId id="282"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2E"/>
    <a:srgbClr val="0078A2"/>
    <a:srgbClr val="FF9933"/>
    <a:srgbClr val="0094C8"/>
    <a:srgbClr val="000000"/>
    <a:srgbClr val="FFCC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9" d="100"/>
          <a:sy n="89" d="100"/>
        </p:scale>
        <p:origin x="-114"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9/14/2013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9/14/2013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9/14/2013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9/14/2013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9/14/2013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Navigating Life.jpg"/>
          <p:cNvPicPr>
            <a:picLocks noChangeAspect="1"/>
          </p:cNvPicPr>
          <p:nvPr userDrawn="1"/>
        </p:nvPicPr>
        <p:blipFill>
          <a:blip r:embed="rId13" cstate="print">
            <a:lum bright="-15000" contrast="10000"/>
          </a:blip>
          <a:srcRect l="6761" r="6761"/>
          <a:stretch>
            <a:fillRect/>
          </a:stretch>
        </p:blipFill>
        <p:spPr>
          <a:xfrm>
            <a:off x="1" y="0"/>
            <a:ext cx="9143999" cy="6477000"/>
          </a:xfrm>
          <a:prstGeom prst="rect">
            <a:avLst/>
          </a:prstGeom>
        </p:spPr>
      </p:pic>
      <p:sp>
        <p:nvSpPr>
          <p:cNvPr id="6" name="Rectangle 5"/>
          <p:cNvSpPr/>
          <p:nvPr userDrawn="1"/>
        </p:nvSpPr>
        <p:spPr>
          <a:xfrm>
            <a:off x="0" y="0"/>
            <a:ext cx="9144000" cy="64770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40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avigating Life.jpg"/>
          <p:cNvPicPr>
            <a:picLocks noChangeAspect="1"/>
          </p:cNvPicPr>
          <p:nvPr/>
        </p:nvPicPr>
        <p:blipFill>
          <a:blip r:embed="rId3" cstate="print">
            <a:lum bright="-18000" contrast="10000"/>
          </a:blip>
          <a:srcRect l="13521" r="6761"/>
          <a:stretch>
            <a:fillRect/>
          </a:stretch>
        </p:blipFill>
        <p:spPr>
          <a:xfrm>
            <a:off x="609600" y="533400"/>
            <a:ext cx="8382000" cy="5867400"/>
          </a:xfrm>
          <a:prstGeom prst="rect">
            <a:avLst/>
          </a:prstGeom>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685800" y="152400"/>
            <a:ext cx="7772400" cy="1143000"/>
          </a:xfrm>
        </p:spPr>
        <p:txBody>
          <a:bodyPr>
            <a:noAutofit/>
          </a:bodyPr>
          <a:lstStyle/>
          <a:p>
            <a:r>
              <a:rPr lang="en-US" dirty="0" smtClean="0"/>
              <a:t>The Issues of Life</a:t>
            </a:r>
            <a:endParaRPr lang="en-US" dirty="0"/>
          </a:p>
        </p:txBody>
      </p:sp>
      <p:sp>
        <p:nvSpPr>
          <p:cNvPr id="10" name="Subtitle 9"/>
          <p:cNvSpPr>
            <a:spLocks noGrp="1"/>
          </p:cNvSpPr>
          <p:nvPr>
            <p:ph type="subTitle" idx="1"/>
          </p:nvPr>
        </p:nvSpPr>
        <p:spPr>
          <a:xfrm>
            <a:off x="1295400" y="5334000"/>
            <a:ext cx="6400800" cy="990600"/>
          </a:xfrm>
        </p:spPr>
        <p:txBody>
          <a:bodyPr>
            <a:normAutofit/>
          </a:bodyPr>
          <a:lstStyle/>
          <a:p>
            <a:r>
              <a:rPr lang="en-US" sz="4400" dirty="0" smtClean="0"/>
              <a:t>Proverbs 4:23</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loneliness.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Issues with faith..</a:t>
            </a:r>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pic>
        <p:nvPicPr>
          <p:cNvPr id="8" name="Picture 7" descr="inchristwecan.png"/>
          <p:cNvPicPr>
            <a:picLocks noChangeAspect="1"/>
          </p:cNvPicPr>
          <p:nvPr/>
        </p:nvPicPr>
        <p:blipFill>
          <a:blip r:embed="rId3" cstate="print"/>
          <a:stretch>
            <a:fillRect/>
          </a:stretch>
        </p:blipFill>
        <p:spPr>
          <a:xfrm>
            <a:off x="6858000" y="4954348"/>
            <a:ext cx="1924050" cy="1294051"/>
          </a:xfrm>
          <a:prstGeom prst="rect">
            <a:avLst/>
          </a:prstGeom>
        </p:spPr>
      </p:pic>
      <p:sp>
        <p:nvSpPr>
          <p:cNvPr id="6" name="Content Placeholder 5"/>
          <p:cNvSpPr>
            <a:spLocks noGrp="1"/>
          </p:cNvSpPr>
          <p:nvPr>
            <p:ph idx="1"/>
          </p:nvPr>
        </p:nvSpPr>
        <p:spPr>
          <a:xfrm>
            <a:off x="457200" y="1676401"/>
            <a:ext cx="8229600" cy="3962400"/>
          </a:xfrm>
        </p:spPr>
        <p:txBody>
          <a:bodyPr>
            <a:normAutofit fontScale="77500" lnSpcReduction="20000"/>
          </a:bodyPr>
          <a:lstStyle/>
          <a:p>
            <a:r>
              <a:rPr lang="en-US" dirty="0" smtClean="0"/>
              <a:t>Matthew 6:30 “oh you of little faith”.. </a:t>
            </a:r>
          </a:p>
          <a:p>
            <a:pPr lvl="1" algn="r"/>
            <a:r>
              <a:rPr lang="en-US" dirty="0" smtClean="0"/>
              <a:t>Matt 8:26; 14:31; 16:8</a:t>
            </a:r>
          </a:p>
          <a:p>
            <a:r>
              <a:rPr lang="en-US" dirty="0" smtClean="0"/>
              <a:t> John 11:20-27  Martha said to Jesus, "Lord, if You had been here, my brother would not have died. 22 But even now I know that whatever You ask of God, God will give You.“ …. 25 Jesus said to her, "I am the resurrection and the life. He who believes in Me, though he may die, he shall live.  26 And whoever lives and believes in Me shall never die. Do you believe this?"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loneliness.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pic>
        <p:nvPicPr>
          <p:cNvPr id="9" name="Content Placeholder 3" descr="loneliness.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pic>
        <p:nvPicPr>
          <p:cNvPr id="11" name="Picture 10" descr="faith.jpg"/>
          <p:cNvPicPr>
            <a:picLocks noChangeAspect="1"/>
          </p:cNvPicPr>
          <p:nvPr/>
        </p:nvPicPr>
        <p:blipFill>
          <a:blip r:embed="rId3" cstate="print"/>
          <a:stretch>
            <a:fillRect/>
          </a:stretch>
        </p:blipFill>
        <p:spPr>
          <a:xfrm>
            <a:off x="5410200" y="152400"/>
            <a:ext cx="3040380" cy="2026920"/>
          </a:xfrm>
          <a:prstGeom prst="rect">
            <a:avLst/>
          </a:prstGeom>
          <a:effectLst>
            <a:glow rad="139700">
              <a:schemeClr val="tx1">
                <a:alpha val="40000"/>
              </a:schemeClr>
            </a:glow>
          </a:effectLst>
        </p:spPr>
      </p:pic>
      <p:sp>
        <p:nvSpPr>
          <p:cNvPr id="2" name="Title 1"/>
          <p:cNvSpPr>
            <a:spLocks noGrp="1"/>
          </p:cNvSpPr>
          <p:nvPr>
            <p:ph type="title"/>
          </p:nvPr>
        </p:nvSpPr>
        <p:spPr/>
        <p:txBody>
          <a:bodyPr/>
          <a:lstStyle/>
          <a:p>
            <a:r>
              <a:rPr lang="en-US" dirty="0" smtClean="0"/>
              <a:t>Issues with faith..</a:t>
            </a:r>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6" name="Content Placeholder 5"/>
          <p:cNvSpPr>
            <a:spLocks noGrp="1"/>
          </p:cNvSpPr>
          <p:nvPr>
            <p:ph idx="1"/>
          </p:nvPr>
        </p:nvSpPr>
        <p:spPr>
          <a:xfrm>
            <a:off x="304800" y="1676400"/>
            <a:ext cx="8382000" cy="4724400"/>
          </a:xfrm>
        </p:spPr>
        <p:txBody>
          <a:bodyPr>
            <a:normAutofit fontScale="77500" lnSpcReduction="20000"/>
          </a:bodyPr>
          <a:lstStyle/>
          <a:p>
            <a:r>
              <a:rPr lang="en-US" dirty="0" smtClean="0"/>
              <a:t>Hebrews 11:1-6  Now faith is the substance of things hoped for, the evidence of things not seen. 2 For by it the elders obtained a good testimony. … 6 But without faith it is impossible to please Him, for he who comes to God must believe that He is, and that He is a </a:t>
            </a:r>
            <a:r>
              <a:rPr lang="en-US" dirty="0" err="1" smtClean="0"/>
              <a:t>rewarder</a:t>
            </a:r>
            <a:r>
              <a:rPr lang="en-US" dirty="0" smtClean="0"/>
              <a:t> of those who diligently seek Him.</a:t>
            </a:r>
          </a:p>
          <a:p>
            <a:r>
              <a:rPr lang="en-US" dirty="0" smtClean="0"/>
              <a:t> Hebrews 3:12-13  Beware, brethren, lest there be in any of you an evil heart of unbelief in departing from the living God; 13 but exhort one another daily, while it is called "Today," lest any of you be hardened through the deceitfulness of sin.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222E"/>
        </a:solidFill>
        <a:effectLst/>
      </p:bgPr>
    </p:bg>
    <p:spTree>
      <p:nvGrpSpPr>
        <p:cNvPr id="1" name=""/>
        <p:cNvGrpSpPr/>
        <p:nvPr/>
      </p:nvGrpSpPr>
      <p:grpSpPr>
        <a:xfrm>
          <a:off x="0" y="0"/>
          <a:ext cx="0" cy="0"/>
          <a:chOff x="0" y="0"/>
          <a:chExt cx="0" cy="0"/>
        </a:xfrm>
      </p:grpSpPr>
      <p:pic>
        <p:nvPicPr>
          <p:cNvPr id="7" name="Content Placeholder 3" descr="church-friends-happiness.jpg"/>
          <p:cNvPicPr>
            <a:picLocks noChangeAspect="1"/>
          </p:cNvPicPr>
          <p:nvPr/>
        </p:nvPicPr>
        <p:blipFill>
          <a:blip r:embed="rId2" cstate="print"/>
          <a:stretch>
            <a:fillRect/>
          </a:stretch>
        </p:blipFill>
        <p:spPr>
          <a:xfrm>
            <a:off x="-1" y="1523840"/>
            <a:ext cx="9144001" cy="4800759"/>
          </a:xfrm>
          <a:prstGeom prst="rect">
            <a:avLst/>
          </a:prstGeom>
          <a:effectLst>
            <a:glow rad="139700">
              <a:schemeClr val="tx1">
                <a:alpha val="40000"/>
              </a:schemeClr>
            </a:glow>
          </a:effectLst>
        </p:spPr>
      </p:pic>
      <p:sp>
        <p:nvSpPr>
          <p:cNvPr id="2" name="Title 1"/>
          <p:cNvSpPr>
            <a:spLocks noGrp="1"/>
          </p:cNvSpPr>
          <p:nvPr>
            <p:ph type="title"/>
          </p:nvPr>
        </p:nvSpPr>
        <p:spPr/>
        <p:txBody>
          <a:bodyPr/>
          <a:lstStyle/>
          <a:p>
            <a:r>
              <a:rPr lang="en-US" dirty="0" smtClean="0"/>
              <a:t>Issues with people…</a:t>
            </a:r>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6" name="Content Placeholder 5"/>
          <p:cNvSpPr>
            <a:spLocks noGrp="1"/>
          </p:cNvSpPr>
          <p:nvPr>
            <p:ph idx="1"/>
          </p:nvPr>
        </p:nvSpPr>
        <p:spPr>
          <a:xfrm>
            <a:off x="457200" y="4800600"/>
            <a:ext cx="8229600" cy="1325563"/>
          </a:xfrm>
        </p:spPr>
        <p:txBody>
          <a:bodyPr/>
          <a:lstStyle/>
          <a:p>
            <a:r>
              <a:rPr lang="en-US" dirty="0" smtClean="0"/>
              <a:t>Proverbs 14:12 There is a way that seems right to a man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222E"/>
        </a:solidFill>
        <a:effectLst/>
      </p:bgPr>
    </p:bg>
    <p:spTree>
      <p:nvGrpSpPr>
        <p:cNvPr id="1" name=""/>
        <p:cNvGrpSpPr/>
        <p:nvPr/>
      </p:nvGrpSpPr>
      <p:grpSpPr>
        <a:xfrm>
          <a:off x="0" y="0"/>
          <a:ext cx="0" cy="0"/>
          <a:chOff x="0" y="0"/>
          <a:chExt cx="0" cy="0"/>
        </a:xfrm>
      </p:grpSpPr>
      <p:pic>
        <p:nvPicPr>
          <p:cNvPr id="11" name="Content Placeholder 7" descr="ridley_people_web.jpg"/>
          <p:cNvPicPr>
            <a:picLocks noChangeAspect="1"/>
          </p:cNvPicPr>
          <p:nvPr/>
        </p:nvPicPr>
        <p:blipFill>
          <a:blip r:embed="rId2" cstate="print"/>
          <a:srcRect t="21600"/>
          <a:stretch>
            <a:fillRect/>
          </a:stretch>
        </p:blipFill>
        <p:spPr>
          <a:xfrm>
            <a:off x="-1" y="1529615"/>
            <a:ext cx="9174071" cy="4794985"/>
          </a:xfrm>
          <a:prstGeom prst="rect">
            <a:avLst/>
          </a:prstGeom>
        </p:spPr>
      </p:pic>
      <p:sp>
        <p:nvSpPr>
          <p:cNvPr id="12" name="Rectangle 11"/>
          <p:cNvSpPr/>
          <p:nvPr/>
        </p:nvSpPr>
        <p:spPr>
          <a:xfrm>
            <a:off x="0" y="1524000"/>
            <a:ext cx="9144000" cy="48006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Issues with people…</a:t>
            </a:r>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Content Placeholder 8"/>
          <p:cNvSpPr>
            <a:spLocks noGrp="1"/>
          </p:cNvSpPr>
          <p:nvPr>
            <p:ph idx="1"/>
          </p:nvPr>
        </p:nvSpPr>
        <p:spPr/>
        <p:txBody>
          <a:bodyPr>
            <a:normAutofit/>
          </a:bodyPr>
          <a:lstStyle/>
          <a:p>
            <a:r>
              <a:rPr lang="en-US" dirty="0" smtClean="0"/>
              <a:t>People in the community…</a:t>
            </a:r>
          </a:p>
          <a:p>
            <a:pPr lvl="1"/>
            <a:r>
              <a:rPr lang="en-US" dirty="0" smtClean="0"/>
              <a:t>Matthew 5:16  Let your light so shine before men, that they may see your good works and glorify your Father in heaven. </a:t>
            </a:r>
          </a:p>
          <a:p>
            <a:pPr lvl="1"/>
            <a:r>
              <a:rPr lang="en-US" dirty="0" smtClean="0"/>
              <a:t>Matthew 7:12  Therefore, whatever you want men to do to you, do also to them, for this is the Law and the Prophets.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222E"/>
        </a:solidFill>
        <a:effectLst/>
      </p:bgPr>
    </p:bg>
    <p:spTree>
      <p:nvGrpSpPr>
        <p:cNvPr id="1" name=""/>
        <p:cNvGrpSpPr/>
        <p:nvPr/>
      </p:nvGrpSpPr>
      <p:grpSpPr>
        <a:xfrm>
          <a:off x="0" y="0"/>
          <a:ext cx="0" cy="0"/>
          <a:chOff x="0" y="0"/>
          <a:chExt cx="0" cy="0"/>
        </a:xfrm>
      </p:grpSpPr>
      <p:pic>
        <p:nvPicPr>
          <p:cNvPr id="7" name="Picture 6" descr="familygettogether.jpg"/>
          <p:cNvPicPr>
            <a:picLocks noChangeAspect="1"/>
          </p:cNvPicPr>
          <p:nvPr/>
        </p:nvPicPr>
        <p:blipFill>
          <a:blip r:embed="rId2" cstate="print"/>
          <a:srcRect b="22154"/>
          <a:stretch>
            <a:fillRect/>
          </a:stretch>
        </p:blipFill>
        <p:spPr>
          <a:xfrm>
            <a:off x="0" y="1524000"/>
            <a:ext cx="9144000" cy="4794512"/>
          </a:xfrm>
          <a:prstGeom prst="rect">
            <a:avLst/>
          </a:prstGeom>
        </p:spPr>
      </p:pic>
      <p:sp>
        <p:nvSpPr>
          <p:cNvPr id="12" name="Rectangle 11"/>
          <p:cNvSpPr/>
          <p:nvPr/>
        </p:nvSpPr>
        <p:spPr>
          <a:xfrm>
            <a:off x="0" y="1447800"/>
            <a:ext cx="9144000" cy="48768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Issues with people…</a:t>
            </a:r>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Content Placeholder 8"/>
          <p:cNvSpPr>
            <a:spLocks noGrp="1"/>
          </p:cNvSpPr>
          <p:nvPr>
            <p:ph idx="1"/>
          </p:nvPr>
        </p:nvSpPr>
        <p:spPr/>
        <p:txBody>
          <a:bodyPr>
            <a:normAutofit fontScale="77500" lnSpcReduction="20000"/>
          </a:bodyPr>
          <a:lstStyle/>
          <a:p>
            <a:r>
              <a:rPr lang="en-US" sz="4600" dirty="0" smtClean="0"/>
              <a:t>Family members…</a:t>
            </a:r>
          </a:p>
          <a:p>
            <a:pPr lvl="1"/>
            <a:r>
              <a:rPr lang="en-US" dirty="0" smtClean="0"/>
              <a:t>Ephesians 5:22-33 Wives, submit to your own husbands, as to the Lord. 25 Husbands, love your wives, just as Christ also loved the church and gave Himself for her ..  32 This is a great mystery, but I speak concerning Christ and the church. 33 Nevertheless let each one of you in particular so love his own wife as himself, and let the wife see that she respects her husband. </a:t>
            </a:r>
          </a:p>
          <a:p>
            <a:pPr lvl="1"/>
            <a:r>
              <a:rPr lang="en-US" dirty="0" smtClean="0"/>
              <a:t>Ephesians 6:1-4 Children, obey your parents in the Lord, for this is right. 2 "Honor your father and mother," which is the first commandment with promise: 3 "that it may be well with you and you may live long on the earth." 4 And you, fathers, do not provoke your children to wrath, but bring them up in the training and admonition of the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222E"/>
        </a:solidFill>
        <a:effectLst/>
      </p:bgPr>
    </p:bg>
    <p:spTree>
      <p:nvGrpSpPr>
        <p:cNvPr id="1" name=""/>
        <p:cNvGrpSpPr/>
        <p:nvPr/>
      </p:nvGrpSpPr>
      <p:grpSpPr>
        <a:xfrm>
          <a:off x="0" y="0"/>
          <a:ext cx="0" cy="0"/>
          <a:chOff x="0" y="0"/>
          <a:chExt cx="0" cy="0"/>
        </a:xfrm>
      </p:grpSpPr>
      <p:pic>
        <p:nvPicPr>
          <p:cNvPr id="11" name="Content Placeholder 7" descr="dealing with people.jpg"/>
          <p:cNvPicPr>
            <a:picLocks noChangeAspect="1"/>
          </p:cNvPicPr>
          <p:nvPr/>
        </p:nvPicPr>
        <p:blipFill>
          <a:blip r:embed="rId2" cstate="print"/>
          <a:srcRect t="21053" b="10526"/>
          <a:stretch>
            <a:fillRect/>
          </a:stretch>
        </p:blipFill>
        <p:spPr>
          <a:xfrm>
            <a:off x="0" y="1600200"/>
            <a:ext cx="9144000" cy="4724400"/>
          </a:xfrm>
          <a:prstGeom prst="rect">
            <a:avLst/>
          </a:prstGeom>
        </p:spPr>
      </p:pic>
      <p:sp>
        <p:nvSpPr>
          <p:cNvPr id="12" name="Rectangle 11"/>
          <p:cNvSpPr/>
          <p:nvPr/>
        </p:nvSpPr>
        <p:spPr>
          <a:xfrm>
            <a:off x="0" y="1524000"/>
            <a:ext cx="9144000" cy="48006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Issues with brethren…</a:t>
            </a:r>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10" name="Content Placeholder 9"/>
          <p:cNvSpPr>
            <a:spLocks noGrp="1"/>
          </p:cNvSpPr>
          <p:nvPr>
            <p:ph idx="1"/>
          </p:nvPr>
        </p:nvSpPr>
        <p:spPr>
          <a:xfrm>
            <a:off x="228600" y="1676400"/>
            <a:ext cx="8458200" cy="4449763"/>
          </a:xfrm>
        </p:spPr>
        <p:txBody>
          <a:bodyPr>
            <a:normAutofit fontScale="85000" lnSpcReduction="20000"/>
          </a:bodyPr>
          <a:lstStyle/>
          <a:p>
            <a:r>
              <a:rPr lang="en-US" dirty="0" smtClean="0"/>
              <a:t>Romans 12:9-10  Let love be without hypocrisy. Abhor what is evil. Cling to what is good. 10 Be kindly affectionate to one another with brotherly love, in honor giving preference to one another ...</a:t>
            </a:r>
          </a:p>
          <a:p>
            <a:r>
              <a:rPr lang="en-US" dirty="0" smtClean="0"/>
              <a:t>Galatians 6:9-10  And let us not grow weary while doing good, for in due season we shall reap if we do not lose heart. 10 Therefore, as we have opportunity, let us do good to all, especially to those who are of the household of faith.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222E"/>
        </a:solidFill>
        <a:effectLst/>
      </p:bgPr>
    </p:bg>
    <p:spTree>
      <p:nvGrpSpPr>
        <p:cNvPr id="1" name=""/>
        <p:cNvGrpSpPr/>
        <p:nvPr/>
      </p:nvGrpSpPr>
      <p:grpSpPr>
        <a:xfrm>
          <a:off x="0" y="0"/>
          <a:ext cx="0" cy="0"/>
          <a:chOff x="0" y="0"/>
          <a:chExt cx="0" cy="0"/>
        </a:xfrm>
      </p:grpSpPr>
      <p:pic>
        <p:nvPicPr>
          <p:cNvPr id="7" name="Picture 6" descr="Hug.jpg"/>
          <p:cNvPicPr>
            <a:picLocks noChangeAspect="1"/>
          </p:cNvPicPr>
          <p:nvPr/>
        </p:nvPicPr>
        <p:blipFill>
          <a:blip r:embed="rId2" cstate="print"/>
          <a:srcRect t="2315" b="4051"/>
          <a:stretch>
            <a:fillRect/>
          </a:stretch>
        </p:blipFill>
        <p:spPr>
          <a:xfrm>
            <a:off x="0" y="1524000"/>
            <a:ext cx="9144000" cy="4823812"/>
          </a:xfrm>
          <a:prstGeom prst="rect">
            <a:avLst/>
          </a:prstGeom>
        </p:spPr>
      </p:pic>
      <p:sp>
        <p:nvSpPr>
          <p:cNvPr id="12" name="Rectangle 11"/>
          <p:cNvSpPr/>
          <p:nvPr/>
        </p:nvSpPr>
        <p:spPr>
          <a:xfrm>
            <a:off x="0" y="1447800"/>
            <a:ext cx="9144000" cy="49530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Issues with brethren…</a:t>
            </a:r>
            <a:endParaRPr lang="en-US" dirty="0"/>
          </a:p>
        </p:txBody>
      </p:sp>
      <p:sp>
        <p:nvSpPr>
          <p:cNvPr id="5" name="Rectangle 4"/>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10" name="Content Placeholder 9"/>
          <p:cNvSpPr>
            <a:spLocks noGrp="1"/>
          </p:cNvSpPr>
          <p:nvPr>
            <p:ph idx="1"/>
          </p:nvPr>
        </p:nvSpPr>
        <p:spPr>
          <a:xfrm>
            <a:off x="228600" y="4724400"/>
            <a:ext cx="8458200" cy="1401763"/>
          </a:xfrm>
        </p:spPr>
        <p:txBody>
          <a:bodyPr>
            <a:normAutofit/>
          </a:bodyPr>
          <a:lstStyle/>
          <a:p>
            <a:r>
              <a:rPr lang="en-US" dirty="0" smtClean="0"/>
              <a:t>Relational issues can weigh heavily on the heart…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bible-image1.jpg"/>
          <p:cNvPicPr>
            <a:picLocks noChangeAspect="1"/>
          </p:cNvPicPr>
          <p:nvPr/>
        </p:nvPicPr>
        <p:blipFill>
          <a:blip r:embed="rId2" cstate="print">
            <a:lum bright="-30000" contrast="10000"/>
          </a:blip>
          <a:stretch>
            <a:fillRect/>
          </a:stretch>
        </p:blipFill>
        <p:spPr>
          <a:xfrm>
            <a:off x="0" y="0"/>
            <a:ext cx="9133230" cy="6477000"/>
          </a:xfrm>
          <a:prstGeom prst="rect">
            <a:avLst/>
          </a:prstGeom>
        </p:spPr>
      </p:pic>
      <p:sp>
        <p:nvSpPr>
          <p:cNvPr id="8" name="Rectangle 7"/>
          <p:cNvSpPr/>
          <p:nvPr/>
        </p:nvSpPr>
        <p:spPr>
          <a:xfrm>
            <a:off x="0" y="0"/>
            <a:ext cx="9144000" cy="64008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Issues with sin…</a:t>
            </a:r>
            <a:endParaRPr lang="en-US" dirty="0"/>
          </a:p>
        </p:txBody>
      </p:sp>
      <p:sp>
        <p:nvSpPr>
          <p:cNvPr id="6" name="Content Placeholder 5"/>
          <p:cNvSpPr>
            <a:spLocks noGrp="1"/>
          </p:cNvSpPr>
          <p:nvPr>
            <p:ph idx="1"/>
          </p:nvPr>
        </p:nvSpPr>
        <p:spPr>
          <a:xfrm>
            <a:off x="457200" y="1676401"/>
            <a:ext cx="8229600" cy="2438400"/>
          </a:xfrm>
        </p:spPr>
        <p:txBody>
          <a:bodyPr>
            <a:normAutofit fontScale="92500" lnSpcReduction="20000"/>
          </a:bodyPr>
          <a:lstStyle/>
          <a:p>
            <a:r>
              <a:rPr lang="en-US" dirty="0" smtClean="0"/>
              <a:t>Romans 3:23 for all have sinned and fall short of the glory of God..</a:t>
            </a:r>
          </a:p>
          <a:p>
            <a:r>
              <a:rPr lang="en-US" dirty="0" smtClean="0"/>
              <a:t>Romans 6:23 For the wages of sin is death, but the gift of God is eternal life in Christ Jesus our Lord.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bible-image1.jpg"/>
          <p:cNvPicPr>
            <a:picLocks noChangeAspect="1"/>
          </p:cNvPicPr>
          <p:nvPr/>
        </p:nvPicPr>
        <p:blipFill>
          <a:blip r:embed="rId2" cstate="print">
            <a:lum bright="-30000" contrast="10000"/>
          </a:blip>
          <a:stretch>
            <a:fillRect/>
          </a:stretch>
        </p:blipFill>
        <p:spPr>
          <a:xfrm>
            <a:off x="0" y="0"/>
            <a:ext cx="9133230" cy="6477000"/>
          </a:xfrm>
          <a:prstGeom prst="rect">
            <a:avLst/>
          </a:prstGeom>
        </p:spPr>
      </p:pic>
      <p:sp>
        <p:nvSpPr>
          <p:cNvPr id="8" name="Rectangle 7"/>
          <p:cNvSpPr/>
          <p:nvPr/>
        </p:nvSpPr>
        <p:spPr>
          <a:xfrm>
            <a:off x="0" y="0"/>
            <a:ext cx="9144000" cy="64008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magesCAXJC2K3.jpg"/>
          <p:cNvPicPr>
            <a:picLocks noChangeAspect="1"/>
          </p:cNvPicPr>
          <p:nvPr/>
        </p:nvPicPr>
        <p:blipFill>
          <a:blip r:embed="rId3" cstate="print"/>
          <a:stretch>
            <a:fillRect/>
          </a:stretch>
        </p:blipFill>
        <p:spPr>
          <a:xfrm>
            <a:off x="4800600" y="228600"/>
            <a:ext cx="3962400" cy="2044700"/>
          </a:xfrm>
          <a:prstGeom prst="rect">
            <a:avLst/>
          </a:prstGeom>
        </p:spPr>
      </p:pic>
      <p:sp>
        <p:nvSpPr>
          <p:cNvPr id="3" name="Title 2"/>
          <p:cNvSpPr>
            <a:spLocks noGrp="1"/>
          </p:cNvSpPr>
          <p:nvPr>
            <p:ph type="title"/>
          </p:nvPr>
        </p:nvSpPr>
        <p:spPr/>
        <p:txBody>
          <a:bodyPr/>
          <a:lstStyle/>
          <a:p>
            <a:r>
              <a:rPr lang="en-US" dirty="0" smtClean="0"/>
              <a:t>Issues with sin…</a:t>
            </a:r>
            <a:endParaRPr lang="en-US" dirty="0"/>
          </a:p>
        </p:txBody>
      </p:sp>
      <p:sp>
        <p:nvSpPr>
          <p:cNvPr id="6" name="Content Placeholder 5"/>
          <p:cNvSpPr>
            <a:spLocks noGrp="1"/>
          </p:cNvSpPr>
          <p:nvPr>
            <p:ph idx="1"/>
          </p:nvPr>
        </p:nvSpPr>
        <p:spPr>
          <a:xfrm>
            <a:off x="457200" y="1676400"/>
            <a:ext cx="8229600" cy="2743199"/>
          </a:xfrm>
        </p:spPr>
        <p:txBody>
          <a:bodyPr>
            <a:normAutofit fontScale="92500" lnSpcReduction="20000"/>
          </a:bodyPr>
          <a:lstStyle/>
          <a:p>
            <a:r>
              <a:rPr lang="en-US" dirty="0" smtClean="0"/>
              <a:t>John 3:16  For God so loved the world that He gave His only begotten Son, that whoever believes in Him should not perish but have everlasting life. </a:t>
            </a:r>
          </a:p>
          <a:p>
            <a:r>
              <a:rPr lang="en-US" dirty="0" smtClean="0"/>
              <a:t>Luke 19:10  the Son of Man has come to seek and to save that which was lost.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bible-image1.jpg"/>
          <p:cNvPicPr>
            <a:picLocks noChangeAspect="1"/>
          </p:cNvPicPr>
          <p:nvPr/>
        </p:nvPicPr>
        <p:blipFill>
          <a:blip r:embed="rId2" cstate="print">
            <a:lum bright="-30000" contrast="10000"/>
          </a:blip>
          <a:stretch>
            <a:fillRect/>
          </a:stretch>
        </p:blipFill>
        <p:spPr>
          <a:xfrm>
            <a:off x="0" y="0"/>
            <a:ext cx="9133230" cy="6477000"/>
          </a:xfrm>
          <a:prstGeom prst="rect">
            <a:avLst/>
          </a:prstGeom>
        </p:spPr>
      </p:pic>
      <p:sp>
        <p:nvSpPr>
          <p:cNvPr id="8" name="Rectangle 7"/>
          <p:cNvSpPr/>
          <p:nvPr/>
        </p:nvSpPr>
        <p:spPr>
          <a:xfrm>
            <a:off x="0" y="0"/>
            <a:ext cx="9144000" cy="64008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Issues with sin…</a:t>
            </a:r>
            <a:endParaRPr lang="en-US" dirty="0"/>
          </a:p>
        </p:txBody>
      </p:sp>
      <p:pic>
        <p:nvPicPr>
          <p:cNvPr id="12" name="Content Placeholder 9" descr="Imperishable_Seed.jpg"/>
          <p:cNvPicPr>
            <a:picLocks noChangeAspect="1"/>
          </p:cNvPicPr>
          <p:nvPr/>
        </p:nvPicPr>
        <p:blipFill>
          <a:blip r:embed="rId3" cstate="print"/>
          <a:srcRect t="14400" b="20571"/>
          <a:stretch>
            <a:fillRect/>
          </a:stretch>
        </p:blipFill>
        <p:spPr>
          <a:xfrm>
            <a:off x="5486400" y="228600"/>
            <a:ext cx="2895600" cy="2119070"/>
          </a:xfrm>
          <a:prstGeom prst="rect">
            <a:avLst/>
          </a:prstGeom>
          <a:effectLst>
            <a:glow rad="139700">
              <a:schemeClr val="tx1">
                <a:alpha val="40000"/>
              </a:schemeClr>
            </a:glow>
          </a:effectLst>
        </p:spPr>
      </p:pic>
      <p:sp>
        <p:nvSpPr>
          <p:cNvPr id="11" name="Content Placeholder 10"/>
          <p:cNvSpPr>
            <a:spLocks noGrp="1"/>
          </p:cNvSpPr>
          <p:nvPr>
            <p:ph idx="1"/>
          </p:nvPr>
        </p:nvSpPr>
        <p:spPr>
          <a:xfrm>
            <a:off x="457200" y="2362201"/>
            <a:ext cx="8229600" cy="1981200"/>
          </a:xfrm>
        </p:spPr>
        <p:txBody>
          <a:bodyPr>
            <a:normAutofit fontScale="92500" lnSpcReduction="10000"/>
          </a:bodyPr>
          <a:lstStyle/>
          <a:p>
            <a:r>
              <a:rPr lang="en-US" dirty="0" smtClean="0"/>
              <a:t>Luke 8:15  But the ones that fell on the good ground are those who, having heard the word with a noble and good heart, keep it and bear fruit with patience. </a:t>
            </a:r>
          </a:p>
          <a:p>
            <a:endParaRPr lang="en-US" dirty="0"/>
          </a:p>
        </p:txBody>
      </p:sp>
      <p:sp>
        <p:nvSpPr>
          <p:cNvPr id="13" name="TextBox 12"/>
          <p:cNvSpPr txBox="1"/>
          <p:nvPr/>
        </p:nvSpPr>
        <p:spPr>
          <a:xfrm>
            <a:off x="2057400" y="4419600"/>
            <a:ext cx="5105400" cy="954107"/>
          </a:xfrm>
          <a:prstGeom prst="rect">
            <a:avLst/>
          </a:prstGeom>
          <a:noFill/>
        </p:spPr>
        <p:txBody>
          <a:bodyPr wrap="square" rtlCol="0">
            <a:spAutoFit/>
          </a:bodyPr>
          <a:lstStyle/>
          <a:p>
            <a:pPr algn="ctr"/>
            <a:r>
              <a:rPr lang="en-US" sz="2800" i="1" dirty="0" smtClean="0">
                <a:solidFill>
                  <a:schemeClr val="bg1"/>
                </a:solidFill>
                <a:effectLst>
                  <a:glow rad="228600">
                    <a:schemeClr val="tx1">
                      <a:alpha val="40000"/>
                    </a:schemeClr>
                  </a:glow>
                </a:effectLst>
                <a:latin typeface="Georgia" pitchFamily="18" charset="0"/>
              </a:rPr>
              <a:t>A good and honest heart is receptive to God’s plan…</a:t>
            </a:r>
            <a:endParaRPr lang="en-US" sz="2800" dirty="0">
              <a:solidFill>
                <a:schemeClr val="bg1"/>
              </a:solidFill>
              <a:effectLst>
                <a:glow rad="228600">
                  <a:schemeClr val="tx1">
                    <a:alpha val="40000"/>
                  </a:schemeClr>
                </a:glo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ard your heart.jpg"/>
          <p:cNvPicPr>
            <a:picLocks noChangeAspect="1"/>
          </p:cNvPicPr>
          <p:nvPr/>
        </p:nvPicPr>
        <p:blipFill>
          <a:blip r:embed="rId2" cstate="print">
            <a:lum bright="-8000" contrast="8000"/>
          </a:blip>
          <a:stretch>
            <a:fillRect/>
          </a:stretch>
        </p:blipFill>
        <p:spPr>
          <a:xfrm>
            <a:off x="7138" y="0"/>
            <a:ext cx="9136862" cy="6477000"/>
          </a:xfrm>
          <a:prstGeom prst="rect">
            <a:avLst/>
          </a:prstGeom>
        </p:spPr>
      </p:pic>
      <p:sp>
        <p:nvSpPr>
          <p:cNvPr id="6" name="Title 5"/>
          <p:cNvSpPr>
            <a:spLocks noGrp="1"/>
          </p:cNvSpPr>
          <p:nvPr>
            <p:ph type="title"/>
          </p:nvPr>
        </p:nvSpPr>
        <p:spPr>
          <a:xfrm>
            <a:off x="533400" y="304800"/>
            <a:ext cx="5410200" cy="1143000"/>
          </a:xfrm>
        </p:spPr>
        <p:txBody>
          <a:bodyPr/>
          <a:lstStyle/>
          <a:p>
            <a:r>
              <a:rPr lang="en-US" dirty="0" smtClean="0"/>
              <a:t>Guard your heart…</a:t>
            </a:r>
            <a:endParaRPr lang="en-US" dirty="0"/>
          </a:p>
        </p:txBody>
      </p:sp>
      <p:sp>
        <p:nvSpPr>
          <p:cNvPr id="7" name="Content Placeholder 6"/>
          <p:cNvSpPr>
            <a:spLocks noGrp="1"/>
          </p:cNvSpPr>
          <p:nvPr>
            <p:ph idx="1"/>
          </p:nvPr>
        </p:nvSpPr>
        <p:spPr>
          <a:xfrm>
            <a:off x="381000" y="4191000"/>
            <a:ext cx="8229600" cy="1554163"/>
          </a:xfrm>
        </p:spPr>
        <p:txBody>
          <a:bodyPr/>
          <a:lstStyle/>
          <a:p>
            <a:pPr lvl="0"/>
            <a:r>
              <a:rPr lang="en-US" dirty="0" smtClean="0"/>
              <a:t>Keep your heart with all diligence, for out of it spring </a:t>
            </a:r>
            <a:r>
              <a:rPr lang="en-US" dirty="0" smtClean="0">
                <a:solidFill>
                  <a:srgbClr val="FF9933"/>
                </a:solidFill>
              </a:rPr>
              <a:t>the issues of life</a:t>
            </a:r>
            <a:r>
              <a:rPr lang="en-US" dirty="0" smtClean="0"/>
              <a:t>. </a:t>
            </a:r>
          </a:p>
          <a:p>
            <a:endParaRPr lang="en-US" dirty="0"/>
          </a:p>
        </p:txBody>
      </p:sp>
      <p:sp>
        <p:nvSpPr>
          <p:cNvPr id="8" name="TextBox 7"/>
          <p:cNvSpPr txBox="1"/>
          <p:nvPr/>
        </p:nvSpPr>
        <p:spPr>
          <a:xfrm>
            <a:off x="3810000" y="5181600"/>
            <a:ext cx="3200400" cy="430887"/>
          </a:xfrm>
          <a:prstGeom prst="rect">
            <a:avLst/>
          </a:prstGeom>
          <a:noFill/>
        </p:spPr>
        <p:txBody>
          <a:bodyPr wrap="square" rtlCol="0">
            <a:spAutoFit/>
          </a:bodyPr>
          <a:lstStyle/>
          <a:p>
            <a:pPr algn="ctr"/>
            <a:r>
              <a:rPr lang="en-US" sz="2200" i="1" dirty="0" smtClean="0">
                <a:solidFill>
                  <a:schemeClr val="bg1"/>
                </a:solidFill>
                <a:effectLst>
                  <a:glow rad="228600">
                    <a:schemeClr val="tx1">
                      <a:alpha val="40000"/>
                    </a:schemeClr>
                  </a:glow>
                </a:effectLst>
                <a:latin typeface="Georgia" pitchFamily="18" charset="0"/>
              </a:rPr>
              <a:t>(</a:t>
            </a:r>
            <a:r>
              <a:rPr lang="en-US" sz="2200" i="1" dirty="0" err="1" smtClean="0">
                <a:solidFill>
                  <a:schemeClr val="bg1"/>
                </a:solidFill>
                <a:effectLst>
                  <a:glow rad="228600">
                    <a:schemeClr val="tx1">
                      <a:alpha val="40000"/>
                    </a:schemeClr>
                  </a:glow>
                </a:effectLst>
                <a:latin typeface="Georgia" pitchFamily="18" charset="0"/>
              </a:rPr>
              <a:t>chayiym</a:t>
            </a:r>
            <a:r>
              <a:rPr lang="en-US" sz="2200" i="1" dirty="0" smtClean="0">
                <a:solidFill>
                  <a:schemeClr val="bg1"/>
                </a:solidFill>
                <a:effectLst>
                  <a:glow rad="228600">
                    <a:schemeClr val="tx1">
                      <a:alpha val="40000"/>
                    </a:schemeClr>
                  </a:glow>
                </a:effectLst>
                <a:latin typeface="Georgia" pitchFamily="18" charset="0"/>
              </a:rPr>
              <a:t> </a:t>
            </a:r>
            <a:r>
              <a:rPr lang="en-US" sz="2200" dirty="0" smtClean="0">
                <a:solidFill>
                  <a:schemeClr val="bg1"/>
                </a:solidFill>
                <a:effectLst>
                  <a:glow rad="228600">
                    <a:schemeClr val="tx1">
                      <a:alpha val="40000"/>
                    </a:schemeClr>
                  </a:glow>
                </a:effectLst>
                <a:latin typeface="Georgia" pitchFamily="18" charset="0"/>
              </a:rPr>
              <a:t>‎‎</a:t>
            </a:r>
            <a:r>
              <a:rPr lang="en-US" sz="2200" i="1" dirty="0" err="1" smtClean="0">
                <a:solidFill>
                  <a:schemeClr val="bg1"/>
                </a:solidFill>
                <a:effectLst>
                  <a:glow rad="228600">
                    <a:schemeClr val="tx1">
                      <a:alpha val="40000"/>
                    </a:schemeClr>
                  </a:glow>
                </a:effectLst>
                <a:latin typeface="Georgia" pitchFamily="18" charset="0"/>
              </a:rPr>
              <a:t>towtsaa</a:t>
            </a:r>
            <a:r>
              <a:rPr lang="en-US" sz="2200" i="1" dirty="0" smtClean="0">
                <a:solidFill>
                  <a:schemeClr val="bg1"/>
                </a:solidFill>
                <a:effectLst>
                  <a:glow rad="228600">
                    <a:schemeClr val="tx1">
                      <a:alpha val="40000"/>
                    </a:schemeClr>
                  </a:glow>
                </a:effectLst>
                <a:latin typeface="Georgia" pitchFamily="18" charset="0"/>
              </a:rPr>
              <a:t> </a:t>
            </a:r>
            <a:r>
              <a:rPr lang="en-US" sz="2200" i="1" dirty="0" err="1" smtClean="0">
                <a:solidFill>
                  <a:schemeClr val="bg1"/>
                </a:solidFill>
                <a:effectLst>
                  <a:glow rad="228600">
                    <a:schemeClr val="tx1">
                      <a:alpha val="40000"/>
                    </a:schemeClr>
                  </a:glow>
                </a:effectLst>
                <a:latin typeface="Georgia" pitchFamily="18" charset="0"/>
              </a:rPr>
              <a:t>owt</a:t>
            </a:r>
            <a:r>
              <a:rPr lang="en-US" sz="2200" i="1" dirty="0" smtClean="0">
                <a:solidFill>
                  <a:schemeClr val="bg1"/>
                </a:solidFill>
                <a:effectLst>
                  <a:glow rad="228600">
                    <a:schemeClr val="tx1">
                      <a:alpha val="40000"/>
                    </a:schemeClr>
                  </a:glow>
                </a:effectLst>
                <a:latin typeface="Georgia" pitchFamily="18" charset="0"/>
              </a:rPr>
              <a:t>) </a:t>
            </a:r>
            <a:endParaRPr lang="en-US" sz="2200" dirty="0">
              <a:solidFill>
                <a:schemeClr val="bg1"/>
              </a:solidFill>
              <a:effectLst>
                <a:glow rad="228600">
                  <a:schemeClr val="tx1">
                    <a:alpha val="40000"/>
                  </a:schemeClr>
                </a:glo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busy-work-life.jpg"/>
          <p:cNvPicPr>
            <a:picLocks noChangeAspect="1"/>
          </p:cNvPicPr>
          <p:nvPr/>
        </p:nvPicPr>
        <p:blipFill>
          <a:blip r:embed="rId2" cstate="print"/>
          <a:stretch>
            <a:fillRect/>
          </a:stretch>
        </p:blipFill>
        <p:spPr>
          <a:xfrm>
            <a:off x="0" y="0"/>
            <a:ext cx="9144000" cy="6477000"/>
          </a:xfrm>
          <a:prstGeom prst="rect">
            <a:avLst/>
          </a:prstGeom>
        </p:spPr>
      </p:pic>
      <p:sp>
        <p:nvSpPr>
          <p:cNvPr id="8" name="Rectangle 7"/>
          <p:cNvSpPr/>
          <p:nvPr/>
        </p:nvSpPr>
        <p:spPr>
          <a:xfrm>
            <a:off x="0" y="0"/>
            <a:ext cx="9144000" cy="6477000"/>
          </a:xfrm>
          <a:prstGeom prst="rect">
            <a:avLst/>
          </a:prstGeom>
          <a:solidFill>
            <a:schemeClr val="bg2">
              <a:lumMod val="1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8600" y="304800"/>
            <a:ext cx="5562600" cy="1066800"/>
          </a:xfrm>
        </p:spPr>
        <p:txBody>
          <a:bodyPr/>
          <a:lstStyle/>
          <a:p>
            <a:r>
              <a:rPr lang="en-US" dirty="0" smtClean="0"/>
              <a:t>We’ve all got issues..</a:t>
            </a:r>
            <a:endParaRPr lang="en-US" dirty="0"/>
          </a:p>
        </p:txBody>
      </p:sp>
      <p:sp>
        <p:nvSpPr>
          <p:cNvPr id="9" name="Content Placeholder 6"/>
          <p:cNvSpPr>
            <a:spLocks noGrp="1"/>
          </p:cNvSpPr>
          <p:nvPr>
            <p:ph idx="1"/>
          </p:nvPr>
        </p:nvSpPr>
        <p:spPr>
          <a:xfrm>
            <a:off x="304800" y="1600200"/>
            <a:ext cx="8229600" cy="4449763"/>
          </a:xfrm>
        </p:spPr>
        <p:txBody>
          <a:bodyPr/>
          <a:lstStyle/>
          <a:p>
            <a:pPr lvl="0"/>
            <a:r>
              <a:rPr lang="en-US" dirty="0" smtClean="0"/>
              <a:t>Keep your heart with all diligence, for out of it spring </a:t>
            </a:r>
            <a:r>
              <a:rPr lang="en-US" dirty="0" smtClean="0">
                <a:solidFill>
                  <a:srgbClr val="FF9933"/>
                </a:solidFill>
              </a:rPr>
              <a:t>the issues of life</a:t>
            </a: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ard your heart.jpg"/>
          <p:cNvPicPr>
            <a:picLocks noChangeAspect="1"/>
          </p:cNvPicPr>
          <p:nvPr/>
        </p:nvPicPr>
        <p:blipFill>
          <a:blip r:embed="rId2" cstate="print">
            <a:lum bright="-8000" contrast="8000"/>
          </a:blip>
          <a:stretch>
            <a:fillRect/>
          </a:stretch>
        </p:blipFill>
        <p:spPr>
          <a:xfrm>
            <a:off x="7138" y="0"/>
            <a:ext cx="9136862" cy="6477000"/>
          </a:xfrm>
          <a:prstGeom prst="rect">
            <a:avLst/>
          </a:prstGeom>
        </p:spPr>
      </p:pic>
      <p:sp>
        <p:nvSpPr>
          <p:cNvPr id="6" name="Title 5"/>
          <p:cNvSpPr>
            <a:spLocks noGrp="1"/>
          </p:cNvSpPr>
          <p:nvPr>
            <p:ph type="title"/>
          </p:nvPr>
        </p:nvSpPr>
        <p:spPr>
          <a:xfrm>
            <a:off x="533400" y="304800"/>
            <a:ext cx="5410200" cy="1143000"/>
          </a:xfrm>
        </p:spPr>
        <p:txBody>
          <a:bodyPr/>
          <a:lstStyle/>
          <a:p>
            <a:r>
              <a:rPr lang="en-US" dirty="0" smtClean="0"/>
              <a:t>Guard your heart…</a:t>
            </a:r>
            <a:endParaRPr lang="en-US" dirty="0"/>
          </a:p>
        </p:txBody>
      </p:sp>
      <p:sp>
        <p:nvSpPr>
          <p:cNvPr id="7" name="Content Placeholder 6"/>
          <p:cNvSpPr>
            <a:spLocks noGrp="1"/>
          </p:cNvSpPr>
          <p:nvPr>
            <p:ph idx="1"/>
          </p:nvPr>
        </p:nvSpPr>
        <p:spPr>
          <a:xfrm>
            <a:off x="381000" y="4191000"/>
            <a:ext cx="8229600" cy="1554163"/>
          </a:xfrm>
        </p:spPr>
        <p:txBody>
          <a:bodyPr/>
          <a:lstStyle/>
          <a:p>
            <a:pPr lvl="0"/>
            <a:r>
              <a:rPr lang="en-US" dirty="0" smtClean="0"/>
              <a:t>Keep your heart with all diligence, for out of it spring </a:t>
            </a:r>
            <a:r>
              <a:rPr lang="en-US" dirty="0" smtClean="0">
                <a:solidFill>
                  <a:srgbClr val="FF9933"/>
                </a:solidFill>
              </a:rPr>
              <a:t>the issues of life</a:t>
            </a:r>
            <a:r>
              <a:rPr lang="en-US" dirty="0" smtClean="0"/>
              <a:t>. </a:t>
            </a:r>
          </a:p>
          <a:p>
            <a:endParaRPr lang="en-US" dirty="0"/>
          </a:p>
        </p:txBody>
      </p:sp>
      <p:sp>
        <p:nvSpPr>
          <p:cNvPr id="8" name="TextBox 7"/>
          <p:cNvSpPr txBox="1"/>
          <p:nvPr/>
        </p:nvSpPr>
        <p:spPr>
          <a:xfrm>
            <a:off x="3810000" y="5181600"/>
            <a:ext cx="3200400" cy="430887"/>
          </a:xfrm>
          <a:prstGeom prst="rect">
            <a:avLst/>
          </a:prstGeom>
          <a:noFill/>
        </p:spPr>
        <p:txBody>
          <a:bodyPr wrap="square" rtlCol="0">
            <a:spAutoFit/>
          </a:bodyPr>
          <a:lstStyle/>
          <a:p>
            <a:pPr algn="ctr"/>
            <a:r>
              <a:rPr lang="en-US" sz="2200" i="1" dirty="0" smtClean="0">
                <a:solidFill>
                  <a:schemeClr val="bg1"/>
                </a:solidFill>
                <a:effectLst>
                  <a:glow rad="228600">
                    <a:schemeClr val="tx1">
                      <a:alpha val="40000"/>
                    </a:schemeClr>
                  </a:glow>
                </a:effectLst>
                <a:latin typeface="Georgia" pitchFamily="18" charset="0"/>
              </a:rPr>
              <a:t>(</a:t>
            </a:r>
            <a:r>
              <a:rPr lang="en-US" sz="2200" i="1" dirty="0" err="1" smtClean="0">
                <a:solidFill>
                  <a:schemeClr val="bg1"/>
                </a:solidFill>
                <a:effectLst>
                  <a:glow rad="228600">
                    <a:schemeClr val="tx1">
                      <a:alpha val="40000"/>
                    </a:schemeClr>
                  </a:glow>
                </a:effectLst>
                <a:latin typeface="Georgia" pitchFamily="18" charset="0"/>
              </a:rPr>
              <a:t>chayiym</a:t>
            </a:r>
            <a:r>
              <a:rPr lang="en-US" sz="2200" i="1" dirty="0" smtClean="0">
                <a:solidFill>
                  <a:schemeClr val="bg1"/>
                </a:solidFill>
                <a:effectLst>
                  <a:glow rad="228600">
                    <a:schemeClr val="tx1">
                      <a:alpha val="40000"/>
                    </a:schemeClr>
                  </a:glow>
                </a:effectLst>
                <a:latin typeface="Georgia" pitchFamily="18" charset="0"/>
              </a:rPr>
              <a:t> </a:t>
            </a:r>
            <a:r>
              <a:rPr lang="en-US" sz="2200" dirty="0" smtClean="0">
                <a:solidFill>
                  <a:schemeClr val="bg1"/>
                </a:solidFill>
                <a:effectLst>
                  <a:glow rad="228600">
                    <a:schemeClr val="tx1">
                      <a:alpha val="40000"/>
                    </a:schemeClr>
                  </a:glow>
                </a:effectLst>
                <a:latin typeface="Georgia" pitchFamily="18" charset="0"/>
              </a:rPr>
              <a:t>‎‎</a:t>
            </a:r>
            <a:r>
              <a:rPr lang="en-US" sz="2200" i="1" dirty="0" err="1" smtClean="0">
                <a:solidFill>
                  <a:schemeClr val="bg1"/>
                </a:solidFill>
                <a:effectLst>
                  <a:glow rad="228600">
                    <a:schemeClr val="tx1">
                      <a:alpha val="40000"/>
                    </a:schemeClr>
                  </a:glow>
                </a:effectLst>
                <a:latin typeface="Georgia" pitchFamily="18" charset="0"/>
              </a:rPr>
              <a:t>towtsaa</a:t>
            </a:r>
            <a:r>
              <a:rPr lang="en-US" sz="2200" i="1" dirty="0" smtClean="0">
                <a:solidFill>
                  <a:schemeClr val="bg1"/>
                </a:solidFill>
                <a:effectLst>
                  <a:glow rad="228600">
                    <a:schemeClr val="tx1">
                      <a:alpha val="40000"/>
                    </a:schemeClr>
                  </a:glow>
                </a:effectLst>
                <a:latin typeface="Georgia" pitchFamily="18" charset="0"/>
              </a:rPr>
              <a:t> </a:t>
            </a:r>
            <a:r>
              <a:rPr lang="en-US" sz="2200" i="1" dirty="0" err="1" smtClean="0">
                <a:solidFill>
                  <a:schemeClr val="bg1"/>
                </a:solidFill>
                <a:effectLst>
                  <a:glow rad="228600">
                    <a:schemeClr val="tx1">
                      <a:alpha val="40000"/>
                    </a:schemeClr>
                  </a:glow>
                </a:effectLst>
                <a:latin typeface="Georgia" pitchFamily="18" charset="0"/>
              </a:rPr>
              <a:t>owt</a:t>
            </a:r>
            <a:r>
              <a:rPr lang="en-US" sz="2200" i="1" dirty="0" smtClean="0">
                <a:solidFill>
                  <a:schemeClr val="bg1"/>
                </a:solidFill>
                <a:effectLst>
                  <a:glow rad="228600">
                    <a:schemeClr val="tx1">
                      <a:alpha val="40000"/>
                    </a:schemeClr>
                  </a:glow>
                </a:effectLst>
                <a:latin typeface="Georgia" pitchFamily="18" charset="0"/>
              </a:rPr>
              <a:t>) </a:t>
            </a:r>
            <a:endParaRPr lang="en-US" sz="2200" dirty="0">
              <a:solidFill>
                <a:schemeClr val="bg1"/>
              </a:solidFill>
              <a:effectLst>
                <a:glow rad="228600">
                  <a:schemeClr val="tx1">
                    <a:alpha val="40000"/>
                  </a:schemeClr>
                </a:glo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40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avigating Life.jpg"/>
          <p:cNvPicPr>
            <a:picLocks noChangeAspect="1"/>
          </p:cNvPicPr>
          <p:nvPr/>
        </p:nvPicPr>
        <p:blipFill>
          <a:blip r:embed="rId3" cstate="print">
            <a:lum bright="-18000" contrast="10000"/>
          </a:blip>
          <a:srcRect l="13521" r="6761"/>
          <a:stretch>
            <a:fillRect/>
          </a:stretch>
        </p:blipFill>
        <p:spPr>
          <a:xfrm>
            <a:off x="609600" y="533400"/>
            <a:ext cx="8382000" cy="5867400"/>
          </a:xfrm>
          <a:prstGeom prst="rect">
            <a:avLst/>
          </a:prstGeom>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685800" y="152400"/>
            <a:ext cx="7772400" cy="1143000"/>
          </a:xfrm>
        </p:spPr>
        <p:txBody>
          <a:bodyPr>
            <a:noAutofit/>
          </a:bodyPr>
          <a:lstStyle/>
          <a:p>
            <a:r>
              <a:rPr lang="en-US" dirty="0" smtClean="0"/>
              <a:t>The Issues of Life</a:t>
            </a:r>
            <a:endParaRPr lang="en-US" dirty="0"/>
          </a:p>
        </p:txBody>
      </p:sp>
      <p:sp>
        <p:nvSpPr>
          <p:cNvPr id="10" name="Subtitle 9"/>
          <p:cNvSpPr>
            <a:spLocks noGrp="1"/>
          </p:cNvSpPr>
          <p:nvPr>
            <p:ph type="subTitle" idx="1"/>
          </p:nvPr>
        </p:nvSpPr>
        <p:spPr>
          <a:xfrm>
            <a:off x="1295400" y="5334000"/>
            <a:ext cx="6400800" cy="990600"/>
          </a:xfrm>
        </p:spPr>
        <p:txBody>
          <a:bodyPr>
            <a:normAutofit/>
          </a:bodyPr>
          <a:lstStyle/>
          <a:p>
            <a:r>
              <a:rPr lang="en-US" sz="4400" dirty="0" smtClean="0"/>
              <a:t>Proverbs 4:23</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1C4P52.jpg"/>
          <p:cNvPicPr>
            <a:picLocks noChangeAspect="1"/>
          </p:cNvPicPr>
          <p:nvPr/>
        </p:nvPicPr>
        <p:blipFill>
          <a:blip r:embed="rId2" cstate="print">
            <a:lum bright="-10000" contrast="10000"/>
          </a:blip>
          <a:stretch>
            <a:fillRect/>
          </a:stretch>
        </p:blipFill>
        <p:spPr>
          <a:xfrm>
            <a:off x="19455" y="0"/>
            <a:ext cx="9124545" cy="6477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life.jpg"/>
          <p:cNvPicPr>
            <a:picLocks noChangeAspect="1"/>
          </p:cNvPicPr>
          <p:nvPr/>
        </p:nvPicPr>
        <p:blipFill>
          <a:blip r:embed="rId2" cstate="print">
            <a:lum bright="-5000" contrast="10000"/>
          </a:blip>
          <a:srcRect b="17280"/>
          <a:stretch>
            <a:fillRect/>
          </a:stretch>
        </p:blipFill>
        <p:spPr>
          <a:xfrm>
            <a:off x="228600" y="1600200"/>
            <a:ext cx="8382000" cy="3657600"/>
          </a:xfrm>
          <a:prstGeom prst="rect">
            <a:avLst/>
          </a:prstGeom>
        </p:spPr>
      </p:pic>
      <p:sp>
        <p:nvSpPr>
          <p:cNvPr id="3" name="Rectangle 2"/>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4" name="Title 3"/>
          <p:cNvSpPr>
            <a:spLocks noGrp="1"/>
          </p:cNvSpPr>
          <p:nvPr>
            <p:ph type="title"/>
          </p:nvPr>
        </p:nvSpPr>
        <p:spPr>
          <a:xfrm>
            <a:off x="381000" y="304800"/>
            <a:ext cx="6172200" cy="1143000"/>
          </a:xfrm>
        </p:spPr>
        <p:txBody>
          <a:bodyPr>
            <a:normAutofit fontScale="90000"/>
          </a:bodyPr>
          <a:lstStyle/>
          <a:p>
            <a:r>
              <a:rPr lang="en-US" dirty="0" smtClean="0"/>
              <a:t>Life is filled with issues..</a:t>
            </a:r>
            <a:endParaRPr lang="en-US" dirty="0"/>
          </a:p>
        </p:txBody>
      </p:sp>
      <p:sp>
        <p:nvSpPr>
          <p:cNvPr id="7" name="Content Placeholder 6"/>
          <p:cNvSpPr>
            <a:spLocks noGrp="1"/>
          </p:cNvSpPr>
          <p:nvPr>
            <p:ph idx="1"/>
          </p:nvPr>
        </p:nvSpPr>
        <p:spPr>
          <a:xfrm>
            <a:off x="457200" y="5334000"/>
            <a:ext cx="8229600" cy="914400"/>
          </a:xfrm>
        </p:spPr>
        <p:txBody>
          <a:bodyPr>
            <a:normAutofit fontScale="92500" lnSpcReduction="20000"/>
          </a:bodyPr>
          <a:lstStyle/>
          <a:p>
            <a:r>
              <a:rPr lang="en-US" dirty="0" smtClean="0"/>
              <a:t>There’s always somebody that has it worse off in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rcumstances of life.jpg"/>
          <p:cNvPicPr>
            <a:picLocks noChangeAspect="1"/>
          </p:cNvPicPr>
          <p:nvPr/>
        </p:nvPicPr>
        <p:blipFill>
          <a:blip r:embed="rId2" cstate="print">
            <a:lum bright="-5000" contrast="10000"/>
          </a:blip>
          <a:stretch>
            <a:fillRect/>
          </a:stretch>
        </p:blipFill>
        <p:spPr>
          <a:xfrm>
            <a:off x="0" y="1"/>
            <a:ext cx="9144000" cy="6476999"/>
          </a:xfrm>
          <a:prstGeom prst="rect">
            <a:avLst/>
          </a:prstGeom>
        </p:spPr>
      </p:pic>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Issues with circumstances..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Issues with our health.jpg"/>
          <p:cNvPicPr>
            <a:picLocks noChangeAspect="1"/>
          </p:cNvPicPr>
          <p:nvPr/>
        </p:nvPicPr>
        <p:blipFill>
          <a:blip r:embed="rId2" cstate="print"/>
          <a:stretch>
            <a:fillRect/>
          </a:stretch>
        </p:blipFill>
        <p:spPr>
          <a:xfrm>
            <a:off x="6096000" y="228600"/>
            <a:ext cx="2334966" cy="1553894"/>
          </a:xfrm>
          <a:prstGeom prst="rect">
            <a:avLst/>
          </a:prstGeom>
          <a:effectLst>
            <a:glow rad="228600">
              <a:schemeClr val="tx1">
                <a:alpha val="40000"/>
              </a:schemeClr>
            </a:glow>
          </a:effectLst>
        </p:spPr>
      </p:pic>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Issues with circumstances.. health </a:t>
            </a:r>
            <a:endParaRPr lang="en-US" dirty="0"/>
          </a:p>
        </p:txBody>
      </p:sp>
      <p:sp>
        <p:nvSpPr>
          <p:cNvPr id="9" name="Content Placeholder 8"/>
          <p:cNvSpPr>
            <a:spLocks noGrp="1"/>
          </p:cNvSpPr>
          <p:nvPr>
            <p:ph idx="1"/>
          </p:nvPr>
        </p:nvSpPr>
        <p:spPr>
          <a:xfrm>
            <a:off x="457200" y="1981200"/>
            <a:ext cx="8229600" cy="2895600"/>
          </a:xfrm>
        </p:spPr>
        <p:txBody>
          <a:bodyPr>
            <a:normAutofit fontScale="62500" lnSpcReduction="20000"/>
          </a:bodyPr>
          <a:lstStyle/>
          <a:p>
            <a:r>
              <a:rPr lang="en-US" dirty="0" smtClean="0"/>
              <a:t>Job 2:7-10  So Satan went out from the presence of the Lord, and struck Job with painful boils from the sole of his foot to the crown of his head. 8 And he took for himself a potsherd with which to scrape himself while he sat in the midst of the ashes. 9 Then his wife said to him, "Do you still hold fast to your integrity? Curse God and die!" 10 But he said to her, "You speak as one of the foolish women speaks. Shall we indeed accept good from God, and shall we not accept adversity?" In all this Job did not sin with his lips. </a:t>
            </a:r>
          </a:p>
        </p:txBody>
      </p:sp>
      <p:pic>
        <p:nvPicPr>
          <p:cNvPr id="11" name="Picture 10" descr="issues of death 02.jpg"/>
          <p:cNvPicPr>
            <a:picLocks noChangeAspect="1"/>
          </p:cNvPicPr>
          <p:nvPr/>
        </p:nvPicPr>
        <p:blipFill>
          <a:blip r:embed="rId3" cstate="print">
            <a:lum bright="-4000" contrast="10000"/>
          </a:blip>
          <a:stretch>
            <a:fillRect/>
          </a:stretch>
        </p:blipFill>
        <p:spPr>
          <a:xfrm>
            <a:off x="6019800" y="4714875"/>
            <a:ext cx="2523067" cy="1533525"/>
          </a:xfrm>
          <a:prstGeom prst="rect">
            <a:avLst/>
          </a:prstGeom>
          <a:effectLst>
            <a:glow rad="2286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descr="people-relationships.jpg"/>
          <p:cNvPicPr>
            <a:picLocks noChangeAspect="1"/>
          </p:cNvPicPr>
          <p:nvPr/>
        </p:nvPicPr>
        <p:blipFill>
          <a:blip r:embed="rId2" cstate="print"/>
          <a:stretch>
            <a:fillRect/>
          </a:stretch>
        </p:blipFill>
        <p:spPr>
          <a:xfrm>
            <a:off x="6172200" y="152400"/>
            <a:ext cx="2438400" cy="1626413"/>
          </a:xfrm>
          <a:prstGeom prst="rect">
            <a:avLst/>
          </a:prstGeom>
          <a:effectLst>
            <a:glow rad="139700">
              <a:schemeClr val="tx1">
                <a:alpha val="40000"/>
              </a:schemeClr>
            </a:glow>
          </a:effectLst>
        </p:spPr>
      </p:pic>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81000" y="304800"/>
            <a:ext cx="5715000" cy="1143000"/>
          </a:xfrm>
        </p:spPr>
        <p:txBody>
          <a:bodyPr>
            <a:normAutofit fontScale="90000"/>
          </a:bodyPr>
          <a:lstStyle/>
          <a:p>
            <a:r>
              <a:rPr lang="en-US" dirty="0" smtClean="0"/>
              <a:t>Issues with circumstances.. our jobs </a:t>
            </a:r>
            <a:endParaRPr lang="en-US" dirty="0"/>
          </a:p>
        </p:txBody>
      </p:sp>
      <p:sp>
        <p:nvSpPr>
          <p:cNvPr id="8" name="Content Placeholder 7"/>
          <p:cNvSpPr>
            <a:spLocks noGrp="1"/>
          </p:cNvSpPr>
          <p:nvPr>
            <p:ph idx="1"/>
          </p:nvPr>
        </p:nvSpPr>
        <p:spPr>
          <a:xfrm>
            <a:off x="457200" y="2209801"/>
            <a:ext cx="8229600" cy="2895600"/>
          </a:xfrm>
        </p:spPr>
        <p:txBody>
          <a:bodyPr>
            <a:normAutofit fontScale="85000" lnSpcReduction="20000"/>
          </a:bodyPr>
          <a:lstStyle/>
          <a:p>
            <a:r>
              <a:rPr lang="en-US" dirty="0" smtClean="0"/>
              <a:t>Colossians 3:23-24 And whatever you do, do it heartily, as to the Lord and not to men, 24 knowing that from the Lord you will receive the reward of the inheritance; for you serve the Lord Christ. </a:t>
            </a:r>
          </a:p>
          <a:p>
            <a:r>
              <a:rPr lang="en-US" dirty="0" smtClean="0"/>
              <a:t>Philippians 2:14  Do all things without complaining and disputing … </a:t>
            </a:r>
          </a:p>
        </p:txBody>
      </p:sp>
      <p:pic>
        <p:nvPicPr>
          <p:cNvPr id="13" name="Picture 12" descr="work-life.jpg"/>
          <p:cNvPicPr>
            <a:picLocks noChangeAspect="1"/>
          </p:cNvPicPr>
          <p:nvPr/>
        </p:nvPicPr>
        <p:blipFill>
          <a:blip r:embed="rId3" cstate="print"/>
          <a:stretch>
            <a:fillRect/>
          </a:stretch>
        </p:blipFill>
        <p:spPr>
          <a:xfrm>
            <a:off x="6096000" y="4724400"/>
            <a:ext cx="2514600" cy="1600200"/>
          </a:xfrm>
          <a:prstGeom prst="rect">
            <a:avLst/>
          </a:prstGeom>
          <a:effectLst>
            <a:glow rad="1397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finaces.jpg"/>
          <p:cNvPicPr>
            <a:picLocks noChangeAspect="1"/>
          </p:cNvPicPr>
          <p:nvPr/>
        </p:nvPicPr>
        <p:blipFill>
          <a:blip r:embed="rId2" cstate="print"/>
          <a:stretch>
            <a:fillRect/>
          </a:stretch>
        </p:blipFill>
        <p:spPr>
          <a:xfrm>
            <a:off x="6324600" y="228600"/>
            <a:ext cx="2250074" cy="1498549"/>
          </a:xfrm>
          <a:prstGeom prst="rect">
            <a:avLst/>
          </a:prstGeom>
          <a:effectLst>
            <a:glow rad="139700">
              <a:schemeClr val="tx1">
                <a:alpha val="40000"/>
              </a:schemeClr>
            </a:glow>
          </a:effectLst>
        </p:spPr>
      </p:pic>
      <p:sp>
        <p:nvSpPr>
          <p:cNvPr id="6" name="Rectangle 5"/>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81000" y="304800"/>
            <a:ext cx="5715000" cy="1143000"/>
          </a:xfrm>
        </p:spPr>
        <p:txBody>
          <a:bodyPr>
            <a:normAutofit fontScale="90000"/>
          </a:bodyPr>
          <a:lstStyle/>
          <a:p>
            <a:r>
              <a:rPr lang="en-US" dirty="0" smtClean="0"/>
              <a:t>Issues with circumstances.. finances</a:t>
            </a:r>
            <a:endParaRPr lang="en-US" dirty="0"/>
          </a:p>
        </p:txBody>
      </p:sp>
      <p:sp>
        <p:nvSpPr>
          <p:cNvPr id="9" name="Content Placeholder 8"/>
          <p:cNvSpPr>
            <a:spLocks noGrp="1"/>
          </p:cNvSpPr>
          <p:nvPr>
            <p:ph idx="1"/>
          </p:nvPr>
        </p:nvSpPr>
        <p:spPr>
          <a:xfrm>
            <a:off x="457200" y="1981200"/>
            <a:ext cx="8229600" cy="4038600"/>
          </a:xfrm>
        </p:spPr>
        <p:txBody>
          <a:bodyPr>
            <a:normAutofit fontScale="62500" lnSpcReduction="20000"/>
          </a:bodyPr>
          <a:lstStyle/>
          <a:p>
            <a:r>
              <a:rPr lang="en-US" dirty="0" smtClean="0"/>
              <a:t>1 Timothy 6:6-10  Now godliness with contentment is great gain. 7 For we brought nothing into this world, and it is certain we can carry nothing out. 8 And having food and clothing, with these we shall be content. 9 But those who desire to be rich fall into temptation and a snare, and into many foolish and harmful lusts which drown men in destruction and perdition. </a:t>
            </a:r>
          </a:p>
          <a:p>
            <a:r>
              <a:rPr lang="en-US" dirty="0" smtClean="0"/>
              <a:t>Philippians 4:11-13 Not that I speak in regard to need, for I have learned in whatever state I am, to be content: 12 I know how to be abased, and I know how to abound. Everywhere and in all things I have learned both to be full and to be hungry, both to abound and to suffer need. 13 I can do all things through Christ who strengthens me. </a:t>
            </a:r>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imagesCA1C4P52.jpg"/>
          <p:cNvPicPr>
            <a:picLocks noChangeAspect="1"/>
          </p:cNvPicPr>
          <p:nvPr/>
        </p:nvPicPr>
        <p:blipFill>
          <a:blip r:embed="rId2" cstate="print">
            <a:lum bright="-10000" contrast="10000"/>
          </a:blip>
          <a:stretch>
            <a:fillRect/>
          </a:stretch>
        </p:blipFill>
        <p:spPr>
          <a:xfrm>
            <a:off x="0" y="304800"/>
            <a:ext cx="9144000" cy="6324600"/>
          </a:xfrm>
          <a:prstGeom prst="rect">
            <a:avLst/>
          </a:prstGeom>
        </p:spPr>
      </p:pic>
      <p:sp>
        <p:nvSpPr>
          <p:cNvPr id="6" name="Title 5"/>
          <p:cNvSpPr>
            <a:spLocks noGrp="1"/>
          </p:cNvSpPr>
          <p:nvPr>
            <p:ph type="title"/>
          </p:nvPr>
        </p:nvSpPr>
        <p:spPr/>
        <p:txBody>
          <a:bodyPr>
            <a:normAutofit fontScale="90000"/>
          </a:bodyPr>
          <a:lstStyle/>
          <a:p>
            <a:r>
              <a:rPr lang="en-US" dirty="0" smtClean="0"/>
              <a:t>These are all heart issues..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1180</Words>
  <Application>Microsoft Office PowerPoint</Application>
  <PresentationFormat>On-screen Show (4:3)</PresentationFormat>
  <Paragraphs>57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Issues of Life</vt:lpstr>
      <vt:lpstr>Guard your heart…</vt:lpstr>
      <vt:lpstr>Slide 3</vt:lpstr>
      <vt:lpstr>Life is filled with issues..</vt:lpstr>
      <vt:lpstr>Issues with circumstances.. </vt:lpstr>
      <vt:lpstr>Issues with circumstances.. health </vt:lpstr>
      <vt:lpstr>Issues with circumstances.. our jobs </vt:lpstr>
      <vt:lpstr>Issues with circumstances.. finances</vt:lpstr>
      <vt:lpstr>These are all heart issues..</vt:lpstr>
      <vt:lpstr>Issues with faith..</vt:lpstr>
      <vt:lpstr>Issues with faith..</vt:lpstr>
      <vt:lpstr>Issues with people…</vt:lpstr>
      <vt:lpstr>Issues with people…</vt:lpstr>
      <vt:lpstr>Issues with people…</vt:lpstr>
      <vt:lpstr>Issues with brethren…</vt:lpstr>
      <vt:lpstr>Issues with brethren…</vt:lpstr>
      <vt:lpstr>Issues with sin…</vt:lpstr>
      <vt:lpstr>Issues with sin…</vt:lpstr>
      <vt:lpstr>Issues with sin…</vt:lpstr>
      <vt:lpstr>We’ve all got issues..</vt:lpstr>
      <vt:lpstr>Guard your heart…</vt:lpstr>
      <vt:lpstr>The Issues of Life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222</cp:revision>
  <dcterms:created xsi:type="dcterms:W3CDTF">2011-02-15T07:29:10Z</dcterms:created>
  <dcterms:modified xsi:type="dcterms:W3CDTF">2013-09-15T01:52:18Z</dcterms:modified>
</cp:coreProperties>
</file>