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14" y="-4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10/25/2013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descr="Freedom from Guilt.jpg"/>
          <p:cNvPicPr>
            <a:picLocks noChangeAspect="1"/>
          </p:cNvPicPr>
          <p:nvPr userDrawn="1"/>
        </p:nvPicPr>
        <p:blipFill>
          <a:blip r:embed="rId13" cstate="print">
            <a:lum bright="-20000" contrast="10000"/>
          </a:blip>
          <a:stretch>
            <a:fillRect/>
          </a:stretch>
        </p:blipFill>
        <p:spPr>
          <a:xfrm>
            <a:off x="1" y="914400"/>
            <a:ext cx="9144000" cy="5181600"/>
          </a:xfrm>
          <a:prstGeom prst="rect">
            <a:avLst/>
          </a:prstGeom>
        </p:spPr>
      </p:pic>
      <p:sp>
        <p:nvSpPr>
          <p:cNvPr id="9" name="Rectangle 8"/>
          <p:cNvSpPr/>
          <p:nvPr userDrawn="1"/>
        </p:nvSpPr>
        <p:spPr>
          <a:xfrm>
            <a:off x="0" y="0"/>
            <a:ext cx="9144000" cy="647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Freedom from Guilt.jpg"/>
          <p:cNvPicPr>
            <a:picLocks noChangeAspect="1"/>
          </p:cNvPicPr>
          <p:nvPr/>
        </p:nvPicPr>
        <p:blipFill>
          <a:blip r:embed="rId3" cstate="print">
            <a:lum bright="-5000" contrast="15000"/>
          </a:blip>
          <a:stretch>
            <a:fillRect/>
          </a:stretch>
        </p:blipFill>
        <p:spPr>
          <a:xfrm>
            <a:off x="0" y="0"/>
            <a:ext cx="9144001" cy="57912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Hebrews 9:11-15</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ways we can feel about guilt…</a:t>
            </a:r>
            <a:endParaRPr lang="en-US" dirty="0"/>
          </a:p>
        </p:txBody>
      </p:sp>
      <p:sp>
        <p:nvSpPr>
          <p:cNvPr id="3" name="Content Placeholder 2"/>
          <p:cNvSpPr>
            <a:spLocks noGrp="1"/>
          </p:cNvSpPr>
          <p:nvPr>
            <p:ph idx="1"/>
          </p:nvPr>
        </p:nvSpPr>
        <p:spPr/>
        <p:txBody>
          <a:bodyPr>
            <a:normAutofit/>
          </a:bodyPr>
          <a:lstStyle/>
          <a:p>
            <a:r>
              <a:rPr lang="en-US" dirty="0" smtClean="0"/>
              <a:t>Guilty and feel guilty.. </a:t>
            </a:r>
          </a:p>
          <a:p>
            <a:r>
              <a:rPr lang="en-US" dirty="0" smtClean="0"/>
              <a:t>Guilty but feel no guilt ..</a:t>
            </a:r>
          </a:p>
          <a:p>
            <a:pPr lvl="1"/>
            <a:r>
              <a:rPr lang="en-US" dirty="0" smtClean="0"/>
              <a:t>Disturbed individuals </a:t>
            </a:r>
          </a:p>
          <a:p>
            <a:pPr lvl="1"/>
            <a:r>
              <a:rPr lang="en-US" dirty="0" smtClean="0"/>
              <a:t>Ignorant of their condition </a:t>
            </a:r>
          </a:p>
          <a:p>
            <a:r>
              <a:rPr lang="en-US" dirty="0" smtClean="0"/>
              <a:t>Not guilty but feel guilty</a:t>
            </a:r>
          </a:p>
          <a:p>
            <a:pPr lvl="1"/>
            <a:r>
              <a:rPr lang="en-US" sz="2000" dirty="0" smtClean="0"/>
              <a:t>Acts 3:19; Rom 7:14; 1 John 4:17-19</a:t>
            </a:r>
          </a:p>
          <a:p>
            <a:r>
              <a:rPr lang="en-US" dirty="0" smtClean="0"/>
              <a:t>Not guilty and feel no guilt </a:t>
            </a:r>
          </a:p>
          <a:p>
            <a:pPr lvl="1"/>
            <a:r>
              <a:rPr lang="en-US" sz="2000" dirty="0" smtClean="0"/>
              <a:t>1 John 1:7, 2:1-2; Heb 7:25</a:t>
            </a:r>
          </a:p>
          <a:p>
            <a:pPr lvl="1"/>
            <a:endParaRPr lang="en-US" sz="2000" dirty="0"/>
          </a:p>
        </p:txBody>
      </p:sp>
      <p:pic>
        <p:nvPicPr>
          <p:cNvPr id="5" name="Picture 4" descr="BTK killer.jpg"/>
          <p:cNvPicPr>
            <a:picLocks noChangeAspect="1"/>
          </p:cNvPicPr>
          <p:nvPr/>
        </p:nvPicPr>
        <p:blipFill>
          <a:blip r:embed="rId2" cstate="print"/>
          <a:srcRect l="19902"/>
          <a:stretch>
            <a:fillRect/>
          </a:stretch>
        </p:blipFill>
        <p:spPr>
          <a:xfrm>
            <a:off x="6248400" y="2667000"/>
            <a:ext cx="2026689" cy="16827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par>
                                <p:cTn id="29" presetID="9"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ssolv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dissolve">
                                      <p:cBhvr>
                                        <p:cTn id="36" dur="500"/>
                                        <p:tgtEl>
                                          <p:spTgt spid="3">
                                            <p:txEl>
                                              <p:pRg st="6" end="6"/>
                                            </p:txEl>
                                          </p:spTgt>
                                        </p:tgtEl>
                                      </p:cBhvr>
                                    </p:animEffect>
                                  </p:childTnLst>
                                </p:cTn>
                              </p:par>
                              <p:par>
                                <p:cTn id="37" presetID="9"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dissolv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in Christ…</a:t>
            </a:r>
            <a:endParaRPr lang="en-US" dirty="0"/>
          </a:p>
        </p:txBody>
      </p:sp>
      <p:sp>
        <p:nvSpPr>
          <p:cNvPr id="3" name="Content Placeholder 2"/>
          <p:cNvSpPr>
            <a:spLocks noGrp="1"/>
          </p:cNvSpPr>
          <p:nvPr>
            <p:ph idx="1"/>
          </p:nvPr>
        </p:nvSpPr>
        <p:spPr>
          <a:xfrm>
            <a:off x="152400" y="1371600"/>
            <a:ext cx="8991600" cy="4449763"/>
          </a:xfrm>
        </p:spPr>
        <p:txBody>
          <a:bodyPr>
            <a:normAutofit lnSpcReduction="10000"/>
          </a:bodyPr>
          <a:lstStyle/>
          <a:p>
            <a:r>
              <a:rPr lang="en-US" dirty="0" smtClean="0"/>
              <a:t>Any person can be forgiven if they repent and obey the Lord…</a:t>
            </a:r>
          </a:p>
          <a:p>
            <a:pPr lvl="1"/>
            <a:r>
              <a:rPr lang="en-US" sz="2000" dirty="0" smtClean="0"/>
              <a:t>John 3:16; Mark 16:15-16; Heb 5:9; 1 John 1:7-9</a:t>
            </a:r>
          </a:p>
          <a:p>
            <a:r>
              <a:rPr lang="en-US" dirty="0" smtClean="0"/>
              <a:t>Every saved person can stay saved if they pursue the Christian life ..</a:t>
            </a:r>
          </a:p>
          <a:p>
            <a:pPr lvl="1"/>
            <a:r>
              <a:rPr lang="en-US" sz="2000" dirty="0" smtClean="0"/>
              <a:t>Romans 7:14-25; 8:1-2</a:t>
            </a:r>
          </a:p>
          <a:p>
            <a:pPr lvl="1"/>
            <a:r>
              <a:rPr lang="en-US" sz="2000" dirty="0" smtClean="0"/>
              <a:t>Can fall away if choose a life of sin .. Heb 3:12; 10:26-27</a:t>
            </a:r>
          </a:p>
          <a:p>
            <a:r>
              <a:rPr lang="en-US" dirty="0" smtClean="0"/>
              <a:t>God loves us and wants to bring us home.</a:t>
            </a:r>
          </a:p>
          <a:p>
            <a:pPr lvl="1"/>
            <a:r>
              <a:rPr lang="en-US" sz="2000" dirty="0" smtClean="0"/>
              <a:t>Romans 5:1-11; Rom 8:31-39; 1 John 3:19-24</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expressible_joy.jpg"/>
          <p:cNvPicPr>
            <a:picLocks noChangeAspect="1"/>
          </p:cNvPicPr>
          <p:nvPr/>
        </p:nvPicPr>
        <p:blipFill>
          <a:blip r:embed="rId2" cstate="print">
            <a:lum bright="-17000" contrast="14000"/>
          </a:blip>
          <a:stretch>
            <a:fillRect/>
          </a:stretch>
        </p:blipFill>
        <p:spPr>
          <a:xfrm>
            <a:off x="0" y="0"/>
            <a:ext cx="9132140" cy="6477000"/>
          </a:xfrm>
          <a:prstGeom prst="rect">
            <a:avLst/>
          </a:prstGeom>
        </p:spPr>
      </p:pic>
      <p:sp>
        <p:nvSpPr>
          <p:cNvPr id="3" name="Title 2"/>
          <p:cNvSpPr>
            <a:spLocks noGrp="1"/>
          </p:cNvSpPr>
          <p:nvPr>
            <p:ph type="title"/>
          </p:nvPr>
        </p:nvSpPr>
        <p:spPr/>
        <p:txBody>
          <a:bodyPr>
            <a:normAutofit/>
          </a:bodyPr>
          <a:lstStyle/>
          <a:p>
            <a:r>
              <a:rPr lang="en-US" dirty="0" smtClean="0"/>
              <a:t>God’s forgiveness..</a:t>
            </a:r>
            <a:endParaRPr lang="en-US" dirty="0"/>
          </a:p>
        </p:txBody>
      </p:sp>
      <p:sp>
        <p:nvSpPr>
          <p:cNvPr id="4" name="Content Placeholder 3"/>
          <p:cNvSpPr>
            <a:spLocks noGrp="1"/>
          </p:cNvSpPr>
          <p:nvPr>
            <p:ph idx="1"/>
          </p:nvPr>
        </p:nvSpPr>
        <p:spPr>
          <a:xfrm>
            <a:off x="304800" y="1676400"/>
            <a:ext cx="8839200" cy="4449763"/>
          </a:xfrm>
        </p:spPr>
        <p:txBody>
          <a:bodyPr>
            <a:normAutofit lnSpcReduction="10000"/>
          </a:bodyPr>
          <a:lstStyle/>
          <a:p>
            <a:r>
              <a:rPr lang="en-US" dirty="0" smtClean="0"/>
              <a:t>Casts them into the sea (Micah 7:19)</a:t>
            </a:r>
          </a:p>
          <a:p>
            <a:r>
              <a:rPr lang="en-US" dirty="0" smtClean="0"/>
              <a:t>Removes far as east to west (Ps 103:12)</a:t>
            </a:r>
          </a:p>
          <a:p>
            <a:r>
              <a:rPr lang="en-US" dirty="0" smtClean="0"/>
              <a:t>Forgets, remembers no more (Heb 8:12)</a:t>
            </a:r>
          </a:p>
          <a:p>
            <a:r>
              <a:rPr lang="en-US" dirty="0" smtClean="0"/>
              <a:t>Forgives, remission (Acts 2:38)</a:t>
            </a:r>
          </a:p>
          <a:p>
            <a:r>
              <a:rPr lang="en-US" dirty="0" smtClean="0"/>
              <a:t>Lays iniquity on Christ (Isa 53:6-8)</a:t>
            </a:r>
          </a:p>
          <a:p>
            <a:r>
              <a:rPr lang="en-US" dirty="0" smtClean="0"/>
              <a:t>Christ became righteousness (2 </a:t>
            </a:r>
            <a:r>
              <a:rPr lang="en-US" dirty="0" err="1" smtClean="0"/>
              <a:t>Cor</a:t>
            </a:r>
            <a:r>
              <a:rPr lang="en-US" dirty="0" smtClean="0"/>
              <a:t> 5:20)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dissolv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Freedom from Guilt.jpg"/>
          <p:cNvPicPr>
            <a:picLocks noChangeAspect="1"/>
          </p:cNvPicPr>
          <p:nvPr/>
        </p:nvPicPr>
        <p:blipFill>
          <a:blip r:embed="rId3" cstate="print">
            <a:lum bright="-5000" contrast="15000"/>
          </a:blip>
          <a:stretch>
            <a:fillRect/>
          </a:stretch>
        </p:blipFill>
        <p:spPr>
          <a:xfrm>
            <a:off x="0" y="0"/>
            <a:ext cx="9144001" cy="57912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Hebrews 9:11-15</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914400"/>
            <a:ext cx="9144000" cy="4800600"/>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What is guilt?..</a:t>
            </a:r>
            <a:endParaRPr lang="en-US" dirty="0"/>
          </a:p>
        </p:txBody>
      </p:sp>
      <p:pic>
        <p:nvPicPr>
          <p:cNvPr id="7" name="Picture 6" descr="guilty2.jpg"/>
          <p:cNvPicPr>
            <a:picLocks noChangeAspect="1"/>
          </p:cNvPicPr>
          <p:nvPr/>
        </p:nvPicPr>
        <p:blipFill>
          <a:blip r:embed="rId2" cstate="print">
            <a:lum bright="-5000" contrast="10000"/>
          </a:blip>
          <a:stretch>
            <a:fillRect/>
          </a:stretch>
        </p:blipFill>
        <p:spPr>
          <a:xfrm>
            <a:off x="533400" y="1981200"/>
            <a:ext cx="3882342" cy="2921000"/>
          </a:xfrm>
          <a:prstGeom prst="rect">
            <a:avLst/>
          </a:prstGeom>
        </p:spPr>
      </p:pic>
      <p:sp>
        <p:nvSpPr>
          <p:cNvPr id="15" name="TextBox 14"/>
          <p:cNvSpPr txBox="1"/>
          <p:nvPr/>
        </p:nvSpPr>
        <p:spPr>
          <a:xfrm>
            <a:off x="762000" y="5029200"/>
            <a:ext cx="3505200" cy="584775"/>
          </a:xfrm>
          <a:prstGeom prst="rect">
            <a:avLst/>
          </a:prstGeom>
          <a:noFill/>
        </p:spPr>
        <p:txBody>
          <a:bodyPr wrap="square" rtlCol="0">
            <a:spAutoFit/>
          </a:bodyPr>
          <a:lstStyle/>
          <a:p>
            <a:pPr algn="ctr"/>
            <a:r>
              <a:rPr lang="en-US" sz="3200" dirty="0" smtClean="0">
                <a:solidFill>
                  <a:schemeClr val="bg1"/>
                </a:solidFill>
                <a:effectLst>
                  <a:glow rad="228600">
                    <a:schemeClr val="accent6">
                      <a:satMod val="175000"/>
                      <a:alpha val="40000"/>
                    </a:schemeClr>
                  </a:glow>
                </a:effectLst>
                <a:latin typeface="Georgia" pitchFamily="18" charset="0"/>
              </a:rPr>
              <a:t>A Verdict in Court </a:t>
            </a:r>
            <a:endParaRPr lang="en-US" sz="3200" dirty="0">
              <a:solidFill>
                <a:schemeClr val="bg1"/>
              </a:solidFill>
              <a:effectLst>
                <a:glow rad="228600">
                  <a:schemeClr val="accent6">
                    <a:satMod val="175000"/>
                    <a:alpha val="40000"/>
                  </a:schemeClr>
                </a:glow>
              </a:effectLst>
              <a:latin typeface="Georgia" pitchFamily="18" charset="0"/>
            </a:endParaRPr>
          </a:p>
        </p:txBody>
      </p:sp>
      <p:pic>
        <p:nvPicPr>
          <p:cNvPr id="16" name="Picture 15" descr="guilt.jpg"/>
          <p:cNvPicPr>
            <a:picLocks noChangeAspect="1"/>
          </p:cNvPicPr>
          <p:nvPr/>
        </p:nvPicPr>
        <p:blipFill>
          <a:blip r:embed="rId3" cstate="print">
            <a:lum bright="-5000" contrast="10000"/>
          </a:blip>
          <a:stretch>
            <a:fillRect/>
          </a:stretch>
        </p:blipFill>
        <p:spPr>
          <a:xfrm>
            <a:off x="4800600" y="1981200"/>
            <a:ext cx="3966369" cy="2895600"/>
          </a:xfrm>
          <a:prstGeom prst="rect">
            <a:avLst/>
          </a:prstGeom>
        </p:spPr>
      </p:pic>
      <p:sp>
        <p:nvSpPr>
          <p:cNvPr id="17" name="TextBox 16"/>
          <p:cNvSpPr txBox="1"/>
          <p:nvPr/>
        </p:nvSpPr>
        <p:spPr>
          <a:xfrm>
            <a:off x="4800600" y="5029200"/>
            <a:ext cx="3886200" cy="584775"/>
          </a:xfrm>
          <a:prstGeom prst="rect">
            <a:avLst/>
          </a:prstGeom>
          <a:noFill/>
        </p:spPr>
        <p:txBody>
          <a:bodyPr wrap="square" rtlCol="0">
            <a:spAutoFit/>
          </a:bodyPr>
          <a:lstStyle/>
          <a:p>
            <a:pPr algn="ctr"/>
            <a:r>
              <a:rPr lang="en-US" sz="3200" dirty="0" smtClean="0">
                <a:solidFill>
                  <a:schemeClr val="bg1"/>
                </a:solidFill>
                <a:effectLst>
                  <a:glow rad="228600">
                    <a:schemeClr val="accent6">
                      <a:satMod val="175000"/>
                      <a:alpha val="40000"/>
                    </a:schemeClr>
                  </a:glow>
                </a:effectLst>
                <a:latin typeface="Georgia" pitchFamily="18" charset="0"/>
              </a:rPr>
              <a:t>A Feeling of Shame </a:t>
            </a:r>
            <a:endParaRPr lang="en-US" sz="3200" dirty="0">
              <a:solidFill>
                <a:schemeClr val="bg1"/>
              </a:solidFill>
              <a:effectLst>
                <a:glow rad="228600">
                  <a:schemeClr val="accent6">
                    <a:satMod val="175000"/>
                    <a:alpha val="40000"/>
                  </a:schemeClr>
                </a:glow>
              </a:effectLst>
              <a:latin typeface="Georgia" pitchFamily="18" charset="0"/>
            </a:endParaRPr>
          </a:p>
        </p:txBody>
      </p:sp>
      <p:sp>
        <p:nvSpPr>
          <p:cNvPr id="18" name="TextBox 17"/>
          <p:cNvSpPr txBox="1"/>
          <p:nvPr/>
        </p:nvSpPr>
        <p:spPr>
          <a:xfrm>
            <a:off x="685800" y="1600200"/>
            <a:ext cx="3505200" cy="923330"/>
          </a:xfrm>
          <a:prstGeom prst="rect">
            <a:avLst/>
          </a:prstGeom>
          <a:noFill/>
        </p:spPr>
        <p:txBody>
          <a:bodyPr wrap="square" rtlCol="0">
            <a:spAutoFit/>
          </a:bodyPr>
          <a:lstStyle/>
          <a:p>
            <a:pPr algn="ctr"/>
            <a:r>
              <a:rPr lang="en-US" sz="5400" dirty="0" smtClean="0">
                <a:solidFill>
                  <a:schemeClr val="bg1"/>
                </a:solidFill>
                <a:effectLst>
                  <a:glow rad="228600">
                    <a:schemeClr val="tx1">
                      <a:alpha val="40000"/>
                    </a:schemeClr>
                  </a:glow>
                </a:effectLst>
                <a:latin typeface="Georgia" pitchFamily="18" charset="0"/>
              </a:rPr>
              <a:t>Objective</a:t>
            </a:r>
            <a:endParaRPr lang="en-US" sz="5400" dirty="0">
              <a:solidFill>
                <a:schemeClr val="bg1"/>
              </a:solidFill>
              <a:effectLst>
                <a:glow rad="228600">
                  <a:schemeClr val="tx1">
                    <a:alpha val="40000"/>
                  </a:schemeClr>
                </a:glow>
              </a:effectLst>
              <a:latin typeface="Georgia" pitchFamily="18" charset="0"/>
            </a:endParaRPr>
          </a:p>
        </p:txBody>
      </p:sp>
      <p:sp>
        <p:nvSpPr>
          <p:cNvPr id="19" name="TextBox 18"/>
          <p:cNvSpPr txBox="1"/>
          <p:nvPr/>
        </p:nvSpPr>
        <p:spPr>
          <a:xfrm>
            <a:off x="5029200" y="1600200"/>
            <a:ext cx="3505200" cy="923330"/>
          </a:xfrm>
          <a:prstGeom prst="rect">
            <a:avLst/>
          </a:prstGeom>
          <a:noFill/>
        </p:spPr>
        <p:txBody>
          <a:bodyPr wrap="square" rtlCol="0">
            <a:spAutoFit/>
          </a:bodyPr>
          <a:lstStyle/>
          <a:p>
            <a:pPr algn="ctr"/>
            <a:r>
              <a:rPr lang="en-US" sz="5400" dirty="0" smtClean="0">
                <a:solidFill>
                  <a:schemeClr val="bg1"/>
                </a:solidFill>
                <a:effectLst>
                  <a:glow rad="228600">
                    <a:schemeClr val="tx1">
                      <a:alpha val="40000"/>
                    </a:schemeClr>
                  </a:glow>
                </a:effectLst>
                <a:latin typeface="Georgia" pitchFamily="18" charset="0"/>
              </a:rPr>
              <a:t>Subjective</a:t>
            </a:r>
            <a:endParaRPr lang="en-US" sz="5400" dirty="0">
              <a:solidFill>
                <a:schemeClr val="bg1"/>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dissolv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dissolve">
                                      <p:cBhvr>
                                        <p:cTn id="15" dur="500"/>
                                        <p:tgtEl>
                                          <p:spTgt spid="16"/>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dissolv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dissolve">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uilt feeling of remorse.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14400"/>
            <a:ext cx="9144000" cy="4800600"/>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304800"/>
            <a:ext cx="6629400" cy="1143000"/>
          </a:xfrm>
        </p:spPr>
        <p:txBody>
          <a:bodyPr>
            <a:normAutofit fontScale="90000"/>
          </a:bodyPr>
          <a:lstStyle/>
          <a:p>
            <a:r>
              <a:rPr lang="en-US" dirty="0" smtClean="0"/>
              <a:t>A spiritual state we are in …</a:t>
            </a:r>
            <a:endParaRPr lang="en-US" dirty="0"/>
          </a:p>
        </p:txBody>
      </p:sp>
      <p:pic>
        <p:nvPicPr>
          <p:cNvPr id="3" name="Picture 2" descr="childhood innocence.jpg"/>
          <p:cNvPicPr>
            <a:picLocks noChangeAspect="1"/>
          </p:cNvPicPr>
          <p:nvPr/>
        </p:nvPicPr>
        <p:blipFill>
          <a:blip r:embed="rId2" cstate="print"/>
          <a:stretch>
            <a:fillRect/>
          </a:stretch>
        </p:blipFill>
        <p:spPr>
          <a:xfrm>
            <a:off x="457200" y="1981200"/>
            <a:ext cx="3835400" cy="2876550"/>
          </a:xfrm>
          <a:prstGeom prst="rect">
            <a:avLst/>
          </a:prstGeom>
        </p:spPr>
      </p:pic>
      <p:sp>
        <p:nvSpPr>
          <p:cNvPr id="5" name="TextBox 4"/>
          <p:cNvSpPr txBox="1"/>
          <p:nvPr/>
        </p:nvSpPr>
        <p:spPr>
          <a:xfrm>
            <a:off x="762000" y="5029200"/>
            <a:ext cx="3505200" cy="584775"/>
          </a:xfrm>
          <a:prstGeom prst="rect">
            <a:avLst/>
          </a:prstGeom>
          <a:noFill/>
        </p:spPr>
        <p:txBody>
          <a:bodyPr wrap="square" rtlCol="0">
            <a:spAutoFit/>
          </a:bodyPr>
          <a:lstStyle/>
          <a:p>
            <a:pPr algn="ctr"/>
            <a:r>
              <a:rPr lang="en-US" sz="3200" dirty="0" smtClean="0">
                <a:solidFill>
                  <a:schemeClr val="bg1"/>
                </a:solidFill>
                <a:effectLst>
                  <a:glow rad="228600">
                    <a:schemeClr val="accent6">
                      <a:satMod val="175000"/>
                      <a:alpha val="40000"/>
                    </a:schemeClr>
                  </a:glow>
                </a:effectLst>
                <a:latin typeface="Georgia" pitchFamily="18" charset="0"/>
              </a:rPr>
              <a:t>Innocence</a:t>
            </a:r>
            <a:endParaRPr lang="en-US" sz="3200" dirty="0">
              <a:solidFill>
                <a:schemeClr val="bg1"/>
              </a:solidFill>
              <a:effectLst>
                <a:glow rad="228600">
                  <a:schemeClr val="accent6">
                    <a:satMod val="175000"/>
                    <a:alpha val="40000"/>
                  </a:schemeClr>
                </a:glow>
              </a:effectLst>
              <a:latin typeface="Georgia" pitchFamily="18" charset="0"/>
            </a:endParaRPr>
          </a:p>
        </p:txBody>
      </p:sp>
      <p:pic>
        <p:nvPicPr>
          <p:cNvPr id="6" name="Picture 5" descr="sin and guilt.jpg"/>
          <p:cNvPicPr>
            <a:picLocks noChangeAspect="1"/>
          </p:cNvPicPr>
          <p:nvPr/>
        </p:nvPicPr>
        <p:blipFill>
          <a:blip r:embed="rId3" cstate="print">
            <a:lum bright="-5000" contrast="10000"/>
          </a:blip>
          <a:srcRect r="7524"/>
          <a:stretch>
            <a:fillRect/>
          </a:stretch>
        </p:blipFill>
        <p:spPr>
          <a:xfrm>
            <a:off x="4648200" y="1981200"/>
            <a:ext cx="4019755" cy="2895600"/>
          </a:xfrm>
          <a:prstGeom prst="rect">
            <a:avLst/>
          </a:prstGeom>
        </p:spPr>
      </p:pic>
      <p:sp>
        <p:nvSpPr>
          <p:cNvPr id="7" name="TextBox 6"/>
          <p:cNvSpPr txBox="1"/>
          <p:nvPr/>
        </p:nvSpPr>
        <p:spPr>
          <a:xfrm>
            <a:off x="4876800" y="5029200"/>
            <a:ext cx="3505200" cy="584775"/>
          </a:xfrm>
          <a:prstGeom prst="rect">
            <a:avLst/>
          </a:prstGeom>
          <a:noFill/>
        </p:spPr>
        <p:txBody>
          <a:bodyPr wrap="square" rtlCol="0">
            <a:spAutoFit/>
          </a:bodyPr>
          <a:lstStyle/>
          <a:p>
            <a:pPr algn="ctr"/>
            <a:r>
              <a:rPr lang="en-US" sz="3200" dirty="0" smtClean="0">
                <a:solidFill>
                  <a:schemeClr val="bg1"/>
                </a:solidFill>
                <a:effectLst>
                  <a:glow rad="228600">
                    <a:schemeClr val="accent6">
                      <a:satMod val="175000"/>
                      <a:alpha val="40000"/>
                    </a:schemeClr>
                  </a:glow>
                </a:effectLst>
                <a:latin typeface="Georgia" pitchFamily="18" charset="0"/>
              </a:rPr>
              <a:t>Guilt before God</a:t>
            </a:r>
            <a:endParaRPr lang="en-US" sz="3200" dirty="0">
              <a:solidFill>
                <a:schemeClr val="bg1"/>
              </a:solidFill>
              <a:effectLst>
                <a:glow rad="228600">
                  <a:schemeClr val="accent6">
                    <a:satMod val="175000"/>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Guilt..</a:t>
            </a:r>
            <a:endParaRPr lang="en-US" dirty="0"/>
          </a:p>
        </p:txBody>
      </p:sp>
      <p:sp>
        <p:nvSpPr>
          <p:cNvPr id="8" name="Content Placeholder 7"/>
          <p:cNvSpPr>
            <a:spLocks noGrp="1"/>
          </p:cNvSpPr>
          <p:nvPr>
            <p:ph idx="1"/>
          </p:nvPr>
        </p:nvSpPr>
        <p:spPr>
          <a:xfrm>
            <a:off x="457200" y="1752600"/>
            <a:ext cx="8382000" cy="4449763"/>
          </a:xfrm>
        </p:spPr>
        <p:txBody>
          <a:bodyPr/>
          <a:lstStyle/>
          <a:p>
            <a:r>
              <a:rPr lang="en-US" dirty="0" smtClean="0"/>
              <a:t>An objective standard (law) is broken..</a:t>
            </a:r>
          </a:p>
          <a:p>
            <a:r>
              <a:rPr lang="en-US" dirty="0" smtClean="0"/>
              <a:t>Legal guilt clearly proven..</a:t>
            </a:r>
          </a:p>
          <a:p>
            <a:r>
              <a:rPr lang="en-US" dirty="0" smtClean="0"/>
              <a:t>May or may not feel guilty..</a:t>
            </a:r>
          </a:p>
          <a:p>
            <a:r>
              <a:rPr lang="en-US" dirty="0" smtClean="0"/>
              <a:t>Regardless, if they broke law… guilty!</a:t>
            </a:r>
            <a:endParaRPr lang="en-US" dirty="0"/>
          </a:p>
        </p:txBody>
      </p:sp>
      <p:pic>
        <p:nvPicPr>
          <p:cNvPr id="9" name="Picture 8" descr="red-light-camera.jpg"/>
          <p:cNvPicPr>
            <a:picLocks noChangeAspect="1"/>
          </p:cNvPicPr>
          <p:nvPr/>
        </p:nvPicPr>
        <p:blipFill>
          <a:blip r:embed="rId2" cstate="print"/>
          <a:stretch>
            <a:fillRect/>
          </a:stretch>
        </p:blipFill>
        <p:spPr>
          <a:xfrm>
            <a:off x="1676400" y="4572000"/>
            <a:ext cx="2526489" cy="1676400"/>
          </a:xfrm>
          <a:prstGeom prst="rect">
            <a:avLst/>
          </a:prstGeom>
        </p:spPr>
      </p:pic>
      <p:pic>
        <p:nvPicPr>
          <p:cNvPr id="10" name="Picture 9" descr="BTK killer 02.jpg"/>
          <p:cNvPicPr>
            <a:picLocks noChangeAspect="1"/>
          </p:cNvPicPr>
          <p:nvPr/>
        </p:nvPicPr>
        <p:blipFill>
          <a:blip r:embed="rId3" cstate="print">
            <a:lum bright="-5000" contrast="10000"/>
          </a:blip>
          <a:stretch>
            <a:fillRect/>
          </a:stretch>
        </p:blipFill>
        <p:spPr>
          <a:xfrm>
            <a:off x="4419600" y="4571999"/>
            <a:ext cx="3200400" cy="16493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914400"/>
            <a:ext cx="9144000" cy="4800600"/>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6248400" cy="1143000"/>
          </a:xfrm>
        </p:spPr>
        <p:txBody>
          <a:bodyPr>
            <a:normAutofit fontScale="90000"/>
          </a:bodyPr>
          <a:lstStyle/>
          <a:p>
            <a:r>
              <a:rPr lang="en-US" dirty="0" smtClean="0"/>
              <a:t>Absolute moral standard..</a:t>
            </a:r>
            <a:endParaRPr lang="en-US" dirty="0"/>
          </a:p>
        </p:txBody>
      </p:sp>
      <p:sp>
        <p:nvSpPr>
          <p:cNvPr id="9" name="Content Placeholder 8"/>
          <p:cNvSpPr>
            <a:spLocks noGrp="1"/>
          </p:cNvSpPr>
          <p:nvPr>
            <p:ph idx="1"/>
          </p:nvPr>
        </p:nvSpPr>
        <p:spPr>
          <a:xfrm>
            <a:off x="2362200" y="1600200"/>
            <a:ext cx="6553200" cy="4876800"/>
          </a:xfrm>
        </p:spPr>
        <p:txBody>
          <a:bodyPr>
            <a:noAutofit/>
          </a:bodyPr>
          <a:lstStyle/>
          <a:p>
            <a:r>
              <a:rPr lang="en-US" sz="2400" dirty="0" smtClean="0"/>
              <a:t>“Our citizens should early understand that the genuine source of correct republican principles is the Bible, particularly the New Testament or the Christian religion.. The religion which has introduced civil liberty is the religion of Christ and His apostles, which enjoins humility, piety, and benevolence; which acknowledges every person a brother, or a sister, and a citizen with equal rights. This is genuine Christianity..</a:t>
            </a:r>
          </a:p>
        </p:txBody>
      </p:sp>
      <p:pic>
        <p:nvPicPr>
          <p:cNvPr id="5" name="Picture 4" descr="noah webster.jpg"/>
          <p:cNvPicPr>
            <a:picLocks noChangeAspect="1"/>
          </p:cNvPicPr>
          <p:nvPr/>
        </p:nvPicPr>
        <p:blipFill>
          <a:blip r:embed="rId2" cstate="print"/>
          <a:stretch>
            <a:fillRect/>
          </a:stretch>
        </p:blipFill>
        <p:spPr>
          <a:xfrm>
            <a:off x="228600" y="1447800"/>
            <a:ext cx="2133600" cy="2560320"/>
          </a:xfrm>
          <a:prstGeom prst="rect">
            <a:avLst/>
          </a:prstGeom>
        </p:spPr>
      </p:pic>
      <p:pic>
        <p:nvPicPr>
          <p:cNvPr id="8" name="Picture 7" descr="Websters American History.jpg"/>
          <p:cNvPicPr>
            <a:picLocks noChangeAspect="1"/>
          </p:cNvPicPr>
          <p:nvPr/>
        </p:nvPicPr>
        <p:blipFill>
          <a:blip r:embed="rId3" cstate="print"/>
          <a:stretch>
            <a:fillRect/>
          </a:stretch>
        </p:blipFill>
        <p:spPr>
          <a:xfrm>
            <a:off x="609600" y="3810000"/>
            <a:ext cx="1752600" cy="2336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914400"/>
            <a:ext cx="9144000" cy="4800600"/>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6248400" cy="1143000"/>
          </a:xfrm>
        </p:spPr>
        <p:txBody>
          <a:bodyPr>
            <a:normAutofit fontScale="90000"/>
          </a:bodyPr>
          <a:lstStyle/>
          <a:p>
            <a:r>
              <a:rPr lang="en-US" dirty="0" smtClean="0"/>
              <a:t>Absolute moral standard..</a:t>
            </a:r>
            <a:endParaRPr lang="en-US" dirty="0"/>
          </a:p>
        </p:txBody>
      </p:sp>
      <p:sp>
        <p:nvSpPr>
          <p:cNvPr id="9" name="Content Placeholder 8"/>
          <p:cNvSpPr>
            <a:spLocks noGrp="1"/>
          </p:cNvSpPr>
          <p:nvPr>
            <p:ph idx="1"/>
          </p:nvPr>
        </p:nvSpPr>
        <p:spPr>
          <a:xfrm>
            <a:off x="2362200" y="1447800"/>
            <a:ext cx="6553200" cy="4876800"/>
          </a:xfrm>
        </p:spPr>
        <p:txBody>
          <a:bodyPr>
            <a:noAutofit/>
          </a:bodyPr>
          <a:lstStyle/>
          <a:p>
            <a:r>
              <a:rPr lang="en-US" sz="2800" dirty="0" smtClean="0"/>
              <a:t>"The moral principles and precepts contained in the scriptures ought to form the basis of all civil constitution and laws. All the miseries and evils which men suffer from vice, crime, ambition, injustice, oppression, slavery, and war, proceed from their despising or neglecting the precepts contained in the Bible."</a:t>
            </a:r>
            <a:endParaRPr lang="en-US" sz="2800" dirty="0"/>
          </a:p>
        </p:txBody>
      </p:sp>
      <p:pic>
        <p:nvPicPr>
          <p:cNvPr id="5" name="Picture 4" descr="noah webster.jpg"/>
          <p:cNvPicPr>
            <a:picLocks noChangeAspect="1"/>
          </p:cNvPicPr>
          <p:nvPr/>
        </p:nvPicPr>
        <p:blipFill>
          <a:blip r:embed="rId2" cstate="print"/>
          <a:stretch>
            <a:fillRect/>
          </a:stretch>
        </p:blipFill>
        <p:spPr>
          <a:xfrm>
            <a:off x="228600" y="1447800"/>
            <a:ext cx="2133600" cy="2560320"/>
          </a:xfrm>
          <a:prstGeom prst="rect">
            <a:avLst/>
          </a:prstGeom>
        </p:spPr>
      </p:pic>
      <p:pic>
        <p:nvPicPr>
          <p:cNvPr id="8" name="Picture 7" descr="Websters American History.jpg"/>
          <p:cNvPicPr>
            <a:picLocks noChangeAspect="1"/>
          </p:cNvPicPr>
          <p:nvPr/>
        </p:nvPicPr>
        <p:blipFill>
          <a:blip r:embed="rId3" cstate="print"/>
          <a:stretch>
            <a:fillRect/>
          </a:stretch>
        </p:blipFill>
        <p:spPr>
          <a:xfrm>
            <a:off x="609600" y="3810000"/>
            <a:ext cx="1752600" cy="2336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914400"/>
            <a:ext cx="9144000" cy="4800600"/>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3" descr="all have sinned.jpg"/>
          <p:cNvPicPr>
            <a:picLocks noChangeAspect="1"/>
          </p:cNvPicPr>
          <p:nvPr/>
        </p:nvPicPr>
        <p:blipFill>
          <a:blip r:embed="rId2" cstate="print"/>
          <a:stretch>
            <a:fillRect/>
          </a:stretch>
        </p:blipFill>
        <p:spPr>
          <a:xfrm>
            <a:off x="-4949" y="1752600"/>
            <a:ext cx="9148949" cy="3381133"/>
          </a:xfrm>
          <a:prstGeom prst="rect">
            <a:avLst/>
          </a:prstGeom>
        </p:spPr>
      </p:pic>
      <p:sp>
        <p:nvSpPr>
          <p:cNvPr id="2" name="Title 1"/>
          <p:cNvSpPr>
            <a:spLocks noGrp="1"/>
          </p:cNvSpPr>
          <p:nvPr>
            <p:ph type="title"/>
          </p:nvPr>
        </p:nvSpPr>
        <p:spPr/>
        <p:txBody>
          <a:bodyPr/>
          <a:lstStyle/>
          <a:p>
            <a:r>
              <a:rPr lang="en-US" dirty="0" smtClean="0"/>
              <a:t>All are guilty of sin..</a:t>
            </a:r>
            <a:endParaRPr lang="en-US" dirty="0"/>
          </a:p>
        </p:txBody>
      </p:sp>
      <p:sp>
        <p:nvSpPr>
          <p:cNvPr id="5" name="Content Placeholder 4"/>
          <p:cNvSpPr>
            <a:spLocks noGrp="1"/>
          </p:cNvSpPr>
          <p:nvPr>
            <p:ph idx="1"/>
          </p:nvPr>
        </p:nvSpPr>
        <p:spPr>
          <a:xfrm>
            <a:off x="304800" y="4648200"/>
            <a:ext cx="8382000" cy="1477963"/>
          </a:xfrm>
        </p:spPr>
        <p:txBody>
          <a:bodyPr>
            <a:normAutofit fontScale="92500"/>
          </a:bodyPr>
          <a:lstStyle/>
          <a:p>
            <a:r>
              <a:rPr lang="en-US" dirty="0" smtClean="0"/>
              <a:t>1 John 3:4 whoever sins transgresses the law, for sin is the transgression of the law.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Subjective guilt…</a:t>
            </a:r>
            <a:endParaRPr lang="en-US" dirty="0"/>
          </a:p>
        </p:txBody>
      </p:sp>
      <p:sp>
        <p:nvSpPr>
          <p:cNvPr id="3" name="Content Placeholder 2"/>
          <p:cNvSpPr>
            <a:spLocks noGrp="1"/>
          </p:cNvSpPr>
          <p:nvPr>
            <p:ph idx="1"/>
          </p:nvPr>
        </p:nvSpPr>
        <p:spPr/>
        <p:txBody>
          <a:bodyPr/>
          <a:lstStyle/>
          <a:p>
            <a:r>
              <a:rPr lang="en-US" dirty="0" smtClean="0"/>
              <a:t>How a person feels in his conscience..</a:t>
            </a:r>
          </a:p>
          <a:p>
            <a:r>
              <a:rPr lang="en-US" dirty="0" smtClean="0"/>
              <a:t>Conscience may be past feeling ..</a:t>
            </a:r>
          </a:p>
          <a:p>
            <a:pPr lvl="1"/>
            <a:r>
              <a:rPr lang="en-US" dirty="0" smtClean="0"/>
              <a:t>Ephesians 4:19  who, being past feeling…</a:t>
            </a:r>
          </a:p>
          <a:p>
            <a:r>
              <a:rPr lang="en-US" dirty="0" smtClean="0"/>
              <a:t>Overly sensitive conscience ..</a:t>
            </a:r>
            <a:endParaRPr lang="en-US" dirty="0"/>
          </a:p>
        </p:txBody>
      </p:sp>
      <p:pic>
        <p:nvPicPr>
          <p:cNvPr id="4" name="Picture 3" descr="sin and guilt.jpg"/>
          <p:cNvPicPr>
            <a:picLocks noChangeAspect="1"/>
          </p:cNvPicPr>
          <p:nvPr/>
        </p:nvPicPr>
        <p:blipFill>
          <a:blip r:embed="rId2" cstate="print">
            <a:lum bright="-5000" contrast="10000"/>
          </a:blip>
          <a:srcRect r="7524"/>
          <a:stretch>
            <a:fillRect/>
          </a:stretch>
        </p:blipFill>
        <p:spPr>
          <a:xfrm>
            <a:off x="1219200" y="4267200"/>
            <a:ext cx="2538793" cy="1828800"/>
          </a:xfrm>
          <a:prstGeom prst="rect">
            <a:avLst/>
          </a:prstGeom>
        </p:spPr>
      </p:pic>
      <p:pic>
        <p:nvPicPr>
          <p:cNvPr id="6" name="Picture 5" descr="forgiven but feeling guilty.jpg"/>
          <p:cNvPicPr>
            <a:picLocks noChangeAspect="1"/>
          </p:cNvPicPr>
          <p:nvPr/>
        </p:nvPicPr>
        <p:blipFill>
          <a:blip r:embed="rId3" cstate="print"/>
          <a:stretch>
            <a:fillRect/>
          </a:stretch>
        </p:blipFill>
        <p:spPr>
          <a:xfrm>
            <a:off x="4038600" y="4267200"/>
            <a:ext cx="1219200"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TotalTime>
  <Words>445</Words>
  <Application>Microsoft Office PowerPoint</Application>
  <PresentationFormat>On-screen Show (4:3)</PresentationFormat>
  <Paragraphs>52</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What is guilt?..</vt:lpstr>
      <vt:lpstr>Slide 3</vt:lpstr>
      <vt:lpstr>A spiritual state we are in …</vt:lpstr>
      <vt:lpstr>Objective Guilt..</vt:lpstr>
      <vt:lpstr>Absolute moral standard..</vt:lpstr>
      <vt:lpstr>Absolute moral standard..</vt:lpstr>
      <vt:lpstr>All are guilty of sin..</vt:lpstr>
      <vt:lpstr>Subjective guilt…</vt:lpstr>
      <vt:lpstr>Four ways we can feel about guilt…</vt:lpstr>
      <vt:lpstr>Freedom in Christ…</vt:lpstr>
      <vt:lpstr>God’s forgiveness..</vt:lpstr>
      <vt:lpstr>Slide 13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198</cp:revision>
  <dcterms:created xsi:type="dcterms:W3CDTF">2011-02-15T07:29:10Z</dcterms:created>
  <dcterms:modified xsi:type="dcterms:W3CDTF">2013-10-25T15:42:35Z</dcterms:modified>
</cp:coreProperties>
</file>