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8" r:id="rId3"/>
    <p:sldId id="265" r:id="rId4"/>
    <p:sldId id="257" r:id="rId5"/>
    <p:sldId id="259" r:id="rId6"/>
    <p:sldId id="260" r:id="rId7"/>
    <p:sldId id="261" r:id="rId8"/>
    <p:sldId id="262" r:id="rId9"/>
    <p:sldId id="268" r:id="rId10"/>
    <p:sldId id="266" r:id="rId11"/>
    <p:sldId id="267" r:id="rId12"/>
    <p:sldId id="263" r:id="rId13"/>
    <p:sldId id="269" r:id="rId14"/>
    <p:sldId id="264" r:id="rId15"/>
    <p:sldId id="270" r:id="rId16"/>
    <p:sldId id="271" r:id="rId17"/>
    <p:sldId id="273"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C8"/>
    <a:srgbClr val="0078A2"/>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14" y="-42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10/25/2013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10/25/2013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10/25/2013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94C8"/>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10/25/2013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10/25/2013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 name="Picture 14" descr="open_bible.jpg"/>
          <p:cNvPicPr>
            <a:picLocks noChangeAspect="1"/>
          </p:cNvPicPr>
          <p:nvPr userDrawn="1"/>
        </p:nvPicPr>
        <p:blipFill>
          <a:blip r:embed="rId13" cstate="print">
            <a:lum bright="-35000" contrast="10000"/>
          </a:blip>
          <a:stretch>
            <a:fillRect/>
          </a:stretch>
        </p:blipFill>
        <p:spPr>
          <a:xfrm>
            <a:off x="0" y="0"/>
            <a:ext cx="9144000" cy="6553200"/>
          </a:xfrm>
          <a:prstGeom prst="rect">
            <a:avLst/>
          </a:prstGeom>
        </p:spPr>
      </p:pic>
      <p:sp>
        <p:nvSpPr>
          <p:cNvPr id="16" name="Rectangle 15"/>
          <p:cNvSpPr/>
          <p:nvPr userDrawn="1"/>
        </p:nvSpPr>
        <p:spPr>
          <a:xfrm>
            <a:off x="0" y="0"/>
            <a:ext cx="9144000" cy="6477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rgbClr val="0094C8"/>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open_bible.jpg"/>
          <p:cNvPicPr>
            <a:picLocks noChangeAspect="1"/>
          </p:cNvPicPr>
          <p:nvPr/>
        </p:nvPicPr>
        <p:blipFill>
          <a:blip r:embed="rId3" cstate="print">
            <a:lum bright="-25000" contrast="10000"/>
          </a:blip>
          <a:stretch>
            <a:fillRect/>
          </a:stretch>
        </p:blipFill>
        <p:spPr>
          <a:xfrm>
            <a:off x="0" y="0"/>
            <a:ext cx="9144000" cy="6459091"/>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685800" y="457200"/>
            <a:ext cx="7772400" cy="1143000"/>
          </a:xfrm>
        </p:spPr>
        <p:txBody>
          <a:bodyPr>
            <a:noAutofit/>
          </a:bodyPr>
          <a:lstStyle/>
          <a:p>
            <a:r>
              <a:rPr lang="en-US" sz="6600" dirty="0" smtClean="0"/>
              <a:t>Open to Truth</a:t>
            </a:r>
            <a:endParaRPr lang="en-US" sz="6600" dirty="0"/>
          </a:p>
        </p:txBody>
      </p:sp>
      <p:sp>
        <p:nvSpPr>
          <p:cNvPr id="10" name="Subtitle 9"/>
          <p:cNvSpPr>
            <a:spLocks noGrp="1"/>
          </p:cNvSpPr>
          <p:nvPr>
            <p:ph type="subTitle" idx="1"/>
          </p:nvPr>
        </p:nvSpPr>
        <p:spPr>
          <a:xfrm>
            <a:off x="1371600" y="5410200"/>
            <a:ext cx="6400800" cy="990600"/>
          </a:xfrm>
        </p:spPr>
        <p:txBody>
          <a:bodyPr>
            <a:normAutofit/>
          </a:bodyPr>
          <a:lstStyle/>
          <a:p>
            <a:r>
              <a:rPr lang="en-US" sz="4400" dirty="0" smtClean="0"/>
              <a:t>Acts 17:1-11</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477000" cy="1143000"/>
          </a:xfrm>
        </p:spPr>
        <p:txBody>
          <a:bodyPr>
            <a:normAutofit/>
          </a:bodyPr>
          <a:lstStyle/>
          <a:p>
            <a:r>
              <a:rPr lang="en-US" dirty="0" smtClean="0">
                <a:solidFill>
                  <a:srgbClr val="FFC000"/>
                </a:solidFill>
              </a:rPr>
              <a:t>2</a:t>
            </a:r>
            <a:r>
              <a:rPr lang="en-US" baseline="30000" dirty="0" smtClean="0">
                <a:solidFill>
                  <a:srgbClr val="FFC000"/>
                </a:solidFill>
              </a:rPr>
              <a:t>nd</a:t>
            </a:r>
            <a:r>
              <a:rPr lang="en-US" dirty="0" smtClean="0">
                <a:solidFill>
                  <a:srgbClr val="FFC000"/>
                </a:solidFill>
              </a:rPr>
              <a:t> Opening our Bibles..</a:t>
            </a:r>
            <a:endParaRPr lang="en-US" dirty="0">
              <a:solidFill>
                <a:srgbClr val="FFC000"/>
              </a:solidFill>
            </a:endParaRPr>
          </a:p>
        </p:txBody>
      </p:sp>
      <p:sp>
        <p:nvSpPr>
          <p:cNvPr id="3" name="Content Placeholder 2"/>
          <p:cNvSpPr>
            <a:spLocks noGrp="1"/>
          </p:cNvSpPr>
          <p:nvPr>
            <p:ph idx="1"/>
          </p:nvPr>
        </p:nvSpPr>
        <p:spPr>
          <a:xfrm>
            <a:off x="304800" y="1676400"/>
            <a:ext cx="8686800" cy="4449763"/>
          </a:xfrm>
        </p:spPr>
        <p:txBody>
          <a:bodyPr>
            <a:normAutofit/>
          </a:bodyPr>
          <a:lstStyle/>
          <a:p>
            <a:r>
              <a:rPr lang="en-US" sz="3400" dirty="0" smtClean="0"/>
              <a:t>“they searched the scriptures” …     </a:t>
            </a:r>
          </a:p>
          <a:p>
            <a:r>
              <a:rPr lang="en-US" sz="3400" dirty="0" smtClean="0"/>
              <a:t>“to find out whether these things were so”</a:t>
            </a:r>
            <a:endParaRPr lang="en-US" sz="3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opening the Bible.jpg"/>
          <p:cNvPicPr>
            <a:picLocks noChangeAspect="1"/>
          </p:cNvPicPr>
          <p:nvPr/>
        </p:nvPicPr>
        <p:blipFill>
          <a:blip r:embed="rId2" cstate="print"/>
          <a:stretch>
            <a:fillRect/>
          </a:stretch>
        </p:blipFill>
        <p:spPr>
          <a:xfrm>
            <a:off x="0" y="422910"/>
            <a:ext cx="9144000" cy="6012180"/>
          </a:xfrm>
          <a:prstGeom prst="rect">
            <a:avLst/>
          </a:prstGeom>
        </p:spPr>
      </p:pic>
      <p:sp>
        <p:nvSpPr>
          <p:cNvPr id="4" name="Rectangle 3"/>
          <p:cNvSpPr/>
          <p:nvPr/>
        </p:nvSpPr>
        <p:spPr>
          <a:xfrm>
            <a:off x="0" y="0"/>
            <a:ext cx="9144000" cy="6477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5" name="Title 4"/>
          <p:cNvSpPr>
            <a:spLocks noGrp="1"/>
          </p:cNvSpPr>
          <p:nvPr>
            <p:ph type="title"/>
          </p:nvPr>
        </p:nvSpPr>
        <p:spPr/>
        <p:txBody>
          <a:bodyPr>
            <a:normAutofit fontScale="90000"/>
          </a:bodyPr>
          <a:lstStyle/>
          <a:p>
            <a:r>
              <a:rPr lang="en-US" dirty="0" smtClean="0">
                <a:solidFill>
                  <a:srgbClr val="FFC000"/>
                </a:solidFill>
              </a:rPr>
              <a:t>Regarding scripture as authoritative..</a:t>
            </a:r>
            <a:endParaRPr lang="en-US" dirty="0">
              <a:solidFill>
                <a:srgbClr val="FFC000"/>
              </a:solidFill>
            </a:endParaRPr>
          </a:p>
        </p:txBody>
      </p:sp>
      <p:sp>
        <p:nvSpPr>
          <p:cNvPr id="6" name="Content Placeholder 5"/>
          <p:cNvSpPr>
            <a:spLocks noGrp="1"/>
          </p:cNvSpPr>
          <p:nvPr>
            <p:ph idx="1"/>
          </p:nvPr>
        </p:nvSpPr>
        <p:spPr>
          <a:xfrm>
            <a:off x="228600" y="3276600"/>
            <a:ext cx="8915400" cy="3200400"/>
          </a:xfrm>
        </p:spPr>
        <p:txBody>
          <a:bodyPr>
            <a:normAutofit fontScale="77500" lnSpcReduction="20000"/>
          </a:bodyPr>
          <a:lstStyle/>
          <a:p>
            <a:r>
              <a:rPr lang="en-US" dirty="0" smtClean="0"/>
              <a:t>2 Timothy 3:15-17 and that from childhood you have known the Holy Scriptures, which are able to make you wise for salvation through faith which is in Christ Jesus. 16 All Scripture is given by inspiration of God, and is profitable for doctrine, for reproof, for correction, for instruction in righteousness, 17 that the man of God may be complete, thoroughly equipped for every good work.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tudying truth.jpg"/>
          <p:cNvPicPr>
            <a:picLocks noChangeAspect="1"/>
          </p:cNvPicPr>
          <p:nvPr/>
        </p:nvPicPr>
        <p:blipFill>
          <a:blip r:embed="rId2" cstate="print"/>
          <a:stretch>
            <a:fillRect/>
          </a:stretch>
        </p:blipFill>
        <p:spPr>
          <a:xfrm>
            <a:off x="0" y="381000"/>
            <a:ext cx="9144000" cy="6096000"/>
          </a:xfrm>
          <a:prstGeom prst="rect">
            <a:avLst/>
          </a:prstGeom>
        </p:spPr>
      </p:pic>
      <p:sp>
        <p:nvSpPr>
          <p:cNvPr id="6" name="Rectangle 5"/>
          <p:cNvSpPr/>
          <p:nvPr/>
        </p:nvSpPr>
        <p:spPr>
          <a:xfrm>
            <a:off x="0" y="0"/>
            <a:ext cx="9144000" cy="6477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3" name="Title 2"/>
          <p:cNvSpPr>
            <a:spLocks noGrp="1"/>
          </p:cNvSpPr>
          <p:nvPr>
            <p:ph type="title"/>
          </p:nvPr>
        </p:nvSpPr>
        <p:spPr/>
        <p:txBody>
          <a:bodyPr/>
          <a:lstStyle/>
          <a:p>
            <a:r>
              <a:rPr lang="en-US" dirty="0" smtClean="0">
                <a:solidFill>
                  <a:srgbClr val="FFC000"/>
                </a:solidFill>
              </a:rPr>
              <a:t>Proving all things..</a:t>
            </a:r>
            <a:endParaRPr lang="en-US" dirty="0">
              <a:solidFill>
                <a:srgbClr val="FFC000"/>
              </a:solidFill>
            </a:endParaRPr>
          </a:p>
        </p:txBody>
      </p:sp>
      <p:sp>
        <p:nvSpPr>
          <p:cNvPr id="4" name="Content Placeholder 3"/>
          <p:cNvSpPr>
            <a:spLocks noGrp="1"/>
          </p:cNvSpPr>
          <p:nvPr>
            <p:ph idx="1"/>
          </p:nvPr>
        </p:nvSpPr>
        <p:spPr>
          <a:xfrm>
            <a:off x="457200" y="1600200"/>
            <a:ext cx="8229600" cy="3154363"/>
          </a:xfrm>
        </p:spPr>
        <p:txBody>
          <a:bodyPr>
            <a:normAutofit fontScale="77500" lnSpcReduction="20000"/>
          </a:bodyPr>
          <a:lstStyle/>
          <a:p>
            <a:r>
              <a:rPr lang="en-US" dirty="0" smtClean="0"/>
              <a:t>1 Thessalonians 5:21 Test all things; hold fast what is good. </a:t>
            </a:r>
          </a:p>
          <a:p>
            <a:r>
              <a:rPr lang="en-US" dirty="0" smtClean="0"/>
              <a:t>1 Peter 4:11 If anyone speaks, let him speak as the oracles of God... that in all things God may be glorified ..</a:t>
            </a:r>
          </a:p>
          <a:p>
            <a:r>
              <a:rPr lang="en-US" dirty="0" smtClean="0"/>
              <a:t>2 Timothy 2:15 Be diligent to present yourself approved to God, a worker who does not need to be ashamed, rightly dividing the word of truth.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781800" cy="1143000"/>
          </a:xfrm>
        </p:spPr>
        <p:txBody>
          <a:bodyPr>
            <a:normAutofit fontScale="90000"/>
          </a:bodyPr>
          <a:lstStyle/>
          <a:p>
            <a:r>
              <a:rPr lang="en-US" dirty="0" smtClean="0">
                <a:solidFill>
                  <a:srgbClr val="FFC000"/>
                </a:solidFill>
              </a:rPr>
              <a:t>3</a:t>
            </a:r>
            <a:r>
              <a:rPr lang="en-US" baseline="30000" dirty="0" smtClean="0">
                <a:solidFill>
                  <a:srgbClr val="FFC000"/>
                </a:solidFill>
              </a:rPr>
              <a:t>rd</a:t>
            </a:r>
            <a:r>
              <a:rPr lang="en-US" dirty="0" smtClean="0">
                <a:solidFill>
                  <a:srgbClr val="FFC000"/>
                </a:solidFill>
              </a:rPr>
              <a:t> Opening our schedules..</a:t>
            </a:r>
            <a:endParaRPr lang="en-US" dirty="0">
              <a:solidFill>
                <a:srgbClr val="FFC000"/>
              </a:solidFill>
            </a:endParaRPr>
          </a:p>
        </p:txBody>
      </p:sp>
      <p:sp>
        <p:nvSpPr>
          <p:cNvPr id="3" name="Content Placeholder 2"/>
          <p:cNvSpPr>
            <a:spLocks noGrp="1"/>
          </p:cNvSpPr>
          <p:nvPr>
            <p:ph idx="1"/>
          </p:nvPr>
        </p:nvSpPr>
        <p:spPr>
          <a:xfrm>
            <a:off x="457200" y="2057400"/>
            <a:ext cx="8229600" cy="4068763"/>
          </a:xfrm>
        </p:spPr>
        <p:txBody>
          <a:bodyPr/>
          <a:lstStyle/>
          <a:p>
            <a:r>
              <a:rPr lang="en-US" dirty="0" smtClean="0"/>
              <a:t>“they examined the scriptures daily..”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ursdaymornign.jpg"/>
          <p:cNvPicPr>
            <a:picLocks noChangeAspect="1"/>
          </p:cNvPicPr>
          <p:nvPr/>
        </p:nvPicPr>
        <p:blipFill>
          <a:blip r:embed="rId2" cstate="print">
            <a:lum bright="-4000" contrast="10000"/>
          </a:blip>
          <a:stretch>
            <a:fillRect/>
          </a:stretch>
        </p:blipFill>
        <p:spPr>
          <a:xfrm>
            <a:off x="0" y="0"/>
            <a:ext cx="9144000" cy="6477000"/>
          </a:xfrm>
          <a:prstGeom prst="rect">
            <a:avLst/>
          </a:prstGeom>
        </p:spPr>
      </p:pic>
      <p:sp>
        <p:nvSpPr>
          <p:cNvPr id="5" name="Rectangle 4"/>
          <p:cNvSpPr/>
          <p:nvPr/>
        </p:nvSpPr>
        <p:spPr>
          <a:xfrm>
            <a:off x="0" y="0"/>
            <a:ext cx="9144000" cy="6477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3" name="Title 2"/>
          <p:cNvSpPr>
            <a:spLocks noGrp="1"/>
          </p:cNvSpPr>
          <p:nvPr>
            <p:ph type="title"/>
          </p:nvPr>
        </p:nvSpPr>
        <p:spPr/>
        <p:txBody>
          <a:bodyPr>
            <a:normAutofit fontScale="90000"/>
          </a:bodyPr>
          <a:lstStyle/>
          <a:p>
            <a:r>
              <a:rPr lang="en-US" dirty="0" smtClean="0">
                <a:solidFill>
                  <a:srgbClr val="FFC000"/>
                </a:solidFill>
              </a:rPr>
              <a:t>See value of daily exhortation..</a:t>
            </a:r>
            <a:endParaRPr lang="en-US" dirty="0">
              <a:solidFill>
                <a:srgbClr val="FFC000"/>
              </a:solidFill>
            </a:endParaRPr>
          </a:p>
        </p:txBody>
      </p:sp>
      <p:sp>
        <p:nvSpPr>
          <p:cNvPr id="4" name="Content Placeholder 3"/>
          <p:cNvSpPr>
            <a:spLocks noGrp="1"/>
          </p:cNvSpPr>
          <p:nvPr>
            <p:ph idx="1"/>
          </p:nvPr>
        </p:nvSpPr>
        <p:spPr>
          <a:xfrm>
            <a:off x="457200" y="4114800"/>
            <a:ext cx="8229600" cy="2011363"/>
          </a:xfrm>
        </p:spPr>
        <p:txBody>
          <a:bodyPr>
            <a:normAutofit fontScale="92500" lnSpcReduction="10000"/>
          </a:bodyPr>
          <a:lstStyle/>
          <a:p>
            <a:r>
              <a:rPr lang="en-US" dirty="0" smtClean="0"/>
              <a:t>Hebrews 3:13  but exhort one another daily, while it is called "Today," lest any of you be hardened through the deceitfulness of sin.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0401_feature3.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4" name="Rectangle 3"/>
          <p:cNvSpPr/>
          <p:nvPr/>
        </p:nvSpPr>
        <p:spPr>
          <a:xfrm>
            <a:off x="0" y="0"/>
            <a:ext cx="9144000" cy="64008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5" name="Title 4"/>
          <p:cNvSpPr>
            <a:spLocks noGrp="1"/>
          </p:cNvSpPr>
          <p:nvPr>
            <p:ph type="title"/>
          </p:nvPr>
        </p:nvSpPr>
        <p:spPr/>
        <p:txBody>
          <a:bodyPr/>
          <a:lstStyle/>
          <a:p>
            <a:r>
              <a:rPr lang="en-US" dirty="0" smtClean="0">
                <a:solidFill>
                  <a:srgbClr val="FFC000"/>
                </a:solidFill>
              </a:rPr>
              <a:t>Redeeming the time..</a:t>
            </a:r>
            <a:endParaRPr lang="en-US" dirty="0">
              <a:solidFill>
                <a:srgbClr val="FFC000"/>
              </a:solidFill>
            </a:endParaRPr>
          </a:p>
        </p:txBody>
      </p:sp>
      <p:sp>
        <p:nvSpPr>
          <p:cNvPr id="6" name="Content Placeholder 5"/>
          <p:cNvSpPr>
            <a:spLocks noGrp="1"/>
          </p:cNvSpPr>
          <p:nvPr>
            <p:ph idx="1"/>
          </p:nvPr>
        </p:nvSpPr>
        <p:spPr/>
        <p:txBody>
          <a:bodyPr/>
          <a:lstStyle/>
          <a:p>
            <a:r>
              <a:rPr lang="en-US" dirty="0" smtClean="0"/>
              <a:t>Ephesians 5:15-16  See then that you walk circumspectly, not as fools but as wise, 16 redeeming the time, because the days are evil.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row.jpg"/>
          <p:cNvPicPr>
            <a:picLocks noChangeAspect="1"/>
          </p:cNvPicPr>
          <p:nvPr/>
        </p:nvPicPr>
        <p:blipFill>
          <a:blip r:embed="rId2" cstate="print"/>
          <a:stretch>
            <a:fillRect/>
          </a:stretch>
        </p:blipFill>
        <p:spPr>
          <a:xfrm>
            <a:off x="-1" y="0"/>
            <a:ext cx="9150421" cy="6858000"/>
          </a:xfrm>
          <a:prstGeom prst="rect">
            <a:avLst/>
          </a:prstGeom>
        </p:spPr>
      </p:pic>
      <p:sp>
        <p:nvSpPr>
          <p:cNvPr id="3" name="Rectangle 2"/>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4" name="Title 3"/>
          <p:cNvSpPr>
            <a:spLocks noGrp="1"/>
          </p:cNvSpPr>
          <p:nvPr>
            <p:ph type="title"/>
          </p:nvPr>
        </p:nvSpPr>
        <p:spPr/>
        <p:txBody>
          <a:bodyPr>
            <a:normAutofit fontScale="90000"/>
          </a:bodyPr>
          <a:lstStyle/>
          <a:p>
            <a:r>
              <a:rPr lang="en-US" dirty="0" smtClean="0">
                <a:solidFill>
                  <a:srgbClr val="FFC000"/>
                </a:solidFill>
              </a:rPr>
              <a:t>Growth from daily involvement..</a:t>
            </a:r>
            <a:endParaRPr lang="en-US" dirty="0">
              <a:solidFill>
                <a:srgbClr val="FFC000"/>
              </a:solidFill>
            </a:endParaRPr>
          </a:p>
        </p:txBody>
      </p:sp>
      <p:sp>
        <p:nvSpPr>
          <p:cNvPr id="5" name="Content Placeholder 4"/>
          <p:cNvSpPr>
            <a:spLocks noGrp="1"/>
          </p:cNvSpPr>
          <p:nvPr>
            <p:ph idx="1"/>
          </p:nvPr>
        </p:nvSpPr>
        <p:spPr>
          <a:xfrm>
            <a:off x="457200" y="1676401"/>
            <a:ext cx="8229600" cy="2590800"/>
          </a:xfrm>
        </p:spPr>
        <p:txBody>
          <a:bodyPr>
            <a:normAutofit fontScale="92500" lnSpcReduction="20000"/>
          </a:bodyPr>
          <a:lstStyle/>
          <a:p>
            <a:r>
              <a:rPr lang="en-US" dirty="0" smtClean="0"/>
              <a:t>1 Peter 2:1-3 Therefore, laying aside all malice, all deceit, hypocrisy, envy, and all evil speaking, 2 as newborn babes, desire the pure milk of the word, that you may grow thereby,  3 if indeed you have tasted that the Lord is gracious.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open_bible.jpg"/>
          <p:cNvPicPr>
            <a:picLocks noChangeAspect="1"/>
          </p:cNvPicPr>
          <p:nvPr/>
        </p:nvPicPr>
        <p:blipFill>
          <a:blip r:embed="rId3" cstate="print">
            <a:lum bright="-25000" contrast="10000"/>
          </a:blip>
          <a:stretch>
            <a:fillRect/>
          </a:stretch>
        </p:blipFill>
        <p:spPr>
          <a:xfrm>
            <a:off x="0" y="0"/>
            <a:ext cx="9144000" cy="6459091"/>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685800" y="457200"/>
            <a:ext cx="7772400" cy="1143000"/>
          </a:xfrm>
        </p:spPr>
        <p:txBody>
          <a:bodyPr>
            <a:noAutofit/>
          </a:bodyPr>
          <a:lstStyle/>
          <a:p>
            <a:r>
              <a:rPr lang="en-US" sz="6600" dirty="0" smtClean="0"/>
              <a:t>Open to Truth</a:t>
            </a:r>
            <a:endParaRPr lang="en-US" sz="6600" dirty="0"/>
          </a:p>
        </p:txBody>
      </p:sp>
      <p:sp>
        <p:nvSpPr>
          <p:cNvPr id="10" name="Subtitle 9"/>
          <p:cNvSpPr>
            <a:spLocks noGrp="1"/>
          </p:cNvSpPr>
          <p:nvPr>
            <p:ph type="subTitle" idx="1"/>
          </p:nvPr>
        </p:nvSpPr>
        <p:spPr>
          <a:xfrm>
            <a:off x="1371600" y="5410200"/>
            <a:ext cx="6400800" cy="990600"/>
          </a:xfrm>
        </p:spPr>
        <p:txBody>
          <a:bodyPr>
            <a:normAutofit/>
          </a:bodyPr>
          <a:lstStyle/>
          <a:p>
            <a:r>
              <a:rPr lang="en-US" sz="4400" dirty="0" smtClean="0"/>
              <a:t>Acts 17:1-11</a:t>
            </a:r>
            <a:endParaRPr lang="en-US" sz="4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to Truth…</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ecThirdMissJ.jpg"/>
          <p:cNvPicPr>
            <a:picLocks noChangeAspect="1"/>
          </p:cNvPicPr>
          <p:nvPr/>
        </p:nvPicPr>
        <p:blipFill>
          <a:blip r:embed="rId2" cstate="print">
            <a:lum bright="-10000" contrast="10000"/>
          </a:blip>
          <a:stretch>
            <a:fillRect/>
          </a:stretch>
        </p:blipFill>
        <p:spPr>
          <a:xfrm>
            <a:off x="0" y="0"/>
            <a:ext cx="9144000" cy="6477000"/>
          </a:xfrm>
          <a:prstGeom prst="rect">
            <a:avLst/>
          </a:prstGeom>
        </p:spPr>
      </p:pic>
      <p:sp>
        <p:nvSpPr>
          <p:cNvPr id="3" name="Rectangle 2"/>
          <p:cNvSpPr/>
          <p:nvPr/>
        </p:nvSpPr>
        <p:spPr>
          <a:xfrm>
            <a:off x="0" y="0"/>
            <a:ext cx="9144000" cy="65532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cxnSp>
        <p:nvCxnSpPr>
          <p:cNvPr id="5" name="Straight Arrow Connector 4"/>
          <p:cNvCxnSpPr/>
          <p:nvPr/>
        </p:nvCxnSpPr>
        <p:spPr>
          <a:xfrm flipH="1" flipV="1">
            <a:off x="2438400" y="2819400"/>
            <a:ext cx="4724400" cy="1143000"/>
          </a:xfrm>
          <a:prstGeom prst="straightConnector1">
            <a:avLst/>
          </a:prstGeom>
          <a:ln w="127000">
            <a:solidFill>
              <a:srgbClr val="C00000"/>
            </a:solidFill>
            <a:tailEnd type="arrow"/>
          </a:ln>
          <a:effectLst>
            <a:glow rad="228600">
              <a:schemeClr val="tx1">
                <a:alpha val="40000"/>
              </a:schemeClr>
            </a:glow>
          </a:effectLst>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152400" y="4114800"/>
            <a:ext cx="8763000" cy="2362200"/>
          </a:xfrm>
          <a:prstGeom prst="rect">
            <a:avLst/>
          </a:prstGeom>
          <a:solidFill>
            <a:schemeClr val="bg1"/>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04800" y="4114800"/>
            <a:ext cx="8382000" cy="2246769"/>
          </a:xfrm>
          <a:prstGeom prst="rect">
            <a:avLst/>
          </a:prstGeom>
          <a:noFill/>
        </p:spPr>
        <p:txBody>
          <a:bodyPr wrap="square" rtlCol="0">
            <a:spAutoFit/>
          </a:bodyPr>
          <a:lstStyle/>
          <a:p>
            <a:r>
              <a:rPr lang="en-US" sz="2000" dirty="0" smtClean="0">
                <a:latin typeface="Georgia" pitchFamily="18" charset="0"/>
              </a:rPr>
              <a:t>Acts 17:1-4  they came to Thessalonica, where there was a synagogue of the Jews. 2 Then Paul, as his custom was, went in to them, and for three Sabbaths reasoned with them from the Scriptures, 3 explaining and demonstrating that the Christ had to suffer and rise again from the dead, and saying, "This Jesus whom I preach to you is the Christ." 4 And some of them were persuaded; and a great multitude of the devout Greeks, and not a few of the leading women, joined Paul and Silas. </a:t>
            </a:r>
            <a:endParaRPr lang="en-US" sz="2000" dirty="0">
              <a:latin typeface="Georg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cts_17-5.jpg"/>
          <p:cNvPicPr>
            <a:picLocks noChangeAspect="1"/>
          </p:cNvPicPr>
          <p:nvPr/>
        </p:nvPicPr>
        <p:blipFill>
          <a:blip r:embed="rId2" cstate="print">
            <a:lum bright="-5000" contrast="10000"/>
          </a:blip>
          <a:stretch>
            <a:fillRect/>
          </a:stretch>
        </p:blipFill>
        <p:spPr>
          <a:xfrm>
            <a:off x="0" y="1371600"/>
            <a:ext cx="2971800" cy="2152415"/>
          </a:xfrm>
          <a:prstGeom prst="rect">
            <a:avLst/>
          </a:prstGeom>
        </p:spPr>
      </p:pic>
      <p:pic>
        <p:nvPicPr>
          <p:cNvPr id="6" name="Picture 5" descr="Acts 17 8.jpg"/>
          <p:cNvPicPr>
            <a:picLocks noChangeAspect="1"/>
          </p:cNvPicPr>
          <p:nvPr/>
        </p:nvPicPr>
        <p:blipFill>
          <a:blip r:embed="rId3" cstate="print">
            <a:lum bright="-10000" contrast="10000"/>
          </a:blip>
          <a:srcRect l="609"/>
          <a:stretch>
            <a:fillRect/>
          </a:stretch>
        </p:blipFill>
        <p:spPr>
          <a:xfrm>
            <a:off x="3142230" y="1371600"/>
            <a:ext cx="2941966" cy="2133600"/>
          </a:xfrm>
          <a:prstGeom prst="rect">
            <a:avLst/>
          </a:prstGeom>
        </p:spPr>
      </p:pic>
      <p:pic>
        <p:nvPicPr>
          <p:cNvPr id="7" name="Picture 6" descr="Acts_17-11.jpg"/>
          <p:cNvPicPr>
            <a:picLocks noChangeAspect="1"/>
          </p:cNvPicPr>
          <p:nvPr/>
        </p:nvPicPr>
        <p:blipFill>
          <a:blip r:embed="rId4" cstate="print">
            <a:lum bright="-10000" contrast="10000"/>
          </a:blip>
          <a:stretch>
            <a:fillRect/>
          </a:stretch>
        </p:blipFill>
        <p:spPr>
          <a:xfrm>
            <a:off x="6240780" y="1371600"/>
            <a:ext cx="2903220" cy="2171700"/>
          </a:xfrm>
          <a:prstGeom prst="rect">
            <a:avLst/>
          </a:prstGeom>
        </p:spPr>
      </p:pic>
      <p:sp>
        <p:nvSpPr>
          <p:cNvPr id="8" name="Title 7"/>
          <p:cNvSpPr>
            <a:spLocks noGrp="1"/>
          </p:cNvSpPr>
          <p:nvPr>
            <p:ph type="title"/>
          </p:nvPr>
        </p:nvSpPr>
        <p:spPr>
          <a:xfrm>
            <a:off x="381000" y="304800"/>
            <a:ext cx="5562600" cy="914400"/>
          </a:xfrm>
        </p:spPr>
        <p:txBody>
          <a:bodyPr/>
          <a:lstStyle/>
          <a:p>
            <a:r>
              <a:rPr lang="en-US" dirty="0" smtClean="0"/>
              <a:t>The </a:t>
            </a:r>
            <a:r>
              <a:rPr lang="en-US" dirty="0" err="1" smtClean="0"/>
              <a:t>Bereans</a:t>
            </a:r>
            <a:r>
              <a:rPr lang="en-US" dirty="0" smtClean="0"/>
              <a:t>..</a:t>
            </a:r>
            <a:endParaRPr lang="en-US" dirty="0"/>
          </a:p>
        </p:txBody>
      </p:sp>
      <p:sp>
        <p:nvSpPr>
          <p:cNvPr id="10" name="Content Placeholder 2"/>
          <p:cNvSpPr>
            <a:spLocks noGrp="1"/>
          </p:cNvSpPr>
          <p:nvPr>
            <p:ph idx="1"/>
          </p:nvPr>
        </p:nvSpPr>
        <p:spPr>
          <a:xfrm>
            <a:off x="381000" y="3810000"/>
            <a:ext cx="8229600" cy="2286000"/>
          </a:xfrm>
        </p:spPr>
        <p:txBody>
          <a:bodyPr>
            <a:normAutofit fontScale="92500" lnSpcReduction="20000"/>
          </a:bodyPr>
          <a:lstStyle/>
          <a:p>
            <a:r>
              <a:rPr lang="en-US" dirty="0" smtClean="0"/>
              <a:t>Acts 17:11 These were more fair-minded than those in Thessalonica, in that they received the word with all readiness, and searched the Scriptures daily to find out whether these things were so.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must do what the </a:t>
            </a:r>
            <a:r>
              <a:rPr lang="en-US" dirty="0" err="1" smtClean="0"/>
              <a:t>Bereans</a:t>
            </a:r>
            <a:r>
              <a:rPr lang="en-US" dirty="0" smtClean="0"/>
              <a:t> did..</a:t>
            </a:r>
            <a:endParaRPr lang="en-US" dirty="0"/>
          </a:p>
        </p:txBody>
      </p:sp>
      <p:sp>
        <p:nvSpPr>
          <p:cNvPr id="5" name="Content Placeholder 4"/>
          <p:cNvSpPr>
            <a:spLocks noGrp="1"/>
          </p:cNvSpPr>
          <p:nvPr>
            <p:ph idx="1"/>
          </p:nvPr>
        </p:nvSpPr>
        <p:spPr/>
        <p:txBody>
          <a:bodyPr/>
          <a:lstStyle/>
          <a:p>
            <a:r>
              <a:rPr lang="en-US" dirty="0" smtClean="0"/>
              <a:t>We too must be open to truth …</a:t>
            </a:r>
          </a:p>
          <a:p>
            <a:r>
              <a:rPr lang="en-US" dirty="0" smtClean="0"/>
              <a:t>Are you truly open to truth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5562600" cy="1143000"/>
          </a:xfrm>
        </p:spPr>
        <p:txBody>
          <a:bodyPr>
            <a:normAutofit fontScale="90000"/>
          </a:bodyPr>
          <a:lstStyle/>
          <a:p>
            <a:r>
              <a:rPr lang="en-US" dirty="0" smtClean="0">
                <a:solidFill>
                  <a:srgbClr val="FFC000"/>
                </a:solidFill>
              </a:rPr>
              <a:t>1</a:t>
            </a:r>
            <a:r>
              <a:rPr lang="en-US" baseline="30000" dirty="0" smtClean="0">
                <a:solidFill>
                  <a:srgbClr val="FFC000"/>
                </a:solidFill>
              </a:rPr>
              <a:t>st</a:t>
            </a:r>
            <a:r>
              <a:rPr lang="en-US" dirty="0" smtClean="0">
                <a:solidFill>
                  <a:srgbClr val="FFC000"/>
                </a:solidFill>
              </a:rPr>
              <a:t> Opening our minds..</a:t>
            </a:r>
            <a:endParaRPr lang="en-US" dirty="0">
              <a:solidFill>
                <a:srgbClr val="FFC000"/>
              </a:solidFill>
            </a:endParaRPr>
          </a:p>
        </p:txBody>
      </p:sp>
      <p:sp>
        <p:nvSpPr>
          <p:cNvPr id="3" name="Content Placeholder 2"/>
          <p:cNvSpPr>
            <a:spLocks noGrp="1"/>
          </p:cNvSpPr>
          <p:nvPr>
            <p:ph idx="1"/>
          </p:nvPr>
        </p:nvSpPr>
        <p:spPr>
          <a:xfrm>
            <a:off x="457200" y="1676400"/>
            <a:ext cx="8382000" cy="4449763"/>
          </a:xfrm>
        </p:spPr>
        <p:txBody>
          <a:bodyPr/>
          <a:lstStyle/>
          <a:p>
            <a:r>
              <a:rPr lang="en-US" dirty="0" smtClean="0"/>
              <a:t>“they received the word ...”</a:t>
            </a:r>
          </a:p>
          <a:p>
            <a:r>
              <a:rPr lang="en-US" dirty="0" smtClean="0"/>
              <a:t>“with all readiness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iblestudy.jpg"/>
          <p:cNvPicPr>
            <a:picLocks noChangeAspect="1"/>
          </p:cNvPicPr>
          <p:nvPr/>
        </p:nvPicPr>
        <p:blipFill>
          <a:blip r:embed="rId2" cstate="print">
            <a:lum bright="5000" contrast="10000"/>
          </a:blip>
          <a:stretch>
            <a:fillRect/>
          </a:stretch>
        </p:blipFill>
        <p:spPr>
          <a:xfrm>
            <a:off x="-1" y="0"/>
            <a:ext cx="9144001" cy="6477000"/>
          </a:xfrm>
          <a:prstGeom prst="rect">
            <a:avLst/>
          </a:prstGeom>
        </p:spPr>
      </p:pic>
      <p:sp>
        <p:nvSpPr>
          <p:cNvPr id="5" name="Rectangle 4"/>
          <p:cNvSpPr/>
          <p:nvPr/>
        </p:nvSpPr>
        <p:spPr>
          <a:xfrm>
            <a:off x="0" y="0"/>
            <a:ext cx="9144000" cy="6477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6" name="Title 5"/>
          <p:cNvSpPr>
            <a:spLocks noGrp="1"/>
          </p:cNvSpPr>
          <p:nvPr>
            <p:ph type="title"/>
          </p:nvPr>
        </p:nvSpPr>
        <p:spPr/>
        <p:txBody>
          <a:bodyPr>
            <a:normAutofit/>
          </a:bodyPr>
          <a:lstStyle/>
          <a:p>
            <a:r>
              <a:rPr lang="en-US" dirty="0" smtClean="0">
                <a:solidFill>
                  <a:srgbClr val="FFC000"/>
                </a:solidFill>
              </a:rPr>
              <a:t>Coming to the truth..</a:t>
            </a:r>
            <a:endParaRPr lang="en-US" dirty="0">
              <a:solidFill>
                <a:srgbClr val="FFC000"/>
              </a:solidFill>
            </a:endParaRPr>
          </a:p>
        </p:txBody>
      </p:sp>
      <p:sp>
        <p:nvSpPr>
          <p:cNvPr id="7" name="Content Placeholder 6"/>
          <p:cNvSpPr>
            <a:spLocks noGrp="1"/>
          </p:cNvSpPr>
          <p:nvPr>
            <p:ph idx="1"/>
          </p:nvPr>
        </p:nvSpPr>
        <p:spPr>
          <a:xfrm>
            <a:off x="304800" y="4267200"/>
            <a:ext cx="8382000" cy="2133600"/>
          </a:xfrm>
        </p:spPr>
        <p:txBody>
          <a:bodyPr>
            <a:normAutofit lnSpcReduction="10000"/>
          </a:bodyPr>
          <a:lstStyle/>
          <a:p>
            <a:r>
              <a:rPr lang="en-US" dirty="0" smtClean="0"/>
              <a:t>John 6:45 It is written in the prophets, 'And they shall all be taught by God.' Therefore everyone who has heard and learned from the Father comes to Me.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haringwitnessing.jpg"/>
          <p:cNvPicPr>
            <a:picLocks noChangeAspect="1"/>
          </p:cNvPicPr>
          <p:nvPr/>
        </p:nvPicPr>
        <p:blipFill>
          <a:blip r:embed="rId2" cstate="print">
            <a:lum bright="-5000" contrast="10000"/>
          </a:blip>
          <a:stretch>
            <a:fillRect/>
          </a:stretch>
        </p:blipFill>
        <p:spPr>
          <a:xfrm>
            <a:off x="-1" y="0"/>
            <a:ext cx="9144001" cy="6858000"/>
          </a:xfrm>
          <a:prstGeom prst="rect">
            <a:avLst/>
          </a:prstGeom>
        </p:spPr>
      </p:pic>
      <p:sp>
        <p:nvSpPr>
          <p:cNvPr id="3" name="Rectangle 2"/>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4" name="Rectangle 3"/>
          <p:cNvSpPr/>
          <p:nvPr/>
        </p:nvSpPr>
        <p:spPr>
          <a:xfrm>
            <a:off x="0" y="0"/>
            <a:ext cx="9144000" cy="64008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5" name="Title 4"/>
          <p:cNvSpPr>
            <a:spLocks noGrp="1"/>
          </p:cNvSpPr>
          <p:nvPr>
            <p:ph type="title"/>
          </p:nvPr>
        </p:nvSpPr>
        <p:spPr>
          <a:xfrm>
            <a:off x="228600" y="228600"/>
            <a:ext cx="5562600" cy="1143000"/>
          </a:xfrm>
        </p:spPr>
        <p:txBody>
          <a:bodyPr>
            <a:normAutofit fontScale="90000"/>
          </a:bodyPr>
          <a:lstStyle/>
          <a:p>
            <a:r>
              <a:rPr lang="en-US" dirty="0" smtClean="0">
                <a:solidFill>
                  <a:srgbClr val="FFC000"/>
                </a:solidFill>
              </a:rPr>
              <a:t>Good listeners have open minds..</a:t>
            </a:r>
            <a:endParaRPr lang="en-US" dirty="0">
              <a:solidFill>
                <a:srgbClr val="FFC000"/>
              </a:solidFill>
            </a:endParaRPr>
          </a:p>
        </p:txBody>
      </p:sp>
      <p:sp>
        <p:nvSpPr>
          <p:cNvPr id="6" name="Content Placeholder 5"/>
          <p:cNvSpPr>
            <a:spLocks noGrp="1"/>
          </p:cNvSpPr>
          <p:nvPr>
            <p:ph idx="1"/>
          </p:nvPr>
        </p:nvSpPr>
        <p:spPr>
          <a:xfrm>
            <a:off x="304800" y="3733800"/>
            <a:ext cx="8382000" cy="2544763"/>
          </a:xfrm>
        </p:spPr>
        <p:txBody>
          <a:bodyPr>
            <a:normAutofit fontScale="77500" lnSpcReduction="20000"/>
          </a:bodyPr>
          <a:lstStyle/>
          <a:p>
            <a:r>
              <a:rPr lang="en-US" dirty="0" smtClean="0"/>
              <a:t>James 1:19-21  So then, my beloved brethren, let every man be swift to hear, slow to speak, slow to wrath; 20 for the wrath of man does not produce the righteousness of God. 21 Therefore lay aside all filthiness and overflow of wickedness, and receive with meekness the implanted word, which is able to save your souls.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riends Bible-study.jpg"/>
          <p:cNvPicPr>
            <a:picLocks noChangeAspect="1"/>
          </p:cNvPicPr>
          <p:nvPr/>
        </p:nvPicPr>
        <p:blipFill>
          <a:blip r:embed="rId2" cstate="print"/>
          <a:stretch>
            <a:fillRect/>
          </a:stretch>
        </p:blipFill>
        <p:spPr>
          <a:xfrm>
            <a:off x="0" y="0"/>
            <a:ext cx="9144000" cy="6858000"/>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5" name="Rectangle 4"/>
          <p:cNvSpPr/>
          <p:nvPr/>
        </p:nvSpPr>
        <p:spPr>
          <a:xfrm>
            <a:off x="0" y="0"/>
            <a:ext cx="9144000" cy="64008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6" name="Title 5"/>
          <p:cNvSpPr>
            <a:spLocks noGrp="1"/>
          </p:cNvSpPr>
          <p:nvPr>
            <p:ph type="title"/>
          </p:nvPr>
        </p:nvSpPr>
        <p:spPr/>
        <p:txBody>
          <a:bodyPr/>
          <a:lstStyle/>
          <a:p>
            <a:r>
              <a:rPr lang="en-US" dirty="0" smtClean="0">
                <a:solidFill>
                  <a:srgbClr val="FFC000"/>
                </a:solidFill>
              </a:rPr>
              <a:t>Readiness of mind..</a:t>
            </a:r>
            <a:endParaRPr lang="en-US" dirty="0">
              <a:solidFill>
                <a:srgbClr val="FFC000"/>
              </a:solidFill>
            </a:endParaRPr>
          </a:p>
        </p:txBody>
      </p:sp>
      <p:sp>
        <p:nvSpPr>
          <p:cNvPr id="7" name="Content Placeholder 6"/>
          <p:cNvSpPr>
            <a:spLocks noGrp="1"/>
          </p:cNvSpPr>
          <p:nvPr>
            <p:ph idx="1"/>
          </p:nvPr>
        </p:nvSpPr>
        <p:spPr>
          <a:xfrm>
            <a:off x="381000" y="4419600"/>
            <a:ext cx="8382000" cy="1828800"/>
          </a:xfrm>
        </p:spPr>
        <p:txBody>
          <a:bodyPr>
            <a:normAutofit fontScale="92500" lnSpcReduction="20000"/>
          </a:bodyPr>
          <a:lstStyle/>
          <a:p>
            <a:r>
              <a:rPr lang="en-US" dirty="0" smtClean="0"/>
              <a:t>Luke 8:15  But the ones that fell on the good ground are those who, having heard the word with a noble and good heart, keep it and bear fruit with patience.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riends Bible-study.jpg"/>
          <p:cNvPicPr>
            <a:picLocks noChangeAspect="1"/>
          </p:cNvPicPr>
          <p:nvPr/>
        </p:nvPicPr>
        <p:blipFill>
          <a:blip r:embed="rId2" cstate="print"/>
          <a:stretch>
            <a:fillRect/>
          </a:stretch>
        </p:blipFill>
        <p:spPr>
          <a:xfrm>
            <a:off x="0" y="0"/>
            <a:ext cx="9144000" cy="6858000"/>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5" name="Rectangle 4"/>
          <p:cNvSpPr/>
          <p:nvPr/>
        </p:nvSpPr>
        <p:spPr>
          <a:xfrm>
            <a:off x="0" y="0"/>
            <a:ext cx="9144000" cy="64008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6" name="Title 5"/>
          <p:cNvSpPr>
            <a:spLocks noGrp="1"/>
          </p:cNvSpPr>
          <p:nvPr>
            <p:ph type="title"/>
          </p:nvPr>
        </p:nvSpPr>
        <p:spPr/>
        <p:txBody>
          <a:bodyPr/>
          <a:lstStyle/>
          <a:p>
            <a:r>
              <a:rPr lang="en-US" dirty="0" smtClean="0">
                <a:solidFill>
                  <a:srgbClr val="FFC000"/>
                </a:solidFill>
              </a:rPr>
              <a:t>Readiness of mind..</a:t>
            </a:r>
            <a:endParaRPr lang="en-US" dirty="0">
              <a:solidFill>
                <a:srgbClr val="FFC000"/>
              </a:solidFill>
            </a:endParaRPr>
          </a:p>
        </p:txBody>
      </p:sp>
      <p:sp>
        <p:nvSpPr>
          <p:cNvPr id="7" name="Content Placeholder 6"/>
          <p:cNvSpPr>
            <a:spLocks noGrp="1"/>
          </p:cNvSpPr>
          <p:nvPr>
            <p:ph idx="1"/>
          </p:nvPr>
        </p:nvSpPr>
        <p:spPr>
          <a:xfrm>
            <a:off x="381000" y="4419600"/>
            <a:ext cx="8382000" cy="1828800"/>
          </a:xfrm>
        </p:spPr>
        <p:txBody>
          <a:bodyPr>
            <a:normAutofit fontScale="92500" lnSpcReduction="20000"/>
          </a:bodyPr>
          <a:lstStyle/>
          <a:p>
            <a:r>
              <a:rPr lang="en-US" dirty="0" smtClean="0"/>
              <a:t>John 7:17  If anyone wills to do His will, he shall know concerning the doctrine, whether it is from God or whether I speak on My own authority.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929</TotalTime>
  <Words>686</Words>
  <Application>Microsoft Office PowerPoint</Application>
  <PresentationFormat>On-screen Show (4:3)</PresentationFormat>
  <Paragraphs>41</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Open to Truth</vt:lpstr>
      <vt:lpstr>Slide 2</vt:lpstr>
      <vt:lpstr>The Bereans..</vt:lpstr>
      <vt:lpstr>We must do what the Bereans did..</vt:lpstr>
      <vt:lpstr>1st Opening our minds..</vt:lpstr>
      <vt:lpstr>Coming to the truth..</vt:lpstr>
      <vt:lpstr>Good listeners have open minds..</vt:lpstr>
      <vt:lpstr>Readiness of mind..</vt:lpstr>
      <vt:lpstr>Readiness of mind..</vt:lpstr>
      <vt:lpstr>2nd Opening our Bibles..</vt:lpstr>
      <vt:lpstr>Regarding scripture as authoritative..</vt:lpstr>
      <vt:lpstr>Proving all things..</vt:lpstr>
      <vt:lpstr>3rd Opening our schedules..</vt:lpstr>
      <vt:lpstr>See value of daily exhortation..</vt:lpstr>
      <vt:lpstr>Redeeming the time..</vt:lpstr>
      <vt:lpstr>Growth from daily involvement..</vt:lpstr>
      <vt:lpstr>Open to Truth</vt:lpstr>
      <vt:lpstr>Open to Truth…</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205</cp:revision>
  <dcterms:created xsi:type="dcterms:W3CDTF">2011-02-15T07:29:10Z</dcterms:created>
  <dcterms:modified xsi:type="dcterms:W3CDTF">2013-10-25T15:16:34Z</dcterms:modified>
</cp:coreProperties>
</file>