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0" r:id="rId4"/>
    <p:sldId id="261" r:id="rId5"/>
    <p:sldId id="262" r:id="rId6"/>
    <p:sldId id="263" r:id="rId7"/>
    <p:sldId id="264" r:id="rId8"/>
    <p:sldId id="267" r:id="rId9"/>
    <p:sldId id="265" r:id="rId10"/>
    <p:sldId id="268" r:id="rId11"/>
    <p:sldId id="269" r:id="rId12"/>
    <p:sldId id="270" r:id="rId13"/>
    <p:sldId id="25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1800"/>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3379" autoAdjust="0"/>
    <p:restoredTop sz="94660"/>
  </p:normalViewPr>
  <p:slideViewPr>
    <p:cSldViewPr>
      <p:cViewPr>
        <p:scale>
          <a:sx n="70" d="100"/>
          <a:sy n="70" d="100"/>
        </p:scale>
        <p:origin x="-810" y="-10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11/16/2013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church leadership  02.jpg"/>
          <p:cNvPicPr>
            <a:picLocks noChangeAspect="1"/>
          </p:cNvPicPr>
          <p:nvPr userDrawn="1"/>
        </p:nvPicPr>
        <p:blipFill>
          <a:blip r:embed="rId13" cstate="print">
            <a:lum bright="-25000" contrast="10000"/>
          </a:blip>
          <a:stretch>
            <a:fillRect/>
          </a:stretch>
        </p:blipFill>
        <p:spPr>
          <a:xfrm>
            <a:off x="0" y="0"/>
            <a:ext cx="9144000" cy="6858000"/>
          </a:xfrm>
          <a:prstGeom prst="rect">
            <a:avLst/>
          </a:prstGeom>
        </p:spPr>
      </p:pic>
      <p:sp>
        <p:nvSpPr>
          <p:cNvPr id="7" name="Rectangle 6"/>
          <p:cNvSpPr/>
          <p:nvPr userDrawn="1"/>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172200"/>
            <a:ext cx="9144000" cy="6858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1" name="Title 10"/>
          <p:cNvSpPr>
            <a:spLocks noGrp="1"/>
          </p:cNvSpPr>
          <p:nvPr>
            <p:ph type="ctrTitle"/>
          </p:nvPr>
        </p:nvSpPr>
        <p:spPr>
          <a:xfrm>
            <a:off x="609600" y="304800"/>
            <a:ext cx="7772400" cy="1295399"/>
          </a:xfrm>
        </p:spPr>
        <p:txBody>
          <a:bodyPr/>
          <a:lstStyle/>
          <a:p>
            <a:r>
              <a:rPr lang="en-US" dirty="0" smtClean="0"/>
              <a:t>Stay Connected</a:t>
            </a:r>
            <a:endParaRPr lang="en-US" dirty="0"/>
          </a:p>
        </p:txBody>
      </p:sp>
      <p:sp>
        <p:nvSpPr>
          <p:cNvPr id="12" name="Subtitle 11"/>
          <p:cNvSpPr>
            <a:spLocks noGrp="1"/>
          </p:cNvSpPr>
          <p:nvPr>
            <p:ph type="subTitle" idx="1"/>
          </p:nvPr>
        </p:nvSpPr>
        <p:spPr>
          <a:xfrm>
            <a:off x="1371600" y="5257800"/>
            <a:ext cx="6400800" cy="762000"/>
          </a:xfrm>
        </p:spPr>
        <p:txBody>
          <a:bodyPr>
            <a:normAutofit/>
          </a:bodyPr>
          <a:lstStyle/>
          <a:p>
            <a:r>
              <a:rPr lang="en-US" sz="4000" dirty="0" smtClean="0"/>
              <a:t>Hebrews 10:22-25</a:t>
            </a:r>
            <a:endParaRPr lang="en-US" sz="4000" dirty="0"/>
          </a:p>
        </p:txBody>
      </p:sp>
      <p:pic>
        <p:nvPicPr>
          <p:cNvPr id="13" name="Picture 12" descr="Christian-fellowship.jpg"/>
          <p:cNvPicPr>
            <a:picLocks noChangeAspect="1"/>
          </p:cNvPicPr>
          <p:nvPr/>
        </p:nvPicPr>
        <p:blipFill>
          <a:blip r:embed="rId3" cstate="print">
            <a:lum bright="-5000" contrast="10000"/>
          </a:blip>
          <a:stretch>
            <a:fillRect/>
          </a:stretch>
        </p:blipFill>
        <p:spPr>
          <a:xfrm>
            <a:off x="0" y="1676400"/>
            <a:ext cx="9144000" cy="332309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urch leadership 01.jpg"/>
          <p:cNvPicPr>
            <a:picLocks noChangeAspect="1"/>
          </p:cNvPicPr>
          <p:nvPr/>
        </p:nvPicPr>
        <p:blipFill>
          <a:blip r:embed="rId2" cstate="print">
            <a:lum bright="-40000" contrast="10000"/>
          </a:blip>
          <a:stretch>
            <a:fillRect/>
          </a:stretch>
        </p:blipFill>
        <p:spPr>
          <a:xfrm>
            <a:off x="0" y="0"/>
            <a:ext cx="9144000" cy="6858000"/>
          </a:xfrm>
          <a:prstGeom prst="rect">
            <a:avLst/>
          </a:prstGeom>
        </p:spPr>
      </p:pic>
      <p:sp>
        <p:nvSpPr>
          <p:cNvPr id="3" name="Title 2"/>
          <p:cNvSpPr>
            <a:spLocks noGrp="1"/>
          </p:cNvSpPr>
          <p:nvPr>
            <p:ph type="title"/>
          </p:nvPr>
        </p:nvSpPr>
        <p:spPr>
          <a:xfrm>
            <a:off x="457200" y="274638"/>
            <a:ext cx="6172200" cy="1143000"/>
          </a:xfrm>
        </p:spPr>
        <p:txBody>
          <a:bodyPr>
            <a:normAutofit/>
          </a:bodyPr>
          <a:lstStyle/>
          <a:p>
            <a:r>
              <a:rPr lang="en-US" dirty="0" smtClean="0"/>
              <a:t>Three imperatives..</a:t>
            </a:r>
            <a:endParaRPr lang="en-US" dirty="0"/>
          </a:p>
        </p:txBody>
      </p:sp>
      <p:sp>
        <p:nvSpPr>
          <p:cNvPr id="4" name="Content Placeholder 3"/>
          <p:cNvSpPr>
            <a:spLocks noGrp="1"/>
          </p:cNvSpPr>
          <p:nvPr>
            <p:ph idx="1"/>
          </p:nvPr>
        </p:nvSpPr>
        <p:spPr>
          <a:xfrm>
            <a:off x="457200" y="1676400"/>
            <a:ext cx="8305800" cy="4449763"/>
          </a:xfrm>
        </p:spPr>
        <p:txBody>
          <a:bodyPr/>
          <a:lstStyle/>
          <a:p>
            <a:r>
              <a:rPr lang="en-US" dirty="0" smtClean="0"/>
              <a:t>Hebrews 10:22-25..</a:t>
            </a:r>
          </a:p>
          <a:p>
            <a:pPr lvl="1"/>
            <a:r>
              <a:rPr lang="en-US" dirty="0" smtClean="0"/>
              <a:t>22  Let us draw near with a true heart and full assurance of faith (</a:t>
            </a:r>
            <a:r>
              <a:rPr lang="en-US" dirty="0" err="1" smtClean="0"/>
              <a:t>responbility</a:t>
            </a:r>
            <a:r>
              <a:rPr lang="en-US" dirty="0" smtClean="0"/>
              <a:t> to God)</a:t>
            </a:r>
          </a:p>
          <a:p>
            <a:pPr lvl="1"/>
            <a:r>
              <a:rPr lang="en-US" dirty="0" smtClean="0"/>
              <a:t>23 Let us hold fast the confession of our hope (responsibility to ourselves)</a:t>
            </a:r>
          </a:p>
          <a:p>
            <a:pPr lvl="1"/>
            <a:r>
              <a:rPr lang="en-US" dirty="0" smtClean="0"/>
              <a:t>24 Let us consider one another to stir up love and good works (responsibility to one another)</a:t>
            </a:r>
            <a:endParaRPr lang="en-US" dirty="0"/>
          </a:p>
        </p:txBody>
      </p:sp>
      <p:sp>
        <p:nvSpPr>
          <p:cNvPr id="6" name="Rectangle 5"/>
          <p:cNvSpPr/>
          <p:nvPr/>
        </p:nvSpPr>
        <p:spPr>
          <a:xfrm flipV="1">
            <a:off x="0" y="6172200"/>
            <a:ext cx="9144000" cy="6858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Christians..</a:t>
            </a:r>
            <a:endParaRPr lang="en-US" dirty="0"/>
          </a:p>
        </p:txBody>
      </p:sp>
      <p:sp>
        <p:nvSpPr>
          <p:cNvPr id="3" name="Content Placeholder 2"/>
          <p:cNvSpPr>
            <a:spLocks noGrp="1"/>
          </p:cNvSpPr>
          <p:nvPr>
            <p:ph idx="1"/>
          </p:nvPr>
        </p:nvSpPr>
        <p:spPr>
          <a:xfrm>
            <a:off x="457200" y="1676401"/>
            <a:ext cx="8229600" cy="3962399"/>
          </a:xfrm>
        </p:spPr>
        <p:txBody>
          <a:bodyPr>
            <a:normAutofit fontScale="85000" lnSpcReduction="20000"/>
          </a:bodyPr>
          <a:lstStyle/>
          <a:p>
            <a:r>
              <a:rPr lang="en-US" dirty="0" smtClean="0"/>
              <a:t>Gathered both publicly and privately..</a:t>
            </a:r>
          </a:p>
          <a:p>
            <a:pPr lvl="1"/>
            <a:r>
              <a:rPr lang="en-US" dirty="0" smtClean="0"/>
              <a:t>Acts 2:46 So continuing daily with one accord in the temple, and breaking bread from house to house, they ate their food with gladness and simplicity of heart..</a:t>
            </a:r>
          </a:p>
          <a:p>
            <a:pPr lvl="1"/>
            <a:r>
              <a:rPr lang="en-US" dirty="0" smtClean="0"/>
              <a:t>Hebrews 10:25 not forsaking the assembling of ourselves together, as is the manner of some, but exhorting one another, and so much the more as you see the Day approaching. </a:t>
            </a:r>
          </a:p>
          <a:p>
            <a:pPr lvl="1"/>
            <a:r>
              <a:rPr lang="en-US" dirty="0" smtClean="0"/>
              <a:t>2 Thessalonians 2:1 Now, brethren, concerning the coming of our Lord Jesus Christ and our gathering together to Him, we ask you..</a:t>
            </a:r>
          </a:p>
          <a:p>
            <a:pPr lvl="1"/>
            <a:endParaRPr lang="en-US" dirty="0" smtClean="0"/>
          </a:p>
          <a:p>
            <a:pPr lvl="1"/>
            <a:endParaRPr lang="en-US" dirty="0" smtClean="0"/>
          </a:p>
          <a:p>
            <a:pPr lvl="1">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Christians..</a:t>
            </a:r>
            <a:endParaRPr lang="en-US" dirty="0"/>
          </a:p>
        </p:txBody>
      </p:sp>
      <p:sp>
        <p:nvSpPr>
          <p:cNvPr id="3" name="Content Placeholder 2"/>
          <p:cNvSpPr>
            <a:spLocks noGrp="1"/>
          </p:cNvSpPr>
          <p:nvPr>
            <p:ph idx="1"/>
          </p:nvPr>
        </p:nvSpPr>
        <p:spPr>
          <a:xfrm>
            <a:off x="457200" y="1676401"/>
            <a:ext cx="8229600" cy="3200399"/>
          </a:xfrm>
        </p:spPr>
        <p:txBody>
          <a:bodyPr>
            <a:normAutofit fontScale="92500" lnSpcReduction="10000"/>
          </a:bodyPr>
          <a:lstStyle/>
          <a:p>
            <a:r>
              <a:rPr lang="en-US" dirty="0" smtClean="0"/>
              <a:t>Gathered both publicly and privately..</a:t>
            </a:r>
          </a:p>
          <a:p>
            <a:pPr lvl="1"/>
            <a:r>
              <a:rPr lang="en-US" dirty="0" smtClean="0"/>
              <a:t>Acts 2:46 So continuing daily with one accord in the temple, and breaking bread from house to house, they ate their food with gladness and simplicity of heart..</a:t>
            </a:r>
          </a:p>
          <a:p>
            <a:pPr lvl="1"/>
            <a:r>
              <a:rPr lang="en-US" dirty="0" smtClean="0"/>
              <a:t>Acts 20:20 how I kept back nothing that was helpful, but proclaimed it to you, and taught you publicly and from house to house..</a:t>
            </a:r>
          </a:p>
          <a:p>
            <a:pPr lvl="1">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92180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1722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roups_feature.jpg"/>
          <p:cNvPicPr>
            <a:picLocks noChangeAspect="1"/>
          </p:cNvPicPr>
          <p:nvPr/>
        </p:nvPicPr>
        <p:blipFill>
          <a:blip r:embed="rId2" cstate="print"/>
          <a:stretch>
            <a:fillRect/>
          </a:stretch>
        </p:blipFill>
        <p:spPr>
          <a:xfrm>
            <a:off x="4495800" y="4495800"/>
            <a:ext cx="3573286" cy="1400780"/>
          </a:xfrm>
          <a:prstGeom prst="rect">
            <a:avLst/>
          </a:prstGeom>
        </p:spPr>
      </p:pic>
      <p:sp>
        <p:nvSpPr>
          <p:cNvPr id="3" name="Rectangle 2"/>
          <p:cNvSpPr/>
          <p:nvPr/>
        </p:nvSpPr>
        <p:spPr>
          <a:xfrm flipV="1">
            <a:off x="0" y="6172200"/>
            <a:ext cx="9144000" cy="6858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p:txBody>
          <a:bodyPr/>
          <a:lstStyle/>
          <a:p>
            <a:r>
              <a:rPr lang="en-US" dirty="0" smtClean="0"/>
              <a:t>Good things happen..</a:t>
            </a:r>
            <a:endParaRPr lang="en-US" dirty="0"/>
          </a:p>
        </p:txBody>
      </p:sp>
      <p:sp>
        <p:nvSpPr>
          <p:cNvPr id="7" name="Content Placeholder 6"/>
          <p:cNvSpPr>
            <a:spLocks noGrp="1"/>
          </p:cNvSpPr>
          <p:nvPr>
            <p:ph idx="1"/>
          </p:nvPr>
        </p:nvSpPr>
        <p:spPr>
          <a:xfrm>
            <a:off x="304800" y="1600200"/>
            <a:ext cx="8839200" cy="3048000"/>
          </a:xfrm>
        </p:spPr>
        <p:txBody>
          <a:bodyPr>
            <a:normAutofit/>
          </a:bodyPr>
          <a:lstStyle/>
          <a:p>
            <a:r>
              <a:rPr lang="en-US" dirty="0" smtClean="0"/>
              <a:t>Priceless privilege (freedom of worship)..</a:t>
            </a:r>
          </a:p>
          <a:p>
            <a:r>
              <a:rPr lang="en-US" dirty="0" smtClean="0"/>
              <a:t>We promote love (</a:t>
            </a:r>
            <a:r>
              <a:rPr lang="en-US" dirty="0" err="1" smtClean="0"/>
              <a:t>vs</a:t>
            </a:r>
            <a:r>
              <a:rPr lang="en-US" dirty="0" smtClean="0"/>
              <a:t> 24)</a:t>
            </a:r>
          </a:p>
          <a:p>
            <a:r>
              <a:rPr lang="en-US" dirty="0" smtClean="0"/>
              <a:t>We provoke good works (</a:t>
            </a:r>
            <a:r>
              <a:rPr lang="en-US" dirty="0" err="1" smtClean="0"/>
              <a:t>vs</a:t>
            </a:r>
            <a:r>
              <a:rPr lang="en-US" dirty="0" smtClean="0"/>
              <a:t> 24)</a:t>
            </a:r>
          </a:p>
          <a:p>
            <a:r>
              <a:rPr lang="en-US" dirty="0" smtClean="0"/>
              <a:t>We provide encouragement (</a:t>
            </a:r>
            <a:r>
              <a:rPr lang="en-US" dirty="0" err="1" smtClean="0"/>
              <a:t>vs</a:t>
            </a:r>
            <a:r>
              <a:rPr lang="en-US" dirty="0" smtClean="0"/>
              <a:t> 25)</a:t>
            </a: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172200"/>
            <a:ext cx="9144000" cy="6858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1" name="Title 10"/>
          <p:cNvSpPr>
            <a:spLocks noGrp="1"/>
          </p:cNvSpPr>
          <p:nvPr>
            <p:ph type="ctrTitle"/>
          </p:nvPr>
        </p:nvSpPr>
        <p:spPr>
          <a:xfrm>
            <a:off x="609600" y="304800"/>
            <a:ext cx="7772400" cy="1295399"/>
          </a:xfrm>
        </p:spPr>
        <p:txBody>
          <a:bodyPr/>
          <a:lstStyle/>
          <a:p>
            <a:r>
              <a:rPr lang="en-US" dirty="0" smtClean="0"/>
              <a:t>Stay Connected</a:t>
            </a:r>
            <a:endParaRPr lang="en-US" dirty="0"/>
          </a:p>
        </p:txBody>
      </p:sp>
      <p:sp>
        <p:nvSpPr>
          <p:cNvPr id="12" name="Subtitle 11"/>
          <p:cNvSpPr>
            <a:spLocks noGrp="1"/>
          </p:cNvSpPr>
          <p:nvPr>
            <p:ph type="subTitle" idx="1"/>
          </p:nvPr>
        </p:nvSpPr>
        <p:spPr>
          <a:xfrm>
            <a:off x="1371600" y="5257800"/>
            <a:ext cx="6400800" cy="762000"/>
          </a:xfrm>
        </p:spPr>
        <p:txBody>
          <a:bodyPr>
            <a:normAutofit/>
          </a:bodyPr>
          <a:lstStyle/>
          <a:p>
            <a:r>
              <a:rPr lang="en-US" sz="4000" dirty="0" smtClean="0"/>
              <a:t>Hebrews 10:22-25</a:t>
            </a:r>
            <a:endParaRPr lang="en-US" sz="4000" dirty="0"/>
          </a:p>
        </p:txBody>
      </p:sp>
      <p:pic>
        <p:nvPicPr>
          <p:cNvPr id="13" name="Picture 12" descr="Christian-fellowship.jpg"/>
          <p:cNvPicPr>
            <a:picLocks noChangeAspect="1"/>
          </p:cNvPicPr>
          <p:nvPr/>
        </p:nvPicPr>
        <p:blipFill>
          <a:blip r:embed="rId3" cstate="print">
            <a:lum bright="-5000" contrast="10000"/>
          </a:blip>
          <a:stretch>
            <a:fillRect/>
          </a:stretch>
        </p:blipFill>
        <p:spPr>
          <a:xfrm>
            <a:off x="0" y="1676400"/>
            <a:ext cx="9144000" cy="332309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y Connected 05.jpg"/>
          <p:cNvPicPr>
            <a:picLocks noChangeAspect="1"/>
          </p:cNvPicPr>
          <p:nvPr/>
        </p:nvPicPr>
        <p:blipFill>
          <a:blip r:embed="rId2" cstate="print"/>
          <a:stretch>
            <a:fillRect/>
          </a:stretch>
        </p:blipFill>
        <p:spPr>
          <a:xfrm>
            <a:off x="2743200" y="3962400"/>
            <a:ext cx="3028950" cy="2057400"/>
          </a:xfrm>
          <a:prstGeom prst="rect">
            <a:avLst/>
          </a:prstGeom>
        </p:spPr>
      </p:pic>
      <p:sp>
        <p:nvSpPr>
          <p:cNvPr id="3" name="Title 2"/>
          <p:cNvSpPr>
            <a:spLocks noGrp="1"/>
          </p:cNvSpPr>
          <p:nvPr>
            <p:ph type="title"/>
          </p:nvPr>
        </p:nvSpPr>
        <p:spPr/>
        <p:txBody>
          <a:bodyPr/>
          <a:lstStyle/>
          <a:p>
            <a:r>
              <a:rPr lang="en-US" dirty="0" smtClean="0"/>
              <a:t>Seeking connections..</a:t>
            </a:r>
            <a:endParaRPr lang="en-US" dirty="0"/>
          </a:p>
        </p:txBody>
      </p:sp>
      <p:sp>
        <p:nvSpPr>
          <p:cNvPr id="6" name="Content Placeholder 5"/>
          <p:cNvSpPr>
            <a:spLocks noGrp="1"/>
          </p:cNvSpPr>
          <p:nvPr>
            <p:ph idx="1"/>
          </p:nvPr>
        </p:nvSpPr>
        <p:spPr>
          <a:xfrm>
            <a:off x="457200" y="1600200"/>
            <a:ext cx="8229600" cy="2209799"/>
          </a:xfrm>
        </p:spPr>
        <p:txBody>
          <a:bodyPr/>
          <a:lstStyle/>
          <a:p>
            <a:r>
              <a:rPr lang="en-US" dirty="0" smtClean="0"/>
              <a:t>World of cyber communication..</a:t>
            </a:r>
          </a:p>
          <a:p>
            <a:pPr lvl="1"/>
            <a:r>
              <a:rPr lang="en-US" dirty="0" smtClean="0"/>
              <a:t>People want to stay connected with one another, someone who cares…</a:t>
            </a:r>
            <a:endParaRPr lang="en-US" dirty="0"/>
          </a:p>
        </p:txBody>
      </p:sp>
      <p:pic>
        <p:nvPicPr>
          <p:cNvPr id="7" name="Content Placeholder 4" descr="StayConnected 04.jpg"/>
          <p:cNvPicPr>
            <a:picLocks noChangeAspect="1"/>
          </p:cNvPicPr>
          <p:nvPr/>
        </p:nvPicPr>
        <p:blipFill>
          <a:blip r:embed="rId3" cstate="print"/>
          <a:stretch>
            <a:fillRect/>
          </a:stretch>
        </p:blipFill>
        <p:spPr>
          <a:xfrm>
            <a:off x="5791200" y="3962400"/>
            <a:ext cx="3124200" cy="2057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normAutofit/>
          </a:bodyPr>
          <a:lstStyle/>
          <a:p>
            <a:r>
              <a:rPr lang="en-US" dirty="0" smtClean="0"/>
              <a:t>God’s Design..</a:t>
            </a:r>
            <a:endParaRPr lang="en-US" dirty="0"/>
          </a:p>
        </p:txBody>
      </p:sp>
      <p:sp>
        <p:nvSpPr>
          <p:cNvPr id="3" name="Content Placeholder 2"/>
          <p:cNvSpPr>
            <a:spLocks noGrp="1"/>
          </p:cNvSpPr>
          <p:nvPr>
            <p:ph idx="1"/>
          </p:nvPr>
        </p:nvSpPr>
        <p:spPr>
          <a:xfrm>
            <a:off x="457200" y="1676401"/>
            <a:ext cx="8229600" cy="2209799"/>
          </a:xfrm>
        </p:spPr>
        <p:txBody>
          <a:bodyPr>
            <a:normAutofit fontScale="92500" lnSpcReduction="10000"/>
          </a:bodyPr>
          <a:lstStyle/>
          <a:p>
            <a:r>
              <a:rPr lang="en-US" dirty="0" smtClean="0"/>
              <a:t>Made for relationships ..</a:t>
            </a:r>
          </a:p>
          <a:p>
            <a:pPr lvl="1"/>
            <a:r>
              <a:rPr lang="en-US" dirty="0" smtClean="0"/>
              <a:t>Genesis 1:26-27 Let Us make man in Our image, according to Our likeness…</a:t>
            </a:r>
          </a:p>
          <a:p>
            <a:pPr lvl="1"/>
            <a:r>
              <a:rPr lang="en-US" dirty="0" smtClean="0"/>
              <a:t>Genesis 2:18 God said, "It is not good that man should be alone”..</a:t>
            </a:r>
          </a:p>
          <a:p>
            <a:pPr lvl="1"/>
            <a:endParaRPr lang="en-US" dirty="0"/>
          </a:p>
        </p:txBody>
      </p:sp>
      <p:pic>
        <p:nvPicPr>
          <p:cNvPr id="5" name="Picture 4" descr="God's Image Bearers_t.jpg"/>
          <p:cNvPicPr>
            <a:picLocks noChangeAspect="1"/>
          </p:cNvPicPr>
          <p:nvPr/>
        </p:nvPicPr>
        <p:blipFill>
          <a:blip r:embed="rId2" cstate="print">
            <a:lum bright="-10000" contrast="10000"/>
          </a:blip>
          <a:stretch>
            <a:fillRect/>
          </a:stretch>
        </p:blipFill>
        <p:spPr>
          <a:xfrm>
            <a:off x="5943600" y="3810000"/>
            <a:ext cx="3200400" cy="2400300"/>
          </a:xfrm>
          <a:prstGeom prst="rect">
            <a:avLst/>
          </a:prstGeom>
        </p:spPr>
      </p:pic>
      <p:pic>
        <p:nvPicPr>
          <p:cNvPr id="6" name="Picture 5" descr="made-in-Gods-image-580x250.jpg"/>
          <p:cNvPicPr>
            <a:picLocks noChangeAspect="1"/>
          </p:cNvPicPr>
          <p:nvPr/>
        </p:nvPicPr>
        <p:blipFill>
          <a:blip r:embed="rId3" cstate="print"/>
          <a:srcRect r="55862"/>
          <a:stretch>
            <a:fillRect/>
          </a:stretch>
        </p:blipFill>
        <p:spPr>
          <a:xfrm>
            <a:off x="4191000" y="3810000"/>
            <a:ext cx="1768636" cy="2336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de-gods-image.jpg"/>
          <p:cNvPicPr>
            <a:picLocks noChangeAspect="1"/>
          </p:cNvPicPr>
          <p:nvPr/>
        </p:nvPicPr>
        <p:blipFill>
          <a:blip r:embed="rId2" cstate="print"/>
          <a:srcRect l="33600"/>
          <a:stretch>
            <a:fillRect/>
          </a:stretch>
        </p:blipFill>
        <p:spPr>
          <a:xfrm>
            <a:off x="6705600" y="4572000"/>
            <a:ext cx="1676400" cy="1676400"/>
          </a:xfrm>
          <a:prstGeom prst="rect">
            <a:avLst/>
          </a:prstGeom>
        </p:spPr>
      </p:pic>
      <p:pic>
        <p:nvPicPr>
          <p:cNvPr id="4" name="Picture 3" descr="Connect to Christ.jpg"/>
          <p:cNvPicPr>
            <a:picLocks noChangeAspect="1"/>
          </p:cNvPicPr>
          <p:nvPr/>
        </p:nvPicPr>
        <p:blipFill>
          <a:blip r:embed="rId3" cstate="print"/>
          <a:stretch>
            <a:fillRect/>
          </a:stretch>
        </p:blipFill>
        <p:spPr>
          <a:xfrm>
            <a:off x="5105400" y="4572000"/>
            <a:ext cx="1606550" cy="1676400"/>
          </a:xfrm>
          <a:prstGeom prst="rect">
            <a:avLst/>
          </a:prstGeom>
        </p:spPr>
      </p:pic>
      <p:sp>
        <p:nvSpPr>
          <p:cNvPr id="2" name="Title 1"/>
          <p:cNvSpPr>
            <a:spLocks noGrp="1"/>
          </p:cNvSpPr>
          <p:nvPr>
            <p:ph type="title"/>
          </p:nvPr>
        </p:nvSpPr>
        <p:spPr/>
        <p:txBody>
          <a:bodyPr>
            <a:normAutofit fontScale="90000"/>
          </a:bodyPr>
          <a:lstStyle/>
          <a:p>
            <a:r>
              <a:rPr lang="en-US" dirty="0" smtClean="0"/>
              <a:t>Salvation relationship…</a:t>
            </a:r>
            <a:endParaRPr lang="en-US" dirty="0"/>
          </a:p>
        </p:txBody>
      </p:sp>
      <p:sp>
        <p:nvSpPr>
          <p:cNvPr id="3" name="Content Placeholder 2"/>
          <p:cNvSpPr>
            <a:spLocks noGrp="1"/>
          </p:cNvSpPr>
          <p:nvPr>
            <p:ph idx="1"/>
          </p:nvPr>
        </p:nvSpPr>
        <p:spPr>
          <a:xfrm>
            <a:off x="457200" y="1676401"/>
            <a:ext cx="8229600" cy="3047999"/>
          </a:xfrm>
        </p:spPr>
        <p:txBody>
          <a:bodyPr>
            <a:normAutofit fontScale="92500" lnSpcReduction="20000"/>
          </a:bodyPr>
          <a:lstStyle/>
          <a:p>
            <a:r>
              <a:rPr lang="en-US" dirty="0" smtClean="0"/>
              <a:t>Relationship with Christ ..</a:t>
            </a:r>
          </a:p>
          <a:p>
            <a:pPr lvl="1"/>
            <a:r>
              <a:rPr lang="en-US" dirty="0" smtClean="0"/>
              <a:t>John 1:12-13 But as many as received Him, to them He gave the right to become children of God, to those who believe in His name..</a:t>
            </a:r>
          </a:p>
          <a:p>
            <a:pPr lvl="1"/>
            <a:r>
              <a:rPr lang="en-US" dirty="0" smtClean="0"/>
              <a:t>Romans 6:3-5  do you not know that as many of us as were baptized into Christ Jesus were baptized into His death? 4 Therefore we were buried with Him through baptism into death..</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Christian growth..</a:t>
            </a:r>
            <a:endParaRPr lang="en-US" dirty="0"/>
          </a:p>
        </p:txBody>
      </p:sp>
      <p:sp>
        <p:nvSpPr>
          <p:cNvPr id="4" name="Content Placeholder 3"/>
          <p:cNvSpPr>
            <a:spLocks noGrp="1"/>
          </p:cNvSpPr>
          <p:nvPr>
            <p:ph idx="1"/>
          </p:nvPr>
        </p:nvSpPr>
        <p:spPr>
          <a:xfrm>
            <a:off x="304800" y="1676400"/>
            <a:ext cx="8610600" cy="3505200"/>
          </a:xfrm>
        </p:spPr>
        <p:txBody>
          <a:bodyPr>
            <a:normAutofit fontScale="77500" lnSpcReduction="20000"/>
          </a:bodyPr>
          <a:lstStyle/>
          <a:p>
            <a:r>
              <a:rPr lang="en-US" dirty="0" smtClean="0"/>
              <a:t>With fellow Christians ..</a:t>
            </a:r>
          </a:p>
          <a:p>
            <a:pPr lvl="1"/>
            <a:r>
              <a:rPr lang="en-US" dirty="0" smtClean="0"/>
              <a:t>John 3:16 gave His only begotten Son, that whoever believes in Him should not perish but have everlasting life. </a:t>
            </a:r>
          </a:p>
          <a:p>
            <a:pPr lvl="1"/>
            <a:r>
              <a:rPr lang="en-US" dirty="0" smtClean="0"/>
              <a:t>1 John 3:16 By this we know love, because He laid down His life for us. And we also ought to lay down our lives for the brethren. </a:t>
            </a:r>
          </a:p>
          <a:p>
            <a:pPr lvl="1"/>
            <a:r>
              <a:rPr lang="en-US" dirty="0" smtClean="0"/>
              <a:t>Colossians 3:16 Let the word of Christ dwell in you richly in all wisdom, teaching and admonishing one another in psalms and hymns and spiritual songs, singing with grace in your hearts to the Lord. </a:t>
            </a:r>
          </a:p>
          <a:p>
            <a:pPr lvl="1"/>
            <a:endParaRPr lang="en-US" dirty="0"/>
          </a:p>
        </p:txBody>
      </p:sp>
      <p:pic>
        <p:nvPicPr>
          <p:cNvPr id="6" name="Picture 5" descr="prayer-hands.png"/>
          <p:cNvPicPr>
            <a:picLocks noChangeAspect="1"/>
          </p:cNvPicPr>
          <p:nvPr/>
        </p:nvPicPr>
        <p:blipFill>
          <a:blip r:embed="rId2" cstate="print"/>
          <a:stretch>
            <a:fillRect/>
          </a:stretch>
        </p:blipFill>
        <p:spPr>
          <a:xfrm>
            <a:off x="5638800" y="4343400"/>
            <a:ext cx="2619375"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together..</a:t>
            </a:r>
            <a:endParaRPr lang="en-US" dirty="0"/>
          </a:p>
        </p:txBody>
      </p:sp>
      <p:sp>
        <p:nvSpPr>
          <p:cNvPr id="3" name="Content Placeholder 2"/>
          <p:cNvSpPr>
            <a:spLocks noGrp="1"/>
          </p:cNvSpPr>
          <p:nvPr>
            <p:ph idx="1"/>
          </p:nvPr>
        </p:nvSpPr>
        <p:spPr/>
        <p:txBody>
          <a:bodyPr/>
          <a:lstStyle/>
          <a:p>
            <a:r>
              <a:rPr lang="en-US" dirty="0" smtClean="0"/>
              <a:t>Christ’s presence…</a:t>
            </a:r>
          </a:p>
          <a:p>
            <a:pPr lvl="1"/>
            <a:r>
              <a:rPr lang="en-US" dirty="0" smtClean="0"/>
              <a:t>Matthew 18:20  For where two or three are gathered together in My name, I am there in the midst of them." </a:t>
            </a:r>
          </a:p>
          <a:p>
            <a:pPr lvl="1">
              <a:buNone/>
            </a:pPr>
            <a:endParaRPr lang="en-US" dirty="0"/>
          </a:p>
        </p:txBody>
      </p:sp>
      <p:pic>
        <p:nvPicPr>
          <p:cNvPr id="5" name="Picture 4" descr="gateway-church.jpg"/>
          <p:cNvPicPr>
            <a:picLocks noChangeAspect="1"/>
          </p:cNvPicPr>
          <p:nvPr/>
        </p:nvPicPr>
        <p:blipFill>
          <a:blip r:embed="rId2" cstate="print"/>
          <a:stretch>
            <a:fillRect/>
          </a:stretch>
        </p:blipFill>
        <p:spPr>
          <a:xfrm>
            <a:off x="4876800" y="3886200"/>
            <a:ext cx="3089188" cy="2057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qdefault.jpg"/>
          <p:cNvPicPr>
            <a:picLocks noChangeAspect="1"/>
          </p:cNvPicPr>
          <p:nvPr/>
        </p:nvPicPr>
        <p:blipFill>
          <a:blip r:embed="rId2" cstate="print">
            <a:lum bright="-10000" contrast="10000"/>
          </a:blip>
          <a:srcRect b="4615"/>
          <a:stretch>
            <a:fillRect/>
          </a:stretch>
        </p:blipFill>
        <p:spPr>
          <a:xfrm>
            <a:off x="1066800" y="1219200"/>
            <a:ext cx="7236161" cy="4495800"/>
          </a:xfrm>
          <a:prstGeom prst="rect">
            <a:avLst/>
          </a:prstGeom>
        </p:spPr>
      </p:pic>
      <p:sp>
        <p:nvSpPr>
          <p:cNvPr id="2" name="Title 1"/>
          <p:cNvSpPr>
            <a:spLocks noGrp="1"/>
          </p:cNvSpPr>
          <p:nvPr>
            <p:ph type="title"/>
          </p:nvPr>
        </p:nvSpPr>
        <p:spPr/>
        <p:txBody>
          <a:bodyPr>
            <a:normAutofit/>
          </a:bodyPr>
          <a:lstStyle/>
          <a:p>
            <a:r>
              <a:rPr lang="en-US" dirty="0" smtClean="0"/>
              <a:t>Father, Son, Spirit..</a:t>
            </a:r>
            <a:endParaRPr lang="en-US" dirty="0"/>
          </a:p>
        </p:txBody>
      </p:sp>
      <p:sp>
        <p:nvSpPr>
          <p:cNvPr id="3" name="Content Placeholder 2"/>
          <p:cNvSpPr>
            <a:spLocks noGrp="1"/>
          </p:cNvSpPr>
          <p:nvPr>
            <p:ph idx="1"/>
          </p:nvPr>
        </p:nvSpPr>
        <p:spPr>
          <a:xfrm>
            <a:off x="457200" y="1600200"/>
            <a:ext cx="8229600" cy="3124200"/>
          </a:xfrm>
        </p:spPr>
        <p:txBody>
          <a:bodyPr/>
          <a:lstStyle/>
          <a:p>
            <a:r>
              <a:rPr lang="en-US" dirty="0" smtClean="0"/>
              <a:t>Seek to glorify each other..</a:t>
            </a:r>
          </a:p>
          <a:p>
            <a:pPr lvl="1"/>
            <a:r>
              <a:rPr lang="en-US" dirty="0" smtClean="0"/>
              <a:t>John 14:13 whatever you ask in My name, that I will do, that the Father may be glorified in the Son.</a:t>
            </a:r>
          </a:p>
          <a:p>
            <a:pPr lvl="1"/>
            <a:r>
              <a:rPr lang="en-US" dirty="0" smtClean="0"/>
              <a:t>John 17:1 "Father, the hour has come. Glorify Your Son, that Your Son also may glorify You..</a:t>
            </a:r>
          </a:p>
          <a:p>
            <a:pPr lvl="1">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urch leadership 01.jpg"/>
          <p:cNvPicPr>
            <a:picLocks noChangeAspect="1"/>
          </p:cNvPicPr>
          <p:nvPr/>
        </p:nvPicPr>
        <p:blipFill>
          <a:blip r:embed="rId2" cstate="print">
            <a:lum bright="-40000" contrast="10000"/>
          </a:blip>
          <a:stretch>
            <a:fillRect/>
          </a:stretch>
        </p:blipFill>
        <p:spPr>
          <a:xfrm>
            <a:off x="0" y="0"/>
            <a:ext cx="9144000" cy="6858000"/>
          </a:xfrm>
          <a:prstGeom prst="rect">
            <a:avLst/>
          </a:prstGeom>
        </p:spPr>
      </p:pic>
      <p:sp>
        <p:nvSpPr>
          <p:cNvPr id="3" name="Title 2"/>
          <p:cNvSpPr>
            <a:spLocks noGrp="1"/>
          </p:cNvSpPr>
          <p:nvPr>
            <p:ph type="title"/>
          </p:nvPr>
        </p:nvSpPr>
        <p:spPr>
          <a:xfrm>
            <a:off x="457200" y="274638"/>
            <a:ext cx="6172200" cy="1143000"/>
          </a:xfrm>
        </p:spPr>
        <p:txBody>
          <a:bodyPr>
            <a:normAutofit fontScale="90000"/>
          </a:bodyPr>
          <a:lstStyle/>
          <a:p>
            <a:r>
              <a:rPr lang="en-US" dirty="0" smtClean="0"/>
              <a:t>Church and the power of positive relationships..</a:t>
            </a:r>
            <a:endParaRPr lang="en-US" dirty="0"/>
          </a:p>
        </p:txBody>
      </p:sp>
      <p:sp>
        <p:nvSpPr>
          <p:cNvPr id="4" name="Content Placeholder 3"/>
          <p:cNvSpPr>
            <a:spLocks noGrp="1"/>
          </p:cNvSpPr>
          <p:nvPr>
            <p:ph idx="1"/>
          </p:nvPr>
        </p:nvSpPr>
        <p:spPr/>
        <p:txBody>
          <a:bodyPr/>
          <a:lstStyle/>
          <a:p>
            <a:r>
              <a:rPr lang="en-US" dirty="0" smtClean="0"/>
              <a:t>Loving one another helps us grow..</a:t>
            </a:r>
          </a:p>
          <a:p>
            <a:pPr lvl="1"/>
            <a:r>
              <a:rPr lang="en-US" dirty="0" smtClean="0"/>
              <a:t>Love one another, encourage one another, bear with one another.. </a:t>
            </a:r>
          </a:p>
          <a:p>
            <a:pPr lvl="1"/>
            <a:r>
              <a:rPr lang="en-US" dirty="0" smtClean="0"/>
              <a:t>We reflect the nature of God, become the body of Christ, fellowship of the Spirit..</a:t>
            </a:r>
            <a:endParaRPr lang="en-US" dirty="0"/>
          </a:p>
        </p:txBody>
      </p:sp>
      <p:sp>
        <p:nvSpPr>
          <p:cNvPr id="6" name="Rectangle 5"/>
          <p:cNvSpPr/>
          <p:nvPr/>
        </p:nvSpPr>
        <p:spPr>
          <a:xfrm flipV="1">
            <a:off x="0" y="6172200"/>
            <a:ext cx="9144000" cy="6858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urch leadership 01.jpg"/>
          <p:cNvPicPr>
            <a:picLocks noChangeAspect="1"/>
          </p:cNvPicPr>
          <p:nvPr/>
        </p:nvPicPr>
        <p:blipFill>
          <a:blip r:embed="rId2" cstate="print">
            <a:lum bright="-40000" contrast="10000"/>
          </a:blip>
          <a:stretch>
            <a:fillRect/>
          </a:stretch>
        </p:blipFill>
        <p:spPr>
          <a:xfrm>
            <a:off x="0" y="0"/>
            <a:ext cx="9144000" cy="6858000"/>
          </a:xfrm>
          <a:prstGeom prst="rect">
            <a:avLst/>
          </a:prstGeom>
        </p:spPr>
      </p:pic>
      <p:pic>
        <p:nvPicPr>
          <p:cNvPr id="7" name="Picture 6" descr="abiding.jpg"/>
          <p:cNvPicPr>
            <a:picLocks noChangeAspect="1"/>
          </p:cNvPicPr>
          <p:nvPr/>
        </p:nvPicPr>
        <p:blipFill>
          <a:blip r:embed="rId3" cstate="print"/>
          <a:stretch>
            <a:fillRect/>
          </a:stretch>
        </p:blipFill>
        <p:spPr>
          <a:xfrm>
            <a:off x="4800600" y="4191000"/>
            <a:ext cx="3662362" cy="1807661"/>
          </a:xfrm>
          <a:prstGeom prst="rect">
            <a:avLst/>
          </a:prstGeom>
        </p:spPr>
      </p:pic>
      <p:sp>
        <p:nvSpPr>
          <p:cNvPr id="3" name="Title 2"/>
          <p:cNvSpPr>
            <a:spLocks noGrp="1"/>
          </p:cNvSpPr>
          <p:nvPr>
            <p:ph type="title"/>
          </p:nvPr>
        </p:nvSpPr>
        <p:spPr>
          <a:xfrm>
            <a:off x="457200" y="274638"/>
            <a:ext cx="6172200" cy="1143000"/>
          </a:xfrm>
        </p:spPr>
        <p:txBody>
          <a:bodyPr>
            <a:normAutofit fontScale="90000"/>
          </a:bodyPr>
          <a:lstStyle/>
          <a:p>
            <a:r>
              <a:rPr lang="en-US" dirty="0" smtClean="0"/>
              <a:t>Church and the power of positive relationships..</a:t>
            </a:r>
            <a:endParaRPr lang="en-US" dirty="0"/>
          </a:p>
        </p:txBody>
      </p:sp>
      <p:sp>
        <p:nvSpPr>
          <p:cNvPr id="4" name="Content Placeholder 3"/>
          <p:cNvSpPr>
            <a:spLocks noGrp="1"/>
          </p:cNvSpPr>
          <p:nvPr>
            <p:ph idx="1"/>
          </p:nvPr>
        </p:nvSpPr>
        <p:spPr>
          <a:xfrm>
            <a:off x="457200" y="1676400"/>
            <a:ext cx="8229600" cy="3657599"/>
          </a:xfrm>
        </p:spPr>
        <p:txBody>
          <a:bodyPr>
            <a:normAutofit fontScale="77500" lnSpcReduction="20000"/>
          </a:bodyPr>
          <a:lstStyle/>
          <a:p>
            <a:r>
              <a:rPr lang="en-US" dirty="0" smtClean="0"/>
              <a:t>Connection to Christ and each other..</a:t>
            </a:r>
          </a:p>
          <a:p>
            <a:pPr lvl="1"/>
            <a:r>
              <a:rPr lang="en-US" dirty="0" smtClean="0"/>
              <a:t>John 15:5-8 "I am the vine, you are the branches. He who abides in Me, and I in him, bears much fruit; for without Me you can do nothing.7 If you abide in Me, and My words abide in you, you will ask what you desire, and it shall be done for you.  8 By this My Father is glorified, that you bear much fruit; so you will be My disciples. </a:t>
            </a:r>
          </a:p>
          <a:p>
            <a:pPr lvl="1"/>
            <a:r>
              <a:rPr lang="en-US" dirty="0" smtClean="0"/>
              <a:t>Hebrews 10:24-25  And let us consider one another in order to stir up love and good works, 25 not forsaking the assembling of ourselves together, as is the manner of some, but exhorting one another, and so much the more as you see the Day approaching. </a:t>
            </a:r>
          </a:p>
          <a:p>
            <a:pPr lvl="1"/>
            <a:endParaRPr lang="en-US" dirty="0"/>
          </a:p>
        </p:txBody>
      </p:sp>
      <p:sp>
        <p:nvSpPr>
          <p:cNvPr id="6" name="Rectangle 5"/>
          <p:cNvSpPr/>
          <p:nvPr/>
        </p:nvSpPr>
        <p:spPr>
          <a:xfrm flipV="1">
            <a:off x="0" y="6172200"/>
            <a:ext cx="9144000" cy="6858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1365</TotalTime>
  <Words>779</Words>
  <Application>Microsoft Office PowerPoint</Application>
  <PresentationFormat>On-screen Show (4:3)</PresentationFormat>
  <Paragraphs>58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Stay Connected</vt:lpstr>
      <vt:lpstr>Seeking connections..</vt:lpstr>
      <vt:lpstr>God’s Design..</vt:lpstr>
      <vt:lpstr>Salvation relationship…</vt:lpstr>
      <vt:lpstr>Christian growth..</vt:lpstr>
      <vt:lpstr>Gathering together..</vt:lpstr>
      <vt:lpstr>Father, Son, Spirit..</vt:lpstr>
      <vt:lpstr>Church and the power of positive relationships..</vt:lpstr>
      <vt:lpstr>Church and the power of positive relationships..</vt:lpstr>
      <vt:lpstr>Three imperatives..</vt:lpstr>
      <vt:lpstr>Early Christians..</vt:lpstr>
      <vt:lpstr>Early Christians..</vt:lpstr>
      <vt:lpstr>Good things happen..</vt:lpstr>
      <vt:lpstr>Stay Connected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192</cp:revision>
  <dcterms:created xsi:type="dcterms:W3CDTF">2011-02-15T07:29:10Z</dcterms:created>
  <dcterms:modified xsi:type="dcterms:W3CDTF">2013-11-16T18:28:18Z</dcterms:modified>
</cp:coreProperties>
</file>