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60" r:id="rId4"/>
    <p:sldId id="261" r:id="rId5"/>
    <p:sldId id="262" r:id="rId6"/>
    <p:sldId id="263" r:id="rId7"/>
    <p:sldId id="264" r:id="rId8"/>
    <p:sldId id="268" r:id="rId9"/>
    <p:sldId id="270" r:id="rId10"/>
    <p:sldId id="271" r:id="rId11"/>
    <p:sldId id="272" r:id="rId12"/>
    <p:sldId id="273"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64" autoAdjust="0"/>
    <p:restoredTop sz="94660"/>
  </p:normalViewPr>
  <p:slideViewPr>
    <p:cSldViewPr>
      <p:cViewPr varScale="1">
        <p:scale>
          <a:sx n="96" d="100"/>
          <a:sy n="96" d="100"/>
        </p:scale>
        <p:origin x="-102" y="-3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11/23/2013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Biblical-Prayer-Worship-Backgrounds.jpg"/>
          <p:cNvPicPr>
            <a:picLocks noChangeAspect="1"/>
          </p:cNvPicPr>
          <p:nvPr userDrawn="1"/>
        </p:nvPicPr>
        <p:blipFill>
          <a:blip r:embed="rId13" cstate="print">
            <a:lum bright="-25000" contrast="10000"/>
          </a:blip>
          <a:stretch>
            <a:fillRect/>
          </a:stretch>
        </p:blipFill>
        <p:spPr>
          <a:xfrm>
            <a:off x="0" y="0"/>
            <a:ext cx="9144000" cy="68580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iblical-Prayer-Worship-Backgrounds.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228600" y="228600"/>
            <a:ext cx="8458200" cy="1828800"/>
          </a:xfrm>
        </p:spPr>
        <p:txBody>
          <a:bodyPr>
            <a:noAutofit/>
          </a:bodyPr>
          <a:lstStyle/>
          <a:p>
            <a:r>
              <a:rPr lang="en-US" sz="4800" dirty="0" smtClean="0"/>
              <a:t>The Importance of Worship</a:t>
            </a:r>
            <a:endParaRPr lang="en-US" sz="48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John 4:20-24</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o_Be_With_God-2.jpg"/>
          <p:cNvPicPr>
            <a:picLocks noChangeAspect="1"/>
          </p:cNvPicPr>
          <p:nvPr/>
        </p:nvPicPr>
        <p:blipFill>
          <a:blip r:embed="rId2" cstate="print"/>
          <a:stretch>
            <a:fillRect/>
          </a:stretch>
        </p:blipFill>
        <p:spPr>
          <a:xfrm>
            <a:off x="2743200" y="1676400"/>
            <a:ext cx="3290792" cy="2348643"/>
          </a:xfrm>
          <a:prstGeom prst="rect">
            <a:avLst/>
          </a:prstGeom>
        </p:spPr>
      </p:pic>
      <p:sp>
        <p:nvSpPr>
          <p:cNvPr id="2" name="Title 1"/>
          <p:cNvSpPr>
            <a:spLocks noGrp="1"/>
          </p:cNvSpPr>
          <p:nvPr>
            <p:ph type="title"/>
          </p:nvPr>
        </p:nvSpPr>
        <p:spPr>
          <a:xfrm>
            <a:off x="381000" y="304800"/>
            <a:ext cx="7010400" cy="1600200"/>
          </a:xfrm>
        </p:spPr>
        <p:txBody>
          <a:bodyPr>
            <a:normAutofit/>
          </a:bodyPr>
          <a:lstStyle/>
          <a:p>
            <a:r>
              <a:rPr lang="en-US" sz="6700" dirty="0" smtClean="0"/>
              <a:t>6</a:t>
            </a:r>
            <a:r>
              <a:rPr lang="en-US" dirty="0" smtClean="0"/>
              <a:t> Prerequisite for service..</a:t>
            </a:r>
            <a:endParaRPr lang="en-US" dirty="0"/>
          </a:p>
        </p:txBody>
      </p:sp>
      <p:sp>
        <p:nvSpPr>
          <p:cNvPr id="3" name="Content Placeholder 2"/>
          <p:cNvSpPr>
            <a:spLocks noGrp="1"/>
          </p:cNvSpPr>
          <p:nvPr>
            <p:ph idx="1"/>
          </p:nvPr>
        </p:nvSpPr>
        <p:spPr>
          <a:xfrm>
            <a:off x="304800" y="3429000"/>
            <a:ext cx="8458200" cy="2895600"/>
          </a:xfrm>
        </p:spPr>
        <p:txBody>
          <a:bodyPr>
            <a:normAutofit fontScale="70000" lnSpcReduction="20000"/>
          </a:bodyPr>
          <a:lstStyle/>
          <a:p>
            <a:r>
              <a:rPr lang="en-US" dirty="0" smtClean="0"/>
              <a:t>Matthew 4:8-10  Again, the devil took Him up on an exceedingly high mountain, and showed Him all the kingdoms of the world and their glory. 9 And he said to Him, "All these things I will give You if You will fall down and worship me." </a:t>
            </a:r>
          </a:p>
          <a:p>
            <a:r>
              <a:rPr lang="en-US" dirty="0" smtClean="0"/>
              <a:t>10 Then Jesus said to him,  "Away with you, Satan! For it is written, 'You shall worship the Lord your God, and Him only you shall serve.'"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orship in Forest.jpg"/>
          <p:cNvPicPr>
            <a:picLocks noChangeAspect="1"/>
          </p:cNvPicPr>
          <p:nvPr/>
        </p:nvPicPr>
        <p:blipFill>
          <a:blip r:embed="rId2" cstate="print">
            <a:lum bright="-15000" contrast="10000"/>
          </a:blip>
          <a:stretch>
            <a:fillRect/>
          </a:stretch>
        </p:blipFill>
        <p:spPr>
          <a:xfrm>
            <a:off x="0" y="11216"/>
            <a:ext cx="9144000" cy="6835568"/>
          </a:xfrm>
          <a:prstGeom prst="rect">
            <a:avLst/>
          </a:prstGeom>
        </p:spPr>
      </p:pic>
      <p:sp>
        <p:nvSpPr>
          <p:cNvPr id="2" name="Title 1"/>
          <p:cNvSpPr>
            <a:spLocks noGrp="1"/>
          </p:cNvSpPr>
          <p:nvPr>
            <p:ph type="title"/>
          </p:nvPr>
        </p:nvSpPr>
        <p:spPr>
          <a:xfrm>
            <a:off x="381000" y="304800"/>
            <a:ext cx="7010400" cy="1600200"/>
          </a:xfrm>
        </p:spPr>
        <p:txBody>
          <a:bodyPr>
            <a:normAutofit fontScale="90000"/>
          </a:bodyPr>
          <a:lstStyle/>
          <a:p>
            <a:r>
              <a:rPr lang="en-US" sz="6700" dirty="0" smtClean="0"/>
              <a:t>7</a:t>
            </a:r>
            <a:r>
              <a:rPr lang="en-US" dirty="0" smtClean="0"/>
              <a:t> Cure for discouragement..</a:t>
            </a:r>
            <a:endParaRPr lang="en-US" dirty="0"/>
          </a:p>
        </p:txBody>
      </p:sp>
      <p:sp>
        <p:nvSpPr>
          <p:cNvPr id="3" name="Content Placeholder 2"/>
          <p:cNvSpPr>
            <a:spLocks noGrp="1"/>
          </p:cNvSpPr>
          <p:nvPr>
            <p:ph idx="1"/>
          </p:nvPr>
        </p:nvSpPr>
        <p:spPr>
          <a:xfrm>
            <a:off x="304800" y="1981200"/>
            <a:ext cx="8458200" cy="4343400"/>
          </a:xfrm>
        </p:spPr>
        <p:txBody>
          <a:bodyPr>
            <a:normAutofit fontScale="92500" lnSpcReduction="10000"/>
          </a:bodyPr>
          <a:lstStyle/>
          <a:p>
            <a:r>
              <a:rPr lang="en-US" dirty="0" smtClean="0"/>
              <a:t>Isaiah 61:1-4  "The Spirit of the Lord God is upon Me, Because the Lord has anointed Me To preach good tidings to the poor; He has sent Me to heal the brokenhearted, To proclaim liberty to the captives … 3 To console those who mourn in Zion, To give them beauty for ashes, The oil of joy for mourning, The garment of praise for the spirit of heaviness;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orship God.jpg"/>
          <p:cNvPicPr>
            <a:picLocks noChangeAspect="1"/>
          </p:cNvPicPr>
          <p:nvPr/>
        </p:nvPicPr>
        <p:blipFill>
          <a:blip r:embed="rId2" cstate="print">
            <a:lum bright="-16000" contrast="10000"/>
          </a:blip>
          <a:srcRect l="5737" t="21493"/>
          <a:stretch>
            <a:fillRect/>
          </a:stretch>
        </p:blipFill>
        <p:spPr>
          <a:xfrm>
            <a:off x="0" y="0"/>
            <a:ext cx="9140270" cy="6858000"/>
          </a:xfrm>
          <a:prstGeom prst="rect">
            <a:avLst/>
          </a:prstGeom>
        </p:spPr>
      </p:pic>
      <p:sp>
        <p:nvSpPr>
          <p:cNvPr id="2" name="Title 1"/>
          <p:cNvSpPr>
            <a:spLocks noGrp="1"/>
          </p:cNvSpPr>
          <p:nvPr>
            <p:ph type="title"/>
          </p:nvPr>
        </p:nvSpPr>
        <p:spPr>
          <a:xfrm>
            <a:off x="381000" y="304800"/>
            <a:ext cx="7010400" cy="1600200"/>
          </a:xfrm>
        </p:spPr>
        <p:txBody>
          <a:bodyPr>
            <a:normAutofit/>
          </a:bodyPr>
          <a:lstStyle/>
          <a:p>
            <a:r>
              <a:rPr lang="en-US" sz="6700" dirty="0" smtClean="0"/>
              <a:t>8</a:t>
            </a:r>
            <a:r>
              <a:rPr lang="en-US" dirty="0" smtClean="0"/>
              <a:t> The passion of God ..</a:t>
            </a:r>
            <a:endParaRPr lang="en-US" dirty="0"/>
          </a:p>
        </p:txBody>
      </p:sp>
      <p:sp>
        <p:nvSpPr>
          <p:cNvPr id="3" name="Content Placeholder 2"/>
          <p:cNvSpPr>
            <a:spLocks noGrp="1"/>
          </p:cNvSpPr>
          <p:nvPr>
            <p:ph idx="1"/>
          </p:nvPr>
        </p:nvSpPr>
        <p:spPr>
          <a:xfrm>
            <a:off x="304800" y="1981200"/>
            <a:ext cx="8458200" cy="4343400"/>
          </a:xfrm>
        </p:spPr>
        <p:txBody>
          <a:bodyPr>
            <a:normAutofit fontScale="70000" lnSpcReduction="20000"/>
          </a:bodyPr>
          <a:lstStyle/>
          <a:p>
            <a:r>
              <a:rPr lang="en-US" dirty="0" smtClean="0"/>
              <a:t>John 4:20-24  Our fathers worshiped on this mountain, and you Jews say that in Jerusalem is the place where one ought to worship." </a:t>
            </a:r>
          </a:p>
          <a:p>
            <a:r>
              <a:rPr lang="en-US" dirty="0" smtClean="0"/>
              <a:t>21 Jesus said to her, "Woman, believe Me, the hour is coming when you will neither on this mountain, nor in Jerusalem, worship the Father.  22 You worship what you do not know; we know what we worship, for salvation is of the Jews.  23 But the hour is coming, and now is, when the true worshipers will worship the Father in spirit and truth; for the Father is seeking such to worship Him.  24 God is Spirit, and those who worship Him must worship in spirit and truth."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iblical-Prayer-Worship-Backgrounds.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228600" y="228600"/>
            <a:ext cx="8458200" cy="1828800"/>
          </a:xfrm>
        </p:spPr>
        <p:txBody>
          <a:bodyPr>
            <a:noAutofit/>
          </a:bodyPr>
          <a:lstStyle/>
          <a:p>
            <a:r>
              <a:rPr lang="en-US" sz="4800" dirty="0" smtClean="0"/>
              <a:t>The Importance of Worship</a:t>
            </a:r>
            <a:endParaRPr lang="en-US" sz="48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John 4:20-24</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Our desire to worship..</a:t>
            </a:r>
            <a:endParaRPr lang="en-US" dirty="0"/>
          </a:p>
        </p:txBody>
      </p:sp>
      <p:sp>
        <p:nvSpPr>
          <p:cNvPr id="8" name="Content Placeholder 7"/>
          <p:cNvSpPr>
            <a:spLocks noGrp="1"/>
          </p:cNvSpPr>
          <p:nvPr>
            <p:ph idx="1"/>
          </p:nvPr>
        </p:nvSpPr>
        <p:spPr>
          <a:xfrm>
            <a:off x="304800" y="1676400"/>
            <a:ext cx="8534400" cy="2667000"/>
          </a:xfrm>
        </p:spPr>
        <p:txBody>
          <a:bodyPr>
            <a:normAutofit fontScale="92500" lnSpcReduction="20000"/>
          </a:bodyPr>
          <a:lstStyle/>
          <a:p>
            <a:r>
              <a:rPr lang="en-US" dirty="0" smtClean="0"/>
              <a:t>“Teach us to pray”…  Luke 11:1-4</a:t>
            </a:r>
          </a:p>
          <a:p>
            <a:r>
              <a:rPr lang="en-US" dirty="0" smtClean="0"/>
              <a:t>Early church devoted .. Acts 2:42</a:t>
            </a:r>
          </a:p>
          <a:p>
            <a:r>
              <a:rPr lang="en-US" dirty="0" smtClean="0"/>
              <a:t>Angels worship .. Heb 1:6</a:t>
            </a:r>
          </a:p>
          <a:p>
            <a:r>
              <a:rPr lang="en-US" dirty="0" smtClean="0"/>
              <a:t>All will worship at judgment .. Phil 2:10</a:t>
            </a:r>
          </a:p>
          <a:p>
            <a:r>
              <a:rPr lang="en-US" dirty="0" smtClean="0"/>
              <a:t>Worship in heaven .. Rev 14:1-3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dissolv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descr="http://www.google.com/url?sa=i&amp;source=imgres&amp;cd=&amp;docid=F49RG-WrNgCUPM&amp;tbnid=QXrtSeANVkcbeM:&amp;ved=0CAkQjBwwAA&amp;url=http%3A%2F%2Fecx.images-amazon.com%2Fimages%2FI%2F41rOJru3nAL._SL160_SL90_.jpg&amp;ei=h--IUq3SLKWsiQLpl4HYBg&amp;psig=AFQjCNFOVddJNsEJQlxdlr1J_xkCt8ZWdA&amp;ust=1384792327905008"/>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http://www.google.com/url?sa=i&amp;source=imgres&amp;cd=&amp;docid=F49RG-WrNgCUPM&amp;tbnid=QXrtSeANVkcbeM:&amp;ved=0CAkQjBwwAA&amp;url=http%3A%2F%2Fecx.images-amazon.com%2Fimages%2FI%2F41rOJru3nAL._SL160_SL90_.jpg&amp;ei=h--IUq3SLKWsiQLpl4HYBg&amp;psig=AFQjCNFOVddJNsEJQlxdlr1J_xkCt8ZWdA&amp;ust=1384792327905008"/>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Missing jewel.jpg"/>
          <p:cNvPicPr>
            <a:picLocks noChangeAspect="1"/>
          </p:cNvPicPr>
          <p:nvPr/>
        </p:nvPicPr>
        <p:blipFill>
          <a:blip r:embed="rId2" cstate="print">
            <a:lum bright="-30000" contrast="15000"/>
          </a:blip>
          <a:stretch>
            <a:fillRect/>
          </a:stretch>
        </p:blipFill>
        <p:spPr>
          <a:xfrm>
            <a:off x="0" y="0"/>
            <a:ext cx="9144000" cy="6475809"/>
          </a:xfrm>
          <a:prstGeom prst="rect">
            <a:avLst/>
          </a:prstGeom>
        </p:spPr>
      </p:pic>
      <p:sp>
        <p:nvSpPr>
          <p:cNvPr id="9" name="Title 8"/>
          <p:cNvSpPr>
            <a:spLocks noGrp="1"/>
          </p:cNvSpPr>
          <p:nvPr>
            <p:ph type="title"/>
          </p:nvPr>
        </p:nvSpPr>
        <p:spPr>
          <a:xfrm>
            <a:off x="381000" y="5257800"/>
            <a:ext cx="8610600" cy="1143000"/>
          </a:xfrm>
        </p:spPr>
        <p:txBody>
          <a:bodyPr>
            <a:normAutofit/>
          </a:bodyPr>
          <a:lstStyle/>
          <a:p>
            <a:r>
              <a:rPr lang="en-US" dirty="0" smtClean="0"/>
              <a:t> Worship.. the ultimate priority</a:t>
            </a:r>
            <a:endParaRPr lang="en-US" dirty="0"/>
          </a:p>
        </p:txBody>
      </p:sp>
      <p:sp>
        <p:nvSpPr>
          <p:cNvPr id="10" name="Title 8"/>
          <p:cNvSpPr txBox="1">
            <a:spLocks/>
          </p:cNvSpPr>
          <p:nvPr/>
        </p:nvSpPr>
        <p:spPr>
          <a:xfrm>
            <a:off x="228600" y="228600"/>
            <a:ext cx="4800600" cy="762000"/>
          </a:xfrm>
          <a:prstGeom prst="rect">
            <a:avLst/>
          </a:prstGeom>
          <a:noFill/>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C000"/>
                </a:solidFill>
                <a:effectLst>
                  <a:glow rad="228600">
                    <a:schemeClr val="tx1">
                      <a:alpha val="40000"/>
                    </a:schemeClr>
                  </a:glow>
                </a:effectLst>
                <a:uLnTx/>
                <a:uFillTx/>
                <a:latin typeface="Georgia" pitchFamily="18" charset="0"/>
                <a:ea typeface="+mj-ea"/>
                <a:cs typeface="Times New Roman" pitchFamily="18" charset="0"/>
              </a:rPr>
              <a:t>The missing jewel…</a:t>
            </a:r>
            <a:endParaRPr kumimoji="0" lang="en-US" sz="4400" b="0" i="0" u="none" strike="noStrike" kern="1200" cap="none" spc="0" normalizeH="0" baseline="0" noProof="0" dirty="0">
              <a:ln>
                <a:noFill/>
              </a:ln>
              <a:solidFill>
                <a:srgbClr val="FFC000"/>
              </a:solidFill>
              <a:effectLst>
                <a:glow rad="228600">
                  <a:schemeClr val="tx1">
                    <a:alpha val="40000"/>
                  </a:schemeClr>
                </a:glow>
              </a:effectLst>
              <a:uLnTx/>
              <a:uFillTx/>
              <a:latin typeface="Georgia" pitchFamily="18" charset="0"/>
              <a:ea typeface="+mj-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858000" cy="1143000"/>
          </a:xfrm>
        </p:spPr>
        <p:txBody>
          <a:bodyPr>
            <a:normAutofit/>
          </a:bodyPr>
          <a:lstStyle/>
          <a:p>
            <a:r>
              <a:rPr lang="en-US" sz="6000" dirty="0" smtClean="0"/>
              <a:t>1</a:t>
            </a:r>
            <a:r>
              <a:rPr lang="en-US" dirty="0" smtClean="0"/>
              <a:t> Priority commandment..</a:t>
            </a:r>
            <a:endParaRPr lang="en-US" dirty="0"/>
          </a:p>
        </p:txBody>
      </p:sp>
      <p:sp>
        <p:nvSpPr>
          <p:cNvPr id="3" name="Content Placeholder 2"/>
          <p:cNvSpPr>
            <a:spLocks noGrp="1"/>
          </p:cNvSpPr>
          <p:nvPr>
            <p:ph idx="1"/>
          </p:nvPr>
        </p:nvSpPr>
        <p:spPr>
          <a:xfrm>
            <a:off x="457200" y="4114800"/>
            <a:ext cx="8229600" cy="2362200"/>
          </a:xfrm>
        </p:spPr>
        <p:txBody>
          <a:bodyPr/>
          <a:lstStyle/>
          <a:p>
            <a:r>
              <a:rPr lang="en-US" dirty="0" smtClean="0"/>
              <a:t>Exodus 20:1-2  I am the Lord.. You shall have no other gods before Me..</a:t>
            </a:r>
          </a:p>
          <a:p>
            <a:r>
              <a:rPr lang="en-US" dirty="0" smtClean="0"/>
              <a:t>Matt 22:35-40 the greatest command</a:t>
            </a:r>
            <a:endParaRPr lang="en-US" dirty="0"/>
          </a:p>
        </p:txBody>
      </p:sp>
      <p:pic>
        <p:nvPicPr>
          <p:cNvPr id="4" name="Picture 3" descr="love-the-lord-your-god.jpg"/>
          <p:cNvPicPr>
            <a:picLocks noChangeAspect="1"/>
          </p:cNvPicPr>
          <p:nvPr/>
        </p:nvPicPr>
        <p:blipFill>
          <a:blip r:embed="rId2" cstate="print"/>
          <a:stretch>
            <a:fillRect/>
          </a:stretch>
        </p:blipFill>
        <p:spPr>
          <a:xfrm>
            <a:off x="2362200" y="1371600"/>
            <a:ext cx="4267200" cy="2438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6000" dirty="0" smtClean="0"/>
              <a:t>2</a:t>
            </a:r>
            <a:r>
              <a:rPr lang="en-US" dirty="0" smtClean="0"/>
              <a:t> Pattern of OT..</a:t>
            </a:r>
            <a:r>
              <a:rPr lang="en-US" baseline="30000" dirty="0" smtClean="0"/>
              <a:t> </a:t>
            </a:r>
            <a:endParaRPr lang="en-US" dirty="0"/>
          </a:p>
        </p:txBody>
      </p:sp>
      <p:pic>
        <p:nvPicPr>
          <p:cNvPr id="5" name="Picture 4" descr="tabernaclecloud2.jpg"/>
          <p:cNvPicPr>
            <a:picLocks noChangeAspect="1"/>
          </p:cNvPicPr>
          <p:nvPr/>
        </p:nvPicPr>
        <p:blipFill>
          <a:blip r:embed="rId2" cstate="print"/>
          <a:stretch>
            <a:fillRect/>
          </a:stretch>
        </p:blipFill>
        <p:spPr>
          <a:xfrm>
            <a:off x="533400" y="1447800"/>
            <a:ext cx="4341040" cy="2843696"/>
          </a:xfrm>
          <a:prstGeom prst="rect">
            <a:avLst/>
          </a:prstGeom>
        </p:spPr>
      </p:pic>
      <p:pic>
        <p:nvPicPr>
          <p:cNvPr id="6" name="Picture 5" descr="order of encampment.jpg"/>
          <p:cNvPicPr>
            <a:picLocks noChangeAspect="1"/>
          </p:cNvPicPr>
          <p:nvPr/>
        </p:nvPicPr>
        <p:blipFill>
          <a:blip r:embed="rId3" cstate="print"/>
          <a:stretch>
            <a:fillRect/>
          </a:stretch>
        </p:blipFill>
        <p:spPr>
          <a:xfrm>
            <a:off x="5105400" y="1143000"/>
            <a:ext cx="3544746" cy="3130550"/>
          </a:xfrm>
          <a:prstGeom prst="rect">
            <a:avLst/>
          </a:prstGeom>
        </p:spPr>
      </p:pic>
      <p:sp>
        <p:nvSpPr>
          <p:cNvPr id="7" name="Content Placeholder 6"/>
          <p:cNvSpPr>
            <a:spLocks noGrp="1"/>
          </p:cNvSpPr>
          <p:nvPr>
            <p:ph idx="1"/>
          </p:nvPr>
        </p:nvSpPr>
        <p:spPr>
          <a:xfrm>
            <a:off x="457200" y="4495800"/>
            <a:ext cx="8382000" cy="1630363"/>
          </a:xfrm>
        </p:spPr>
        <p:txBody>
          <a:bodyPr/>
          <a:lstStyle/>
          <a:p>
            <a:r>
              <a:rPr lang="en-US" dirty="0" smtClean="0"/>
              <a:t>God’s instructions .. </a:t>
            </a:r>
            <a:r>
              <a:rPr lang="en-US" sz="2800" dirty="0" smtClean="0"/>
              <a:t>Leviticus</a:t>
            </a:r>
            <a:r>
              <a:rPr lang="en-US" dirty="0" smtClean="0"/>
              <a:t> </a:t>
            </a:r>
            <a:r>
              <a:rPr lang="en-US" sz="2800" dirty="0" smtClean="0"/>
              <a:t>7 chapters</a:t>
            </a:r>
          </a:p>
          <a:p>
            <a:r>
              <a:rPr lang="en-US" dirty="0" smtClean="0"/>
              <a:t>Tabernacle placed in center of Israel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dirty="0" smtClean="0"/>
              <a:t>3 </a:t>
            </a:r>
            <a:r>
              <a:rPr lang="en-US" dirty="0" smtClean="0"/>
              <a:t>Practice of those who recognized Jesus…</a:t>
            </a:r>
            <a:endParaRPr lang="en-US" dirty="0"/>
          </a:p>
        </p:txBody>
      </p:sp>
      <p:pic>
        <p:nvPicPr>
          <p:cNvPr id="4" name="Picture 3" descr="Jesus_Heals_the_Leper.jpg"/>
          <p:cNvPicPr>
            <a:picLocks noChangeAspect="1"/>
          </p:cNvPicPr>
          <p:nvPr/>
        </p:nvPicPr>
        <p:blipFill>
          <a:blip r:embed="rId2" cstate="print">
            <a:lum bright="-10000" contrast="10000"/>
          </a:blip>
          <a:srcRect t="12522" b="6261"/>
          <a:stretch>
            <a:fillRect/>
          </a:stretch>
        </p:blipFill>
        <p:spPr>
          <a:xfrm>
            <a:off x="4191000" y="1676400"/>
            <a:ext cx="2489390" cy="1752600"/>
          </a:xfrm>
          <a:prstGeom prst="rect">
            <a:avLst/>
          </a:prstGeom>
        </p:spPr>
      </p:pic>
      <p:pic>
        <p:nvPicPr>
          <p:cNvPr id="8" name="Picture 7" descr="wise_men_tissot.jpg"/>
          <p:cNvPicPr>
            <a:picLocks noChangeAspect="1"/>
          </p:cNvPicPr>
          <p:nvPr/>
        </p:nvPicPr>
        <p:blipFill>
          <a:blip r:embed="rId3" cstate="print">
            <a:lum bright="-5000" contrast="10000"/>
          </a:blip>
          <a:stretch>
            <a:fillRect/>
          </a:stretch>
        </p:blipFill>
        <p:spPr>
          <a:xfrm>
            <a:off x="1600200" y="1676400"/>
            <a:ext cx="2533880" cy="1752600"/>
          </a:xfrm>
          <a:prstGeom prst="rect">
            <a:avLst/>
          </a:prstGeom>
        </p:spPr>
      </p:pic>
      <p:sp>
        <p:nvSpPr>
          <p:cNvPr id="9" name="Content Placeholder 8"/>
          <p:cNvSpPr>
            <a:spLocks noGrp="1"/>
          </p:cNvSpPr>
          <p:nvPr>
            <p:ph idx="1"/>
          </p:nvPr>
        </p:nvSpPr>
        <p:spPr>
          <a:xfrm>
            <a:off x="457200" y="3657600"/>
            <a:ext cx="8229600" cy="2468563"/>
          </a:xfrm>
        </p:spPr>
        <p:txBody>
          <a:bodyPr>
            <a:normAutofit fontScale="92500" lnSpcReduction="20000"/>
          </a:bodyPr>
          <a:lstStyle/>
          <a:p>
            <a:r>
              <a:rPr lang="en-US" dirty="0" smtClean="0"/>
              <a:t>Matt 2:11 wise men worshipped Him</a:t>
            </a:r>
          </a:p>
          <a:p>
            <a:r>
              <a:rPr lang="en-US" dirty="0" smtClean="0"/>
              <a:t>Matt 8:2 leper worshipped Him</a:t>
            </a:r>
          </a:p>
          <a:p>
            <a:r>
              <a:rPr lang="en-US" dirty="0" smtClean="0"/>
              <a:t>Matt 9:18 ruler worshipped Him</a:t>
            </a:r>
          </a:p>
          <a:p>
            <a:r>
              <a:rPr lang="en-US" dirty="0" smtClean="0"/>
              <a:t>Matt 14:33 disciples… 15:25 Canaanite woman … 28:17 disciples on mountain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ssolv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86600" cy="1143000"/>
          </a:xfrm>
        </p:spPr>
        <p:txBody>
          <a:bodyPr>
            <a:normAutofit fontScale="90000"/>
          </a:bodyPr>
          <a:lstStyle/>
          <a:p>
            <a:r>
              <a:rPr lang="en-US" sz="6700" dirty="0" smtClean="0"/>
              <a:t>4</a:t>
            </a:r>
            <a:r>
              <a:rPr lang="en-US" dirty="0" smtClean="0"/>
              <a:t> Our primary responsibility..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Psalms 27:4  One thing I have desired of the Lord, That will I seek: That I may dwell in the house of the Lord All the days of my life, To behold the beauty of the Lord, And to inquire in His temple. </a:t>
            </a:r>
          </a:p>
          <a:p>
            <a:r>
              <a:rPr lang="en-US" dirty="0" smtClean="0"/>
              <a:t>Philippians 3:10 10 that I may know Him and the power of His resurrection, and the fellowship of His sufferings, being conformed to His death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y at Jesus feet.jpg"/>
          <p:cNvPicPr>
            <a:picLocks noChangeAspect="1"/>
          </p:cNvPicPr>
          <p:nvPr/>
        </p:nvPicPr>
        <p:blipFill>
          <a:blip r:embed="rId2" cstate="print"/>
          <a:stretch>
            <a:fillRect/>
          </a:stretch>
        </p:blipFill>
        <p:spPr>
          <a:xfrm>
            <a:off x="2438400" y="1371600"/>
            <a:ext cx="3517900" cy="2582288"/>
          </a:xfrm>
          <a:prstGeom prst="rect">
            <a:avLst/>
          </a:prstGeom>
        </p:spPr>
      </p:pic>
      <p:sp>
        <p:nvSpPr>
          <p:cNvPr id="2" name="Title 1"/>
          <p:cNvSpPr>
            <a:spLocks noGrp="1"/>
          </p:cNvSpPr>
          <p:nvPr>
            <p:ph type="title"/>
          </p:nvPr>
        </p:nvSpPr>
        <p:spPr>
          <a:xfrm>
            <a:off x="381000" y="304800"/>
            <a:ext cx="7086600" cy="1143000"/>
          </a:xfrm>
        </p:spPr>
        <p:txBody>
          <a:bodyPr>
            <a:normAutofit fontScale="90000"/>
          </a:bodyPr>
          <a:lstStyle/>
          <a:p>
            <a:r>
              <a:rPr lang="en-US" sz="6700" dirty="0" smtClean="0"/>
              <a:t>4</a:t>
            </a:r>
            <a:r>
              <a:rPr lang="en-US" dirty="0" smtClean="0"/>
              <a:t> Our primary responsibility..</a:t>
            </a:r>
            <a:endParaRPr lang="en-US" dirty="0"/>
          </a:p>
        </p:txBody>
      </p:sp>
      <p:sp>
        <p:nvSpPr>
          <p:cNvPr id="3" name="Content Placeholder 2"/>
          <p:cNvSpPr>
            <a:spLocks noGrp="1"/>
          </p:cNvSpPr>
          <p:nvPr>
            <p:ph idx="1"/>
          </p:nvPr>
        </p:nvSpPr>
        <p:spPr>
          <a:xfrm>
            <a:off x="228600" y="3505200"/>
            <a:ext cx="8458200" cy="3078163"/>
          </a:xfrm>
        </p:spPr>
        <p:txBody>
          <a:bodyPr>
            <a:normAutofit fontScale="55000" lnSpcReduction="20000"/>
          </a:bodyPr>
          <a:lstStyle/>
          <a:p>
            <a:r>
              <a:rPr lang="en-US" dirty="0" smtClean="0"/>
              <a:t>Luke 10:38-42 Now it happened as they went that He entered a certain village; and a certain woman named Martha welcomed Him into her house. 39 And she had a sister called Mary, who also sat at Jesus' feet and heard His word. 40 But Martha was distracted with much serving, and she approached Him and said, "Lord, do You not care that my sister has left me to serve alone? Therefore tell her to help me." </a:t>
            </a:r>
          </a:p>
          <a:p>
            <a:r>
              <a:rPr lang="en-US" dirty="0" smtClean="0"/>
              <a:t>41 And Jesus answered and said to her, "Martha, Martha, you are worried and troubled about many things.  42 But one thing is needed, and Mary has chosen that good part, which will not be taken away from 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791200" cy="1600200"/>
          </a:xfrm>
        </p:spPr>
        <p:txBody>
          <a:bodyPr>
            <a:normAutofit fontScale="90000"/>
          </a:bodyPr>
          <a:lstStyle/>
          <a:p>
            <a:r>
              <a:rPr lang="en-US" sz="6700" dirty="0" smtClean="0"/>
              <a:t>5</a:t>
            </a:r>
            <a:r>
              <a:rPr lang="en-US" dirty="0" smtClean="0"/>
              <a:t> The place where God is at home ..</a:t>
            </a:r>
            <a:endParaRPr lang="en-US" dirty="0"/>
          </a:p>
        </p:txBody>
      </p:sp>
      <p:sp>
        <p:nvSpPr>
          <p:cNvPr id="3" name="Content Placeholder 2"/>
          <p:cNvSpPr>
            <a:spLocks noGrp="1"/>
          </p:cNvSpPr>
          <p:nvPr>
            <p:ph idx="1"/>
          </p:nvPr>
        </p:nvSpPr>
        <p:spPr>
          <a:xfrm>
            <a:off x="304800" y="3962400"/>
            <a:ext cx="8458200" cy="2316163"/>
          </a:xfrm>
        </p:spPr>
        <p:txBody>
          <a:bodyPr>
            <a:normAutofit fontScale="92500" lnSpcReduction="20000"/>
          </a:bodyPr>
          <a:lstStyle/>
          <a:p>
            <a:r>
              <a:rPr lang="en-US" dirty="0" smtClean="0"/>
              <a:t>Psalms 22:1-3  O My God, I cry in the daytime, but You do not hear; And in the night season, and am not silent. 3 But You are holy, Enthroned in the praises of Israel. </a:t>
            </a:r>
            <a:endParaRPr lang="en-US" dirty="0"/>
          </a:p>
        </p:txBody>
      </p:sp>
      <p:pic>
        <p:nvPicPr>
          <p:cNvPr id="5" name="Picture 4" descr="practice-Gods-presence.jpg"/>
          <p:cNvPicPr>
            <a:picLocks noChangeAspect="1"/>
          </p:cNvPicPr>
          <p:nvPr/>
        </p:nvPicPr>
        <p:blipFill>
          <a:blip r:embed="rId2" cstate="print"/>
          <a:srcRect t="22667"/>
          <a:stretch>
            <a:fillRect/>
          </a:stretch>
        </p:blipFill>
        <p:spPr>
          <a:xfrm>
            <a:off x="2286000" y="1981200"/>
            <a:ext cx="3251200" cy="188567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975</TotalTime>
  <Words>719</Words>
  <Application>Microsoft Office PowerPoint</Application>
  <PresentationFormat>On-screen Show (4:3)</PresentationFormat>
  <Paragraphs>41</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Importance of Worship</vt:lpstr>
      <vt:lpstr>Our desire to worship..</vt:lpstr>
      <vt:lpstr> Worship.. the ultimate priority</vt:lpstr>
      <vt:lpstr>1 Priority commandment..</vt:lpstr>
      <vt:lpstr>2 Pattern of OT.. </vt:lpstr>
      <vt:lpstr>3 Practice of those who recognized Jesus…</vt:lpstr>
      <vt:lpstr>4 Our primary responsibility..</vt:lpstr>
      <vt:lpstr>4 Our primary responsibility..</vt:lpstr>
      <vt:lpstr>5 The place where God is at home ..</vt:lpstr>
      <vt:lpstr>6 Prerequisite for service..</vt:lpstr>
      <vt:lpstr>7 Cure for discouragement..</vt:lpstr>
      <vt:lpstr>8 The passion of God ..</vt:lpstr>
      <vt:lpstr>The Importance of Worship</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203</cp:revision>
  <dcterms:created xsi:type="dcterms:W3CDTF">2011-02-15T07:29:10Z</dcterms:created>
  <dcterms:modified xsi:type="dcterms:W3CDTF">2013-11-24T01:05:51Z</dcterms:modified>
</cp:coreProperties>
</file>