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60" r:id="rId4"/>
    <p:sldId id="259" r:id="rId5"/>
    <p:sldId id="261" r:id="rId6"/>
    <p:sldId id="262" r:id="rId7"/>
    <p:sldId id="263" r:id="rId8"/>
    <p:sldId id="264" r:id="rId9"/>
    <p:sldId id="265" r:id="rId10"/>
    <p:sldId id="266" r:id="rId11"/>
    <p:sldId id="267" r:id="rId12"/>
    <p:sldId id="269" r:id="rId13"/>
    <p:sldId id="270" r:id="rId14"/>
    <p:sldId id="272" r:id="rId15"/>
    <p:sldId id="273" r:id="rId16"/>
    <p:sldId id="274" r:id="rId17"/>
    <p:sldId id="275"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6" d="100"/>
          <a:sy n="96" d="100"/>
        </p:scale>
        <p:origin x="-33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07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12/21/2013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00800"/>
            <a:ext cx="9144000" cy="4572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600" y="304800"/>
            <a:ext cx="8686800" cy="1676399"/>
          </a:xfrm>
        </p:spPr>
        <p:txBody>
          <a:bodyPr>
            <a:noAutofit/>
          </a:bodyPr>
          <a:lstStyle>
            <a:lvl1pPr algn="ctr">
              <a:defRPr sz="5400" baseline="0"/>
            </a:lvl1pPr>
          </a:lstStyle>
          <a:p>
            <a:endParaRPr lang="en-US" dirty="0"/>
          </a:p>
        </p:txBody>
      </p:sp>
      <p:sp>
        <p:nvSpPr>
          <p:cNvPr id="3" name="Subtitle 2"/>
          <p:cNvSpPr>
            <a:spLocks noGrp="1"/>
          </p:cNvSpPr>
          <p:nvPr>
            <p:ph type="subTitle" idx="1"/>
          </p:nvPr>
        </p:nvSpPr>
        <p:spPr>
          <a:xfrm>
            <a:off x="1371600" y="5334000"/>
            <a:ext cx="6400800" cy="838200"/>
          </a:xfrm>
        </p:spPr>
        <p:txBody>
          <a:bodyPr>
            <a:normAutofit/>
          </a:bodyPr>
          <a:lstStyle>
            <a:lvl1pPr marL="0" indent="0" algn="ctr">
              <a:buNone/>
              <a:defRPr sz="4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12/21/2013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12/21/2013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2"/>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12/21/2013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12/21/2013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never underestimate prayer.jpg"/>
          <p:cNvPicPr>
            <a:picLocks noChangeAspect="1"/>
          </p:cNvPicPr>
          <p:nvPr userDrawn="1"/>
        </p:nvPicPr>
        <p:blipFill>
          <a:blip r:embed="rId13" cstate="print">
            <a:lum bright="-10000" contrast="10000"/>
          </a:blip>
          <a:srcRect t="41707"/>
          <a:stretch>
            <a:fillRect/>
          </a:stretch>
        </p:blipFill>
        <p:spPr>
          <a:xfrm>
            <a:off x="-1" y="2057399"/>
            <a:ext cx="9144001" cy="4419601"/>
          </a:xfrm>
          <a:prstGeom prst="rect">
            <a:avLst/>
          </a:prstGeom>
        </p:spPr>
      </p:pic>
      <p:pic>
        <p:nvPicPr>
          <p:cNvPr id="11" name="Picture 10" descr="never underestimate prayer.jpg"/>
          <p:cNvPicPr>
            <a:picLocks noChangeAspect="1"/>
          </p:cNvPicPr>
          <p:nvPr userDrawn="1"/>
        </p:nvPicPr>
        <p:blipFill>
          <a:blip r:embed="rId13" cstate="print">
            <a:lum bright="-3000" contrast="10000"/>
          </a:blip>
          <a:srcRect b="72439"/>
          <a:stretch>
            <a:fillRect/>
          </a:stretch>
        </p:blipFill>
        <p:spPr>
          <a:xfrm>
            <a:off x="-1" y="0"/>
            <a:ext cx="9144001" cy="2133600"/>
          </a:xfrm>
          <a:prstGeom prst="rect">
            <a:avLst/>
          </a:prstGeom>
        </p:spPr>
      </p:pic>
      <p:sp>
        <p:nvSpPr>
          <p:cNvPr id="12" name="Rectangle 11"/>
          <p:cNvSpPr/>
          <p:nvPr userDrawn="1"/>
        </p:nvSpPr>
        <p:spPr>
          <a:xfrm>
            <a:off x="0" y="0"/>
            <a:ext cx="9144000" cy="6477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0" y="6400800"/>
            <a:ext cx="9144000" cy="4572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chemeClr val="bg2"/>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ever underestimate prayer.jpg"/>
          <p:cNvPicPr>
            <a:picLocks noChangeAspect="1"/>
          </p:cNvPicPr>
          <p:nvPr/>
        </p:nvPicPr>
        <p:blipFill>
          <a:blip r:embed="rId3" cstate="print">
            <a:lum bright="-10000" contrast="10000"/>
          </a:blip>
          <a:srcRect l="5806" t="41707" r="7258"/>
          <a:stretch>
            <a:fillRect/>
          </a:stretch>
        </p:blipFill>
        <p:spPr>
          <a:xfrm>
            <a:off x="0" y="1295400"/>
            <a:ext cx="9144000" cy="50292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1752600" y="228600"/>
            <a:ext cx="5638800" cy="1828800"/>
          </a:xfrm>
        </p:spPr>
        <p:txBody>
          <a:bodyPr>
            <a:noAutofit/>
          </a:bodyPr>
          <a:lstStyle/>
          <a:p>
            <a:r>
              <a:rPr lang="en-US" sz="4800" dirty="0" smtClean="0"/>
              <a:t>Jesus Challenges Growing Faith</a:t>
            </a:r>
            <a:endParaRPr lang="en-US" sz="4800"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John 4:46-54</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blemans son 01.jpg"/>
          <p:cNvPicPr>
            <a:picLocks noChangeAspect="1"/>
          </p:cNvPicPr>
          <p:nvPr/>
        </p:nvPicPr>
        <p:blipFill>
          <a:blip r:embed="rId2" cstate="print"/>
          <a:stretch>
            <a:fillRect/>
          </a:stretch>
        </p:blipFill>
        <p:spPr>
          <a:xfrm>
            <a:off x="0" y="0"/>
            <a:ext cx="9144000" cy="6858000"/>
          </a:xfrm>
          <a:prstGeom prst="rect">
            <a:avLst/>
          </a:prstGeom>
        </p:spPr>
      </p:pic>
      <p:sp>
        <p:nvSpPr>
          <p:cNvPr id="4" name="Rectangle 3"/>
          <p:cNvSpPr/>
          <p:nvPr/>
        </p:nvSpPr>
        <p:spPr>
          <a:xfrm>
            <a:off x="0" y="0"/>
            <a:ext cx="9144000" cy="6400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5" name="Title 4"/>
          <p:cNvSpPr>
            <a:spLocks noGrp="1"/>
          </p:cNvSpPr>
          <p:nvPr>
            <p:ph type="title"/>
          </p:nvPr>
        </p:nvSpPr>
        <p:spPr>
          <a:xfrm>
            <a:off x="304800" y="228600"/>
            <a:ext cx="6553200" cy="1143000"/>
          </a:xfrm>
        </p:spPr>
        <p:txBody>
          <a:bodyPr>
            <a:normAutofit/>
          </a:bodyPr>
          <a:lstStyle/>
          <a:p>
            <a:r>
              <a:rPr lang="en-US" dirty="0" smtClean="0"/>
              <a:t>Obstacles to strong faith..</a:t>
            </a:r>
            <a:endParaRPr lang="en-US" dirty="0"/>
          </a:p>
        </p:txBody>
      </p:sp>
      <p:sp>
        <p:nvSpPr>
          <p:cNvPr id="8" name="Content Placeholder 7"/>
          <p:cNvSpPr>
            <a:spLocks noGrp="1"/>
          </p:cNvSpPr>
          <p:nvPr>
            <p:ph idx="1"/>
          </p:nvPr>
        </p:nvSpPr>
        <p:spPr/>
        <p:txBody>
          <a:bodyPr>
            <a:normAutofit lnSpcReduction="10000"/>
          </a:bodyPr>
          <a:lstStyle/>
          <a:p>
            <a:r>
              <a:rPr lang="en-US" dirty="0" smtClean="0"/>
              <a:t>His faith was second hand .. </a:t>
            </a:r>
          </a:p>
          <a:p>
            <a:pPr lvl="1"/>
            <a:r>
              <a:rPr lang="en-US" dirty="0" smtClean="0"/>
              <a:t>He had heard about Jesus’ miracles..</a:t>
            </a:r>
          </a:p>
          <a:p>
            <a:pPr lvl="1"/>
            <a:r>
              <a:rPr lang="en-US" dirty="0" smtClean="0"/>
              <a:t>If Jesus could change water to wine, maybe he could heal my son …</a:t>
            </a:r>
          </a:p>
          <a:p>
            <a:pPr lvl="1"/>
            <a:r>
              <a:rPr lang="en-US" dirty="0" smtClean="0"/>
              <a:t>John 4:48-49  Jesus said to him, "Unless you people see signs and wonders, you will by no means believe." 49 The nobleman said to Him, "Sir, come down before my child dies!" </a:t>
            </a:r>
          </a:p>
          <a:p>
            <a:pPr lvl="1"/>
            <a:r>
              <a:rPr lang="en-US" dirty="0" smtClean="0"/>
              <a:t>John 4:50 Jesus said to him, "Go your way; your son lives</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ssolv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dissolv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dissolv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dissolve">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dissolve">
                                      <p:cBhvr>
                                        <p:cTn id="3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blemans son 01.jpg"/>
          <p:cNvPicPr>
            <a:picLocks noChangeAspect="1"/>
          </p:cNvPicPr>
          <p:nvPr/>
        </p:nvPicPr>
        <p:blipFill>
          <a:blip r:embed="rId2" cstate="print"/>
          <a:stretch>
            <a:fillRect/>
          </a:stretch>
        </p:blipFill>
        <p:spPr>
          <a:xfrm>
            <a:off x="0" y="0"/>
            <a:ext cx="9144000" cy="6858000"/>
          </a:xfrm>
          <a:prstGeom prst="rect">
            <a:avLst/>
          </a:prstGeom>
        </p:spPr>
      </p:pic>
      <p:sp>
        <p:nvSpPr>
          <p:cNvPr id="4" name="Rectangle 3"/>
          <p:cNvSpPr/>
          <p:nvPr/>
        </p:nvSpPr>
        <p:spPr>
          <a:xfrm>
            <a:off x="0" y="0"/>
            <a:ext cx="9144000" cy="6400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5" name="Title 4"/>
          <p:cNvSpPr>
            <a:spLocks noGrp="1"/>
          </p:cNvSpPr>
          <p:nvPr>
            <p:ph type="title"/>
          </p:nvPr>
        </p:nvSpPr>
        <p:spPr>
          <a:xfrm>
            <a:off x="304800" y="228600"/>
            <a:ext cx="6553200" cy="1143000"/>
          </a:xfrm>
        </p:spPr>
        <p:txBody>
          <a:bodyPr>
            <a:normAutofit/>
          </a:bodyPr>
          <a:lstStyle/>
          <a:p>
            <a:r>
              <a:rPr lang="en-US" dirty="0" smtClean="0"/>
              <a:t>Obstacles to strong faith..</a:t>
            </a:r>
            <a:endParaRPr lang="en-US" dirty="0"/>
          </a:p>
        </p:txBody>
      </p:sp>
      <p:sp>
        <p:nvSpPr>
          <p:cNvPr id="8" name="Content Placeholder 7"/>
          <p:cNvSpPr>
            <a:spLocks noGrp="1"/>
          </p:cNvSpPr>
          <p:nvPr>
            <p:ph idx="1"/>
          </p:nvPr>
        </p:nvSpPr>
        <p:spPr>
          <a:xfrm>
            <a:off x="457200" y="1676400"/>
            <a:ext cx="8382000" cy="4449763"/>
          </a:xfrm>
        </p:spPr>
        <p:txBody>
          <a:bodyPr>
            <a:normAutofit/>
          </a:bodyPr>
          <a:lstStyle/>
          <a:p>
            <a:r>
              <a:rPr lang="en-US" dirty="0" smtClean="0"/>
              <a:t>Sign-demanding faith …</a:t>
            </a:r>
          </a:p>
          <a:p>
            <a:pPr lvl="1"/>
            <a:r>
              <a:rPr lang="en-US" dirty="0" err="1" smtClean="0"/>
              <a:t>vs</a:t>
            </a:r>
            <a:r>
              <a:rPr lang="en-US" dirty="0" smtClean="0"/>
              <a:t> 48 .. "unless you people see signs and wonders, you will by no means believe"... </a:t>
            </a:r>
          </a:p>
          <a:p>
            <a:pPr lvl="1"/>
            <a:r>
              <a:rPr lang="en-US" dirty="0" smtClean="0"/>
              <a:t>Matthew 12:39 "An evil and adulterous genera- </a:t>
            </a:r>
            <a:r>
              <a:rPr lang="en-US" dirty="0" err="1" smtClean="0"/>
              <a:t>tion</a:t>
            </a:r>
            <a:r>
              <a:rPr lang="en-US" dirty="0" smtClean="0"/>
              <a:t> seeks after a sign, and no sign will be given to it except the sign of the prophet Jonah. </a:t>
            </a:r>
          </a:p>
          <a:p>
            <a:pPr lvl="1"/>
            <a:r>
              <a:rPr lang="en-US" dirty="0" smtClean="0"/>
              <a:t>Matt 27:42"Let him now come down from the cross, and we will believe him ..” </a:t>
            </a:r>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ssolv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dissolv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dissolv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dissolve">
                                      <p:cBhvr>
                                        <p:cTn id="2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seeing believing?</a:t>
            </a:r>
            <a:endParaRPr lang="en-US" dirty="0"/>
          </a:p>
        </p:txBody>
      </p:sp>
      <p:sp>
        <p:nvSpPr>
          <p:cNvPr id="3" name="Content Placeholder 2"/>
          <p:cNvSpPr>
            <a:spLocks noGrp="1"/>
          </p:cNvSpPr>
          <p:nvPr>
            <p:ph idx="1"/>
          </p:nvPr>
        </p:nvSpPr>
        <p:spPr>
          <a:xfrm>
            <a:off x="457200" y="1676401"/>
            <a:ext cx="8229600" cy="3886199"/>
          </a:xfrm>
        </p:spPr>
        <p:txBody>
          <a:bodyPr>
            <a:normAutofit fontScale="77500" lnSpcReduction="20000"/>
          </a:bodyPr>
          <a:lstStyle/>
          <a:p>
            <a:r>
              <a:rPr lang="en-US" dirty="0" smtClean="0"/>
              <a:t>John 2:23-25 Now when He was in Jerusalem at the Passover, during the feast, many believed in His name when they saw the signs which He did. 24 But Jesus did not commit Himself to them, because He knew all men,  25 and had no need that anyone should testify of man, for He knew what was in man.</a:t>
            </a:r>
          </a:p>
          <a:p>
            <a:r>
              <a:rPr lang="en-US" dirty="0" smtClean="0"/>
              <a:t>John 6 – Jesus fed 5000, but the people only wanted more food.. when Jesus began talking of eternal truths they began to leave Him..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blemans son 01.jpg"/>
          <p:cNvPicPr>
            <a:picLocks noChangeAspect="1"/>
          </p:cNvPicPr>
          <p:nvPr/>
        </p:nvPicPr>
        <p:blipFill>
          <a:blip r:embed="rId2" cstate="print"/>
          <a:stretch>
            <a:fillRect/>
          </a:stretch>
        </p:blipFill>
        <p:spPr>
          <a:xfrm>
            <a:off x="0" y="0"/>
            <a:ext cx="9144000" cy="6858000"/>
          </a:xfrm>
          <a:prstGeom prst="rect">
            <a:avLst/>
          </a:prstGeom>
        </p:spPr>
      </p:pic>
      <p:sp>
        <p:nvSpPr>
          <p:cNvPr id="4" name="Rectangle 3"/>
          <p:cNvSpPr/>
          <p:nvPr/>
        </p:nvSpPr>
        <p:spPr>
          <a:xfrm>
            <a:off x="0" y="0"/>
            <a:ext cx="9144000" cy="6400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5" name="Title 4"/>
          <p:cNvSpPr>
            <a:spLocks noGrp="1"/>
          </p:cNvSpPr>
          <p:nvPr>
            <p:ph type="title"/>
          </p:nvPr>
        </p:nvSpPr>
        <p:spPr>
          <a:xfrm>
            <a:off x="304800" y="228600"/>
            <a:ext cx="7848600" cy="1143000"/>
          </a:xfrm>
        </p:spPr>
        <p:txBody>
          <a:bodyPr>
            <a:normAutofit/>
          </a:bodyPr>
          <a:lstStyle/>
          <a:p>
            <a:r>
              <a:rPr lang="en-US" dirty="0" smtClean="0"/>
              <a:t>Obstacles to strong faith..</a:t>
            </a:r>
            <a:endParaRPr lang="en-US" dirty="0"/>
          </a:p>
        </p:txBody>
      </p:sp>
      <p:sp>
        <p:nvSpPr>
          <p:cNvPr id="8" name="Content Placeholder 7"/>
          <p:cNvSpPr>
            <a:spLocks noGrp="1"/>
          </p:cNvSpPr>
          <p:nvPr>
            <p:ph idx="1"/>
          </p:nvPr>
        </p:nvSpPr>
        <p:spPr>
          <a:xfrm>
            <a:off x="457200" y="1676400"/>
            <a:ext cx="8382000" cy="4449763"/>
          </a:xfrm>
        </p:spPr>
        <p:txBody>
          <a:bodyPr>
            <a:normAutofit/>
          </a:bodyPr>
          <a:lstStyle/>
          <a:p>
            <a:r>
              <a:rPr lang="en-US" dirty="0" smtClean="0"/>
              <a:t>Self-centered faith ..</a:t>
            </a:r>
          </a:p>
          <a:p>
            <a:pPr lvl="1"/>
            <a:r>
              <a:rPr lang="en-US" dirty="0" smtClean="0"/>
              <a:t>Vs. 49 “Sir, come down before my child dies!”</a:t>
            </a:r>
          </a:p>
          <a:p>
            <a:pPr lvl="1"/>
            <a:r>
              <a:rPr lang="en-US" dirty="0" smtClean="0"/>
              <a:t>Not wrong to plead for his child, but this was all he was concerned with .. </a:t>
            </a:r>
          </a:p>
          <a:p>
            <a:r>
              <a:rPr lang="en-US" dirty="0" smtClean="0"/>
              <a:t>Strong-willed faith ..</a:t>
            </a:r>
          </a:p>
          <a:p>
            <a:pPr lvl="1"/>
            <a:r>
              <a:rPr lang="en-US" dirty="0" smtClean="0"/>
              <a:t>Vs. 49 “Sir, come down before my child dies!”</a:t>
            </a:r>
          </a:p>
          <a:p>
            <a:pPr lvl="1"/>
            <a:r>
              <a:rPr lang="en-US" dirty="0" smtClean="0"/>
              <a:t>Vs 50 “Go your way, your son lives”..</a:t>
            </a:r>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ssolv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dissolv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dissolv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dissolve">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dissolve">
                                      <p:cBhvr>
                                        <p:cTn id="32" dur="500"/>
                                        <p:tgtEl>
                                          <p:spTgt spid="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Effect transition="in" filter="dissolv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blemans son 01.jpg"/>
          <p:cNvPicPr>
            <a:picLocks noChangeAspect="1"/>
          </p:cNvPicPr>
          <p:nvPr/>
        </p:nvPicPr>
        <p:blipFill>
          <a:blip r:embed="rId2" cstate="print"/>
          <a:stretch>
            <a:fillRect/>
          </a:stretch>
        </p:blipFill>
        <p:spPr>
          <a:xfrm>
            <a:off x="0" y="0"/>
            <a:ext cx="9144000" cy="6858000"/>
          </a:xfrm>
          <a:prstGeom prst="rect">
            <a:avLst/>
          </a:prstGeom>
        </p:spPr>
      </p:pic>
      <p:sp>
        <p:nvSpPr>
          <p:cNvPr id="4" name="Rectangle 3"/>
          <p:cNvSpPr/>
          <p:nvPr/>
        </p:nvSpPr>
        <p:spPr>
          <a:xfrm>
            <a:off x="0" y="0"/>
            <a:ext cx="9144000" cy="6400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5" name="Title 4"/>
          <p:cNvSpPr>
            <a:spLocks noGrp="1"/>
          </p:cNvSpPr>
          <p:nvPr>
            <p:ph type="title"/>
          </p:nvPr>
        </p:nvSpPr>
        <p:spPr>
          <a:xfrm>
            <a:off x="304800" y="228600"/>
            <a:ext cx="7315200" cy="1143000"/>
          </a:xfrm>
        </p:spPr>
        <p:txBody>
          <a:bodyPr>
            <a:normAutofit fontScale="90000"/>
          </a:bodyPr>
          <a:lstStyle/>
          <a:p>
            <a:r>
              <a:rPr lang="en-US" dirty="0" smtClean="0"/>
              <a:t>The operation of strong faith..</a:t>
            </a:r>
            <a:endParaRPr lang="en-US" dirty="0"/>
          </a:p>
        </p:txBody>
      </p:sp>
      <p:sp>
        <p:nvSpPr>
          <p:cNvPr id="8" name="Content Placeholder 7"/>
          <p:cNvSpPr>
            <a:spLocks noGrp="1"/>
          </p:cNvSpPr>
          <p:nvPr>
            <p:ph idx="1"/>
          </p:nvPr>
        </p:nvSpPr>
        <p:spPr>
          <a:xfrm>
            <a:off x="457200" y="1676401"/>
            <a:ext cx="8382000" cy="3733800"/>
          </a:xfrm>
        </p:spPr>
        <p:txBody>
          <a:bodyPr>
            <a:normAutofit fontScale="92500"/>
          </a:bodyPr>
          <a:lstStyle/>
          <a:p>
            <a:r>
              <a:rPr lang="en-US" dirty="0" smtClean="0"/>
              <a:t> Hearing the word ..</a:t>
            </a:r>
          </a:p>
          <a:p>
            <a:pPr lvl="1"/>
            <a:r>
              <a:rPr lang="en-US" dirty="0" smtClean="0"/>
              <a:t>Jesus said “Go your way, your son lives”</a:t>
            </a:r>
          </a:p>
          <a:p>
            <a:pPr lvl="1"/>
            <a:r>
              <a:rPr lang="en-US" dirty="0" smtClean="0"/>
              <a:t>Romans 10:14 How then shall they call on Him in whom they have not believed? And how shall they believe in Him of whom they have not heard? And how shall they hear without a preacher? </a:t>
            </a:r>
          </a:p>
          <a:p>
            <a:pPr lvl="1"/>
            <a:r>
              <a:rPr lang="en-US" dirty="0" smtClean="0"/>
              <a:t>Romans 10:17 So then faith comes by hearing, and hearing by the word of God.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ssolv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dissolv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dissolv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dissolve">
                                      <p:cBhvr>
                                        <p:cTn id="2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blemans son 01.jpg"/>
          <p:cNvPicPr>
            <a:picLocks noChangeAspect="1"/>
          </p:cNvPicPr>
          <p:nvPr/>
        </p:nvPicPr>
        <p:blipFill>
          <a:blip r:embed="rId2" cstate="print"/>
          <a:stretch>
            <a:fillRect/>
          </a:stretch>
        </p:blipFill>
        <p:spPr>
          <a:xfrm>
            <a:off x="0" y="0"/>
            <a:ext cx="9144000" cy="6858000"/>
          </a:xfrm>
          <a:prstGeom prst="rect">
            <a:avLst/>
          </a:prstGeom>
        </p:spPr>
      </p:pic>
      <p:sp>
        <p:nvSpPr>
          <p:cNvPr id="4" name="Rectangle 3"/>
          <p:cNvSpPr/>
          <p:nvPr/>
        </p:nvSpPr>
        <p:spPr>
          <a:xfrm>
            <a:off x="0" y="0"/>
            <a:ext cx="9144000" cy="6400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5" name="Title 4"/>
          <p:cNvSpPr>
            <a:spLocks noGrp="1"/>
          </p:cNvSpPr>
          <p:nvPr>
            <p:ph type="title"/>
          </p:nvPr>
        </p:nvSpPr>
        <p:spPr>
          <a:xfrm>
            <a:off x="304800" y="228600"/>
            <a:ext cx="7315200" cy="1143000"/>
          </a:xfrm>
        </p:spPr>
        <p:txBody>
          <a:bodyPr>
            <a:normAutofit fontScale="90000"/>
          </a:bodyPr>
          <a:lstStyle/>
          <a:p>
            <a:r>
              <a:rPr lang="en-US" dirty="0" smtClean="0"/>
              <a:t>The operation of strong faith..</a:t>
            </a:r>
            <a:endParaRPr lang="en-US" dirty="0"/>
          </a:p>
        </p:txBody>
      </p:sp>
      <p:sp>
        <p:nvSpPr>
          <p:cNvPr id="8" name="Content Placeholder 7"/>
          <p:cNvSpPr>
            <a:spLocks noGrp="1"/>
          </p:cNvSpPr>
          <p:nvPr>
            <p:ph idx="1"/>
          </p:nvPr>
        </p:nvSpPr>
        <p:spPr>
          <a:xfrm>
            <a:off x="457200" y="1676401"/>
            <a:ext cx="8382000" cy="3733800"/>
          </a:xfrm>
        </p:spPr>
        <p:txBody>
          <a:bodyPr>
            <a:normAutofit/>
          </a:bodyPr>
          <a:lstStyle/>
          <a:p>
            <a:r>
              <a:rPr lang="en-US" dirty="0" smtClean="0"/>
              <a:t> Believing the word ..</a:t>
            </a:r>
          </a:p>
          <a:p>
            <a:pPr lvl="1"/>
            <a:r>
              <a:rPr lang="en-US" dirty="0" smtClean="0"/>
              <a:t>John 4:50 Jesus said to him, "Go your way; your son lives." So the man believed the word that Jesus spoke to him. </a:t>
            </a:r>
          </a:p>
          <a:p>
            <a:pPr lvl="1"/>
            <a:r>
              <a:rPr lang="en-US" dirty="0" smtClean="0"/>
              <a:t>Hebrews 3:12 Beware, brethren, lest there be in any of you an evil heart of unbelief in departing from the living God..</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ssolv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blemans son 01.jpg"/>
          <p:cNvPicPr>
            <a:picLocks noChangeAspect="1"/>
          </p:cNvPicPr>
          <p:nvPr/>
        </p:nvPicPr>
        <p:blipFill>
          <a:blip r:embed="rId2" cstate="print"/>
          <a:stretch>
            <a:fillRect/>
          </a:stretch>
        </p:blipFill>
        <p:spPr>
          <a:xfrm>
            <a:off x="0" y="0"/>
            <a:ext cx="9144000" cy="6858000"/>
          </a:xfrm>
          <a:prstGeom prst="rect">
            <a:avLst/>
          </a:prstGeom>
        </p:spPr>
      </p:pic>
      <p:sp>
        <p:nvSpPr>
          <p:cNvPr id="4" name="Rectangle 3"/>
          <p:cNvSpPr/>
          <p:nvPr/>
        </p:nvSpPr>
        <p:spPr>
          <a:xfrm>
            <a:off x="0" y="0"/>
            <a:ext cx="9144000" cy="6400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5" name="Title 4"/>
          <p:cNvSpPr>
            <a:spLocks noGrp="1"/>
          </p:cNvSpPr>
          <p:nvPr>
            <p:ph type="title"/>
          </p:nvPr>
        </p:nvSpPr>
        <p:spPr>
          <a:xfrm>
            <a:off x="304800" y="228600"/>
            <a:ext cx="7315200" cy="1143000"/>
          </a:xfrm>
        </p:spPr>
        <p:txBody>
          <a:bodyPr>
            <a:normAutofit fontScale="90000"/>
          </a:bodyPr>
          <a:lstStyle/>
          <a:p>
            <a:r>
              <a:rPr lang="en-US" dirty="0" smtClean="0"/>
              <a:t>The operation of strong faith..</a:t>
            </a:r>
            <a:endParaRPr lang="en-US" dirty="0"/>
          </a:p>
        </p:txBody>
      </p:sp>
      <p:sp>
        <p:nvSpPr>
          <p:cNvPr id="8" name="Content Placeholder 7"/>
          <p:cNvSpPr>
            <a:spLocks noGrp="1"/>
          </p:cNvSpPr>
          <p:nvPr>
            <p:ph idx="1"/>
          </p:nvPr>
        </p:nvSpPr>
        <p:spPr>
          <a:xfrm>
            <a:off x="457200" y="1676400"/>
            <a:ext cx="8382000" cy="4724399"/>
          </a:xfrm>
        </p:spPr>
        <p:txBody>
          <a:bodyPr>
            <a:normAutofit fontScale="85000" lnSpcReduction="20000"/>
          </a:bodyPr>
          <a:lstStyle/>
          <a:p>
            <a:r>
              <a:rPr lang="en-US" dirty="0" smtClean="0"/>
              <a:t> Obeying the word ..</a:t>
            </a:r>
          </a:p>
          <a:p>
            <a:pPr lvl="1"/>
            <a:r>
              <a:rPr lang="en-US" dirty="0" smtClean="0"/>
              <a:t>John 4:50 So the man believed the word that Jesus spoke to him and he went his way..</a:t>
            </a:r>
          </a:p>
          <a:p>
            <a:pPr lvl="1"/>
            <a:r>
              <a:rPr lang="en-US" dirty="0" smtClean="0"/>
              <a:t>Romans 16:26 now made manifest, and by the prophetic Scriptures made known to all nations, according to the commandment of the everlasting God, for obedience to the faith —  </a:t>
            </a:r>
          </a:p>
          <a:p>
            <a:pPr lvl="1"/>
            <a:r>
              <a:rPr lang="en-US" dirty="0" smtClean="0"/>
              <a:t>James 2:26 For as the body without the spirit is dead, so faith without works is dead also.</a:t>
            </a:r>
          </a:p>
          <a:p>
            <a:pPr lvl="1"/>
            <a:r>
              <a:rPr lang="en-US" dirty="0" smtClean="0"/>
              <a:t> Galatians 3:26-27 For you are all sons of God through faith in Christ Jesus. 27 For as many of you as were baptized into Christ have put on Christ.  There's no substitute for obedience</a:t>
            </a:r>
          </a:p>
          <a:p>
            <a:pPr lvl="1"/>
            <a:endParaRPr lang="en-US" dirty="0" smtClean="0"/>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ssolv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blemans son 01.jpg"/>
          <p:cNvPicPr>
            <a:picLocks noChangeAspect="1"/>
          </p:cNvPicPr>
          <p:nvPr/>
        </p:nvPicPr>
        <p:blipFill>
          <a:blip r:embed="rId2" cstate="print"/>
          <a:stretch>
            <a:fillRect/>
          </a:stretch>
        </p:blipFill>
        <p:spPr>
          <a:xfrm>
            <a:off x="0" y="0"/>
            <a:ext cx="9144000" cy="6858000"/>
          </a:xfrm>
          <a:prstGeom prst="rect">
            <a:avLst/>
          </a:prstGeom>
        </p:spPr>
      </p:pic>
      <p:sp>
        <p:nvSpPr>
          <p:cNvPr id="4" name="Rectangle 3"/>
          <p:cNvSpPr/>
          <p:nvPr/>
        </p:nvSpPr>
        <p:spPr>
          <a:xfrm>
            <a:off x="0" y="0"/>
            <a:ext cx="9144000" cy="6400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5" name="Title 4"/>
          <p:cNvSpPr>
            <a:spLocks noGrp="1"/>
          </p:cNvSpPr>
          <p:nvPr>
            <p:ph type="title"/>
          </p:nvPr>
        </p:nvSpPr>
        <p:spPr>
          <a:xfrm>
            <a:off x="304800" y="228600"/>
            <a:ext cx="7315200" cy="1143000"/>
          </a:xfrm>
        </p:spPr>
        <p:txBody>
          <a:bodyPr>
            <a:normAutofit fontScale="90000"/>
          </a:bodyPr>
          <a:lstStyle/>
          <a:p>
            <a:r>
              <a:rPr lang="en-US" dirty="0" smtClean="0"/>
              <a:t>The operation of strong faith..</a:t>
            </a:r>
            <a:endParaRPr lang="en-US" dirty="0"/>
          </a:p>
        </p:txBody>
      </p:sp>
      <p:sp>
        <p:nvSpPr>
          <p:cNvPr id="8" name="Content Placeholder 7"/>
          <p:cNvSpPr>
            <a:spLocks noGrp="1"/>
          </p:cNvSpPr>
          <p:nvPr>
            <p:ph idx="1"/>
          </p:nvPr>
        </p:nvSpPr>
        <p:spPr>
          <a:xfrm>
            <a:off x="457200" y="1676400"/>
            <a:ext cx="8382000" cy="5181600"/>
          </a:xfrm>
        </p:spPr>
        <p:txBody>
          <a:bodyPr>
            <a:normAutofit fontScale="85000" lnSpcReduction="20000"/>
          </a:bodyPr>
          <a:lstStyle/>
          <a:p>
            <a:r>
              <a:rPr lang="en-US" dirty="0" smtClean="0"/>
              <a:t> Resting in the word ..</a:t>
            </a:r>
          </a:p>
          <a:p>
            <a:pPr lvl="1"/>
            <a:r>
              <a:rPr lang="en-US" dirty="0" smtClean="0"/>
              <a:t>John 4:51-53 And as he was now going down, his servants met him and told him, saying, "Your son lives!" 52 Then he inquired of them the hour when he got better. And they said to him, "Yesterday at the seventh hour the fever left him." 53 So the father knew that it was at the same hour in which Jesus said to him, "Your son lives." And he himself believed, and his whole household. </a:t>
            </a:r>
          </a:p>
          <a:p>
            <a:pPr lvl="1"/>
            <a:r>
              <a:rPr lang="en-US" dirty="0" smtClean="0"/>
              <a:t>Psalms 37:5-7 Commit your way to the Lord, Trust also in Him, And He shall bring it to pass. 6 He shall bring forth your righteousness as the light, And your justice as the noonday. 7 Rest in the Lord, and wait patiently for Him...</a:t>
            </a:r>
          </a:p>
          <a:p>
            <a:pPr lvl="1"/>
            <a:endParaRPr lang="en-US" dirty="0" smtClean="0"/>
          </a:p>
          <a:p>
            <a:pPr lvl="1">
              <a:buNone/>
            </a:pP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ssolv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dissolv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dissolv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dissolv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blemans son 03.jpg"/>
          <p:cNvPicPr>
            <a:picLocks noChangeAspect="1"/>
          </p:cNvPicPr>
          <p:nvPr/>
        </p:nvPicPr>
        <p:blipFill>
          <a:blip r:embed="rId2" cstate="print"/>
          <a:stretch>
            <a:fillRect/>
          </a:stretch>
        </p:blipFill>
        <p:spPr>
          <a:xfrm>
            <a:off x="0" y="0"/>
            <a:ext cx="9144000" cy="6869254"/>
          </a:xfrm>
          <a:prstGeom prst="rect">
            <a:avLst/>
          </a:prstGeom>
        </p:spPr>
      </p:pic>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4" name="Rectangle 3"/>
          <p:cNvSpPr/>
          <p:nvPr/>
        </p:nvSpPr>
        <p:spPr>
          <a:xfrm>
            <a:off x="0" y="0"/>
            <a:ext cx="9144000" cy="6400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normAutofit fontScale="90000"/>
          </a:bodyPr>
          <a:lstStyle/>
          <a:p>
            <a:r>
              <a:rPr lang="en-US" dirty="0" smtClean="0"/>
              <a:t>He believed and his household..</a:t>
            </a:r>
            <a:endParaRPr lang="en-US" dirty="0"/>
          </a:p>
        </p:txBody>
      </p:sp>
      <p:sp>
        <p:nvSpPr>
          <p:cNvPr id="6" name="Content Placeholder 5"/>
          <p:cNvSpPr>
            <a:spLocks noGrp="1"/>
          </p:cNvSpPr>
          <p:nvPr>
            <p:ph idx="1"/>
          </p:nvPr>
        </p:nvSpPr>
        <p:spPr>
          <a:xfrm>
            <a:off x="457200" y="1676401"/>
            <a:ext cx="8229600" cy="2971800"/>
          </a:xfrm>
        </p:spPr>
        <p:txBody>
          <a:bodyPr>
            <a:normAutofit fontScale="92500" lnSpcReduction="20000"/>
          </a:bodyPr>
          <a:lstStyle/>
          <a:p>
            <a:r>
              <a:rPr lang="en-US" dirty="0" smtClean="0"/>
              <a:t>John 4:53-54  So the father knew that it was at the same hour in which Jesus said to him, "Your son lives." And he himself believed, and his whole household.  54 This again is the second sign Jesus did when He had come out of Judea into Galilee.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ever underestimate prayer.jpg"/>
          <p:cNvPicPr>
            <a:picLocks noChangeAspect="1"/>
          </p:cNvPicPr>
          <p:nvPr/>
        </p:nvPicPr>
        <p:blipFill>
          <a:blip r:embed="rId3" cstate="print">
            <a:lum bright="-10000" contrast="10000"/>
          </a:blip>
          <a:srcRect l="5806" t="41707" r="7258"/>
          <a:stretch>
            <a:fillRect/>
          </a:stretch>
        </p:blipFill>
        <p:spPr>
          <a:xfrm>
            <a:off x="0" y="1295400"/>
            <a:ext cx="9144000" cy="50292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1752600" y="228600"/>
            <a:ext cx="5638800" cy="1828800"/>
          </a:xfrm>
        </p:spPr>
        <p:txBody>
          <a:bodyPr>
            <a:noAutofit/>
          </a:bodyPr>
          <a:lstStyle/>
          <a:p>
            <a:r>
              <a:rPr lang="en-US" sz="4800" dirty="0" smtClean="0"/>
              <a:t>Jesus Challenges Growing Faith</a:t>
            </a:r>
            <a:endParaRPr lang="en-US" sz="4800"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John 4:46-54</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urma Shave signs.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urma-shave-signs 01.jpg"/>
          <p:cNvPicPr>
            <a:picLocks noChangeAspect="1"/>
          </p:cNvPicPr>
          <p:nvPr/>
        </p:nvPicPr>
        <p:blipFill>
          <a:blip r:embed="rId2" cstate="print">
            <a:lum contrast="10000"/>
          </a:blip>
          <a:srcRect l="10165" t="8858" b="10123"/>
          <a:stretch>
            <a:fillRect/>
          </a:stretch>
        </p:blipFill>
        <p:spPr>
          <a:xfrm>
            <a:off x="-4029" y="-25288"/>
            <a:ext cx="9148029" cy="650228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iracles - Jesus changes everything.jpg"/>
          <p:cNvPicPr>
            <a:picLocks noChangeAspect="1"/>
          </p:cNvPicPr>
          <p:nvPr/>
        </p:nvPicPr>
        <p:blipFill>
          <a:blip r:embed="rId2" cstate="print"/>
          <a:srcRect t="5000"/>
          <a:stretch>
            <a:fillRect/>
          </a:stretch>
        </p:blipFill>
        <p:spPr>
          <a:xfrm>
            <a:off x="0" y="-152400"/>
            <a:ext cx="9144000" cy="6553200"/>
          </a:xfrm>
          <a:prstGeom prst="rect">
            <a:avLst/>
          </a:prstGeom>
        </p:spPr>
      </p:pic>
      <p:sp>
        <p:nvSpPr>
          <p:cNvPr id="5" name="Rectangle 4"/>
          <p:cNvSpPr/>
          <p:nvPr/>
        </p:nvSpPr>
        <p:spPr>
          <a:xfrm>
            <a:off x="0" y="-152400"/>
            <a:ext cx="9144000" cy="65532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152400"/>
            <a:ext cx="5562600" cy="1143000"/>
          </a:xfrm>
        </p:spPr>
        <p:txBody>
          <a:bodyPr>
            <a:normAutofit/>
          </a:bodyPr>
          <a:lstStyle/>
          <a:p>
            <a:r>
              <a:rPr lang="en-US" dirty="0" smtClean="0"/>
              <a:t>John’s theme..</a:t>
            </a:r>
            <a:endParaRPr lang="en-US" dirty="0"/>
          </a:p>
        </p:txBody>
      </p:sp>
      <p:sp>
        <p:nvSpPr>
          <p:cNvPr id="3" name="Content Placeholder 2"/>
          <p:cNvSpPr>
            <a:spLocks noGrp="1"/>
          </p:cNvSpPr>
          <p:nvPr>
            <p:ph idx="1"/>
          </p:nvPr>
        </p:nvSpPr>
        <p:spPr>
          <a:xfrm>
            <a:off x="381000" y="3048000"/>
            <a:ext cx="8382000" cy="3124200"/>
          </a:xfrm>
        </p:spPr>
        <p:txBody>
          <a:bodyPr>
            <a:normAutofit fontScale="92500"/>
          </a:bodyPr>
          <a:lstStyle/>
          <a:p>
            <a:r>
              <a:rPr lang="en-US" dirty="0" smtClean="0"/>
              <a:t>John 20:30-31 Jesus did many other signs in the presence of His disciples, which are not written in this book; 31 but these are written that you may believe that Jesus is the Christ, the Son of God, and that believing you may have life in His name.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all wish we had stronger faith…</a:t>
            </a:r>
            <a:endParaRPr lang="en-US" dirty="0"/>
          </a:p>
        </p:txBody>
      </p:sp>
      <p:sp>
        <p:nvSpPr>
          <p:cNvPr id="3" name="Content Placeholder 2"/>
          <p:cNvSpPr>
            <a:spLocks noGrp="1"/>
          </p:cNvSpPr>
          <p:nvPr>
            <p:ph idx="1"/>
          </p:nvPr>
        </p:nvSpPr>
        <p:spPr>
          <a:xfrm>
            <a:off x="457200" y="1752600"/>
            <a:ext cx="8229600" cy="1295400"/>
          </a:xfrm>
        </p:spPr>
        <p:txBody>
          <a:bodyPr>
            <a:normAutofit/>
          </a:bodyPr>
          <a:lstStyle/>
          <a:p>
            <a:r>
              <a:rPr lang="en-US" dirty="0" smtClean="0"/>
              <a:t>Matthew 9:29 "According to your faith let it be to you.” </a:t>
            </a:r>
          </a:p>
          <a:p>
            <a:pPr>
              <a:buNone/>
            </a:pPr>
            <a:endParaRPr lang="en-US" dirty="0"/>
          </a:p>
        </p:txBody>
      </p:sp>
      <p:sp>
        <p:nvSpPr>
          <p:cNvPr id="4" name="Content Placeholder 2"/>
          <p:cNvSpPr txBox="1">
            <a:spLocks/>
          </p:cNvSpPr>
          <p:nvPr/>
        </p:nvSpPr>
        <p:spPr>
          <a:xfrm>
            <a:off x="381000" y="5334000"/>
            <a:ext cx="8458200" cy="914400"/>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600" dirty="0" smtClean="0">
                <a:solidFill>
                  <a:schemeClr val="bg1"/>
                </a:solidFill>
                <a:effectLst>
                  <a:glow rad="228600">
                    <a:schemeClr val="tx1">
                      <a:alpha val="40000"/>
                    </a:schemeClr>
                  </a:glow>
                </a:effectLst>
                <a:latin typeface="Georgia" pitchFamily="18" charset="0"/>
                <a:cs typeface="Times New Roman" pitchFamily="18" charset="0"/>
              </a:rPr>
              <a:t>Galatians 3:11 The just shall live by faith ..</a:t>
            </a:r>
            <a:r>
              <a:rPr kumimoji="0" lang="en-US" sz="3600" b="0" i="0" u="none" strike="noStrike" kern="1200" cap="none" spc="0" normalizeH="0" baseline="0" noProof="0" dirty="0" smtClean="0">
                <a:ln>
                  <a:noFill/>
                </a:ln>
                <a:solidFill>
                  <a:schemeClr val="bg1"/>
                </a:solidFill>
                <a:effectLst>
                  <a:glow rad="228600">
                    <a:schemeClr val="tx1">
                      <a:alpha val="40000"/>
                    </a:schemeClr>
                  </a:glow>
                </a:effectLst>
                <a:uLnTx/>
                <a:uFillTx/>
                <a:latin typeface="Georgia" pitchFamily="18" charset="0"/>
                <a:ea typeface="+mn-ea"/>
                <a:cs typeface="Times New Roman" pitchFamily="18"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600" b="0" i="0"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n-ea"/>
              <a:cs typeface="Times New Roman" pitchFamily="18" charset="0"/>
            </a:endParaRPr>
          </a:p>
        </p:txBody>
      </p:sp>
      <p:sp>
        <p:nvSpPr>
          <p:cNvPr id="5" name="TextBox 4"/>
          <p:cNvSpPr txBox="1"/>
          <p:nvPr/>
        </p:nvSpPr>
        <p:spPr>
          <a:xfrm>
            <a:off x="1676400" y="3124200"/>
            <a:ext cx="5791200" cy="1938992"/>
          </a:xfrm>
          <a:prstGeom prst="rect">
            <a:avLst/>
          </a:prstGeom>
          <a:noFill/>
        </p:spPr>
        <p:txBody>
          <a:bodyPr wrap="square" rtlCol="0">
            <a:spAutoFit/>
          </a:bodyPr>
          <a:lstStyle/>
          <a:p>
            <a:pPr algn="ctr"/>
            <a:r>
              <a:rPr lang="en-US" sz="4000" dirty="0" smtClean="0">
                <a:solidFill>
                  <a:schemeClr val="bg1"/>
                </a:solidFill>
                <a:effectLst>
                  <a:glow rad="139700">
                    <a:schemeClr val="tx1">
                      <a:alpha val="40000"/>
                    </a:schemeClr>
                  </a:glow>
                </a:effectLst>
                <a:latin typeface="Georgia" pitchFamily="18" charset="0"/>
              </a:rPr>
              <a:t>“If I could only see a miracle, then my faith would be strong..”</a:t>
            </a:r>
            <a:endParaRPr lang="en-US" sz="4000" dirty="0">
              <a:solidFill>
                <a:schemeClr val="bg1"/>
              </a:solidFill>
              <a:effectLst>
                <a:glow rad="139700">
                  <a:schemeClr val="tx1">
                    <a:alpha val="40000"/>
                  </a:schemeClr>
                </a:glo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685800"/>
            <a:ext cx="7620000" cy="2123658"/>
          </a:xfrm>
          <a:prstGeom prst="rect">
            <a:avLst/>
          </a:prstGeom>
          <a:noFill/>
        </p:spPr>
        <p:txBody>
          <a:bodyPr wrap="square" rtlCol="0">
            <a:spAutoFit/>
          </a:bodyPr>
          <a:lstStyle/>
          <a:p>
            <a:pPr algn="ctr"/>
            <a:r>
              <a:rPr lang="en-US" sz="4400" dirty="0" smtClean="0">
                <a:solidFill>
                  <a:schemeClr val="bg1"/>
                </a:solidFill>
                <a:effectLst>
                  <a:glow rad="139700">
                    <a:schemeClr val="tx1">
                      <a:alpha val="40000"/>
                    </a:schemeClr>
                  </a:glow>
                </a:effectLst>
                <a:latin typeface="Georgia" pitchFamily="18" charset="0"/>
              </a:rPr>
              <a:t>“If I could only see a miracle, then my faith would be strong..”</a:t>
            </a:r>
            <a:endParaRPr lang="en-US" sz="4400" dirty="0">
              <a:solidFill>
                <a:schemeClr val="bg1"/>
              </a:solidFill>
              <a:effectLst>
                <a:glow rad="139700">
                  <a:schemeClr val="tx1">
                    <a:alpha val="40000"/>
                  </a:schemeClr>
                </a:glo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iracles - Jesus changes everything.jpg"/>
          <p:cNvPicPr>
            <a:picLocks noChangeAspect="1"/>
          </p:cNvPicPr>
          <p:nvPr/>
        </p:nvPicPr>
        <p:blipFill>
          <a:blip r:embed="rId2" cstate="print"/>
          <a:srcRect t="5000"/>
          <a:stretch>
            <a:fillRect/>
          </a:stretch>
        </p:blipFill>
        <p:spPr>
          <a:xfrm>
            <a:off x="0" y="-152400"/>
            <a:ext cx="9144000" cy="6553200"/>
          </a:xfrm>
          <a:prstGeom prst="rect">
            <a:avLst/>
          </a:prstGeom>
        </p:spPr>
      </p:pic>
      <p:sp>
        <p:nvSpPr>
          <p:cNvPr id="5" name="Rectangle 4"/>
          <p:cNvSpPr/>
          <p:nvPr/>
        </p:nvSpPr>
        <p:spPr>
          <a:xfrm>
            <a:off x="0" y="-152400"/>
            <a:ext cx="9144000" cy="65532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p:cNvSpPr>
            <a:spLocks noGrp="1"/>
          </p:cNvSpPr>
          <p:nvPr>
            <p:ph idx="1"/>
          </p:nvPr>
        </p:nvSpPr>
        <p:spPr>
          <a:xfrm>
            <a:off x="304800" y="3886200"/>
            <a:ext cx="8839200" cy="2316163"/>
          </a:xfrm>
        </p:spPr>
        <p:txBody>
          <a:bodyPr/>
          <a:lstStyle/>
          <a:p>
            <a:r>
              <a:rPr lang="en-US" dirty="0" smtClean="0"/>
              <a:t>Jesus’ miracles not only show His power, but also that He is God’s answer to the things we struggle with in our lives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blemans son 04.jpg"/>
          <p:cNvPicPr>
            <a:picLocks noChangeAspect="1"/>
          </p:cNvPicPr>
          <p:nvPr/>
        </p:nvPicPr>
        <p:blipFill>
          <a:blip r:embed="rId2" cstate="print"/>
          <a:stretch>
            <a:fillRect/>
          </a:stretch>
        </p:blipFill>
        <p:spPr>
          <a:xfrm>
            <a:off x="-1" y="0"/>
            <a:ext cx="9150662" cy="6400800"/>
          </a:xfrm>
          <a:prstGeom prst="rect">
            <a:avLst/>
          </a:prstGeom>
        </p:spPr>
      </p:pic>
      <p:sp>
        <p:nvSpPr>
          <p:cNvPr id="3" name="Rectangle 2"/>
          <p:cNvSpPr/>
          <p:nvPr/>
        </p:nvSpPr>
        <p:spPr>
          <a:xfrm>
            <a:off x="0" y="0"/>
            <a:ext cx="9144000" cy="6400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5562600" cy="1219200"/>
          </a:xfrm>
        </p:spPr>
        <p:txBody>
          <a:bodyPr>
            <a:normAutofit fontScale="90000"/>
          </a:bodyPr>
          <a:lstStyle/>
          <a:p>
            <a:r>
              <a:rPr lang="en-US" dirty="0" smtClean="0"/>
              <a:t>The nobleman’s son.. </a:t>
            </a:r>
            <a:r>
              <a:rPr lang="en-US" sz="3100" dirty="0" smtClean="0"/>
              <a:t>John 4:46-54</a:t>
            </a:r>
            <a:endParaRPr lang="en-US" sz="3100" dirty="0"/>
          </a:p>
        </p:txBody>
      </p:sp>
      <p:sp>
        <p:nvSpPr>
          <p:cNvPr id="5" name="Content Placeholder 4"/>
          <p:cNvSpPr>
            <a:spLocks noGrp="1"/>
          </p:cNvSpPr>
          <p:nvPr>
            <p:ph idx="1"/>
          </p:nvPr>
        </p:nvSpPr>
        <p:spPr>
          <a:xfrm>
            <a:off x="457200" y="3505200"/>
            <a:ext cx="8229600" cy="2620963"/>
          </a:xfrm>
        </p:spPr>
        <p:txBody>
          <a:bodyPr>
            <a:normAutofit fontScale="77500" lnSpcReduction="20000"/>
          </a:bodyPr>
          <a:lstStyle/>
          <a:p>
            <a:r>
              <a:rPr lang="en-US" dirty="0" smtClean="0"/>
              <a:t>John 4:46-47 So Jesus came again to Cana of Galilee where He had made the water wine. And there was a certain nobleman whose son was sick at Capernaum. 47 When he heard that Jesus had come out of Judea into Galilee, he went to Him and implored Him to come down and heal his son, for he was at the point of death.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alilee.jpg"/>
          <p:cNvPicPr>
            <a:picLocks noChangeAspect="1"/>
          </p:cNvPicPr>
          <p:nvPr/>
        </p:nvPicPr>
        <p:blipFill>
          <a:blip r:embed="rId2" cstate="print">
            <a:lum bright="-5000" contrast="10000"/>
          </a:blip>
          <a:stretch>
            <a:fillRect/>
          </a:stretch>
        </p:blipFill>
        <p:spPr>
          <a:xfrm>
            <a:off x="-1" y="0"/>
            <a:ext cx="9144001" cy="64008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1491</TotalTime>
  <Words>1032</Words>
  <Application>Microsoft Office PowerPoint</Application>
  <PresentationFormat>On-screen Show (4:3)</PresentationFormat>
  <Paragraphs>60</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Jesus Challenges Growing Faith</vt:lpstr>
      <vt:lpstr>Slide 2</vt:lpstr>
      <vt:lpstr>Slide 3</vt:lpstr>
      <vt:lpstr>John’s theme..</vt:lpstr>
      <vt:lpstr>We all wish we had stronger faith…</vt:lpstr>
      <vt:lpstr>Slide 6</vt:lpstr>
      <vt:lpstr>Slide 7</vt:lpstr>
      <vt:lpstr>The nobleman’s son.. John 4:46-54</vt:lpstr>
      <vt:lpstr>Slide 9</vt:lpstr>
      <vt:lpstr>Obstacles to strong faith..</vt:lpstr>
      <vt:lpstr>Obstacles to strong faith..</vt:lpstr>
      <vt:lpstr>Is seeing believing?</vt:lpstr>
      <vt:lpstr>Obstacles to strong faith..</vt:lpstr>
      <vt:lpstr>The operation of strong faith..</vt:lpstr>
      <vt:lpstr>The operation of strong faith..</vt:lpstr>
      <vt:lpstr>The operation of strong faith..</vt:lpstr>
      <vt:lpstr>The operation of strong faith..</vt:lpstr>
      <vt:lpstr>He believed and his household..</vt:lpstr>
      <vt:lpstr>Jesus Challenges Growing Faith</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219</cp:revision>
  <dcterms:created xsi:type="dcterms:W3CDTF">2011-02-15T07:29:10Z</dcterms:created>
  <dcterms:modified xsi:type="dcterms:W3CDTF">2013-12-21T23:51:41Z</dcterms:modified>
</cp:coreProperties>
</file>