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1" r:id="rId3"/>
    <p:sldId id="263" r:id="rId4"/>
    <p:sldId id="269" r:id="rId5"/>
    <p:sldId id="262" r:id="rId6"/>
    <p:sldId id="270" r:id="rId7"/>
    <p:sldId id="272" r:id="rId8"/>
    <p:sldId id="257" r:id="rId9"/>
    <p:sldId id="259" r:id="rId10"/>
    <p:sldId id="273" r:id="rId11"/>
    <p:sldId id="271" r:id="rId12"/>
    <p:sldId id="274" r:id="rId13"/>
    <p:sldId id="275" r:id="rId14"/>
    <p:sldId id="267"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722" autoAdjust="0"/>
    <p:restoredTop sz="94660"/>
  </p:normalViewPr>
  <p:slideViewPr>
    <p:cSldViewPr>
      <p:cViewPr varScale="1">
        <p:scale>
          <a:sx n="90" d="100"/>
          <a:sy n="90" d="100"/>
        </p:scale>
        <p:origin x="-32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otolia_41217218_XS.jpg"/>
          <p:cNvPicPr>
            <a:picLocks noChangeAspect="1"/>
          </p:cNvPicPr>
          <p:nvPr userDrawn="1"/>
        </p:nvPicPr>
        <p:blipFill>
          <a:blip r:embed="rId13" cstate="print">
            <a:lum bright="-10000" contrast="10000"/>
          </a:blip>
          <a:srcRect l="3396"/>
          <a:stretch>
            <a:fillRect/>
          </a:stretch>
        </p:blipFill>
        <p:spPr>
          <a:xfrm>
            <a:off x="10770" y="0"/>
            <a:ext cx="9133230" cy="6477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6477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tolia_41217218_XS.jpg"/>
          <p:cNvPicPr>
            <a:picLocks noChangeAspect="1"/>
          </p:cNvPicPr>
          <p:nvPr/>
        </p:nvPicPr>
        <p:blipFill>
          <a:blip r:embed="rId3" cstate="print"/>
          <a:stretch>
            <a:fillRect/>
          </a:stretch>
        </p:blipFill>
        <p:spPr>
          <a:xfrm>
            <a:off x="0" y="0"/>
            <a:ext cx="913323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228600"/>
            <a:ext cx="7391400" cy="1828800"/>
          </a:xfrm>
        </p:spPr>
        <p:txBody>
          <a:bodyPr>
            <a:noAutofit/>
          </a:bodyPr>
          <a:lstStyle/>
          <a:p>
            <a:r>
              <a:rPr lang="en-US" dirty="0" smtClean="0"/>
              <a:t>Worthy of the Gospel</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Philippians 1:27-30</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676400"/>
          </a:xfrm>
        </p:spPr>
        <p:txBody>
          <a:bodyPr>
            <a:normAutofit/>
          </a:bodyPr>
          <a:lstStyle/>
          <a:p>
            <a:r>
              <a:rPr lang="en-US" dirty="0" smtClean="0"/>
              <a:t>Living worthy of the Gospel..</a:t>
            </a:r>
            <a:endParaRPr lang="en-US" dirty="0"/>
          </a:p>
        </p:txBody>
      </p:sp>
      <p:sp>
        <p:nvSpPr>
          <p:cNvPr id="3" name="Content Placeholder 2"/>
          <p:cNvSpPr>
            <a:spLocks noGrp="1"/>
          </p:cNvSpPr>
          <p:nvPr>
            <p:ph idx="1"/>
          </p:nvPr>
        </p:nvSpPr>
        <p:spPr>
          <a:xfrm>
            <a:off x="457200" y="2133600"/>
            <a:ext cx="8534400" cy="3992563"/>
          </a:xfrm>
        </p:spPr>
        <p:txBody>
          <a:bodyPr/>
          <a:lstStyle/>
          <a:p>
            <a:r>
              <a:rPr lang="en-US" dirty="0" smtClean="0"/>
              <a:t>Because we find </a:t>
            </a:r>
            <a:r>
              <a:rPr lang="en-US" u="sng" dirty="0" smtClean="0"/>
              <a:t>VALUE</a:t>
            </a:r>
            <a:r>
              <a:rPr lang="en-US" dirty="0" smtClean="0"/>
              <a:t> in the Gospel… </a:t>
            </a:r>
          </a:p>
          <a:p>
            <a:r>
              <a:rPr lang="en-US" dirty="0" smtClean="0"/>
              <a:t>Citizens of heaven value what heaven values …</a:t>
            </a:r>
          </a:p>
        </p:txBody>
      </p:sp>
      <p:pic>
        <p:nvPicPr>
          <p:cNvPr id="4" name="Picture 3" descr="Jesus is Lord.gif"/>
          <p:cNvPicPr>
            <a:picLocks noChangeAspect="1"/>
          </p:cNvPicPr>
          <p:nvPr/>
        </p:nvPicPr>
        <p:blipFill>
          <a:blip r:embed="rId2" cstate="print"/>
          <a:stretch>
            <a:fillRect/>
          </a:stretch>
        </p:blipFill>
        <p:spPr>
          <a:xfrm>
            <a:off x="4724400" y="3581400"/>
            <a:ext cx="3805084" cy="2680855"/>
          </a:xfrm>
          <a:prstGeom prst="rect">
            <a:avLst/>
          </a:prstGeom>
          <a:effectLst>
            <a:glow rad="228600">
              <a:schemeClr val="tx1">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629400" cy="1066800"/>
          </a:xfrm>
        </p:spPr>
        <p:txBody>
          <a:bodyPr>
            <a:normAutofit fontScale="90000"/>
          </a:bodyPr>
          <a:lstStyle/>
          <a:p>
            <a:r>
              <a:rPr lang="en-US" dirty="0" smtClean="0"/>
              <a:t>What living worthy entails..</a:t>
            </a:r>
            <a:endParaRPr lang="en-US" dirty="0"/>
          </a:p>
        </p:txBody>
      </p:sp>
      <p:sp>
        <p:nvSpPr>
          <p:cNvPr id="3" name="Content Placeholder 2"/>
          <p:cNvSpPr>
            <a:spLocks noGrp="1"/>
          </p:cNvSpPr>
          <p:nvPr>
            <p:ph idx="1"/>
          </p:nvPr>
        </p:nvSpPr>
        <p:spPr>
          <a:xfrm>
            <a:off x="457200" y="1676401"/>
            <a:ext cx="8229600" cy="2590800"/>
          </a:xfrm>
        </p:spPr>
        <p:txBody>
          <a:bodyPr>
            <a:normAutofit fontScale="92500"/>
          </a:bodyPr>
          <a:lstStyle/>
          <a:p>
            <a:r>
              <a:rPr lang="en-US" u="sng" dirty="0" smtClean="0"/>
              <a:t>Standing firm</a:t>
            </a:r>
            <a:r>
              <a:rPr lang="en-US" dirty="0" smtClean="0"/>
              <a:t> in one spirit..</a:t>
            </a:r>
          </a:p>
          <a:p>
            <a:r>
              <a:rPr lang="en-US" u="sng" dirty="0" smtClean="0"/>
              <a:t>Contending</a:t>
            </a:r>
            <a:r>
              <a:rPr lang="en-US" dirty="0" smtClean="0"/>
              <a:t> as one man for the gospel..</a:t>
            </a:r>
          </a:p>
          <a:p>
            <a:r>
              <a:rPr lang="en-US" dirty="0" smtClean="0"/>
              <a:t>Not frightened by those who oppose you..</a:t>
            </a:r>
            <a:endParaRPr lang="en-US" dirty="0"/>
          </a:p>
        </p:txBody>
      </p:sp>
      <p:pic>
        <p:nvPicPr>
          <p:cNvPr id="4" name="Picture 3" descr="legion.jpg"/>
          <p:cNvPicPr>
            <a:picLocks noChangeAspect="1"/>
          </p:cNvPicPr>
          <p:nvPr/>
        </p:nvPicPr>
        <p:blipFill>
          <a:blip r:embed="rId2" cstate="print"/>
          <a:stretch>
            <a:fillRect/>
          </a:stretch>
        </p:blipFill>
        <p:spPr>
          <a:xfrm>
            <a:off x="838200" y="3733800"/>
            <a:ext cx="3831336" cy="2427411"/>
          </a:xfrm>
          <a:prstGeom prst="rect">
            <a:avLst/>
          </a:prstGeom>
          <a:effectLst>
            <a:glow rad="228600">
              <a:schemeClr val="tx1">
                <a:alpha val="40000"/>
              </a:schemeClr>
            </a:glow>
          </a:effectLst>
        </p:spPr>
      </p:pic>
      <p:pic>
        <p:nvPicPr>
          <p:cNvPr id="6" name="Picture 5" descr="seahawks-49ers.jpg"/>
          <p:cNvPicPr>
            <a:picLocks noChangeAspect="1"/>
          </p:cNvPicPr>
          <p:nvPr/>
        </p:nvPicPr>
        <p:blipFill>
          <a:blip r:embed="rId3" cstate="print"/>
          <a:stretch>
            <a:fillRect/>
          </a:stretch>
        </p:blipFill>
        <p:spPr>
          <a:xfrm>
            <a:off x="4800600" y="3733800"/>
            <a:ext cx="4065173" cy="2438400"/>
          </a:xfrm>
          <a:prstGeom prst="rect">
            <a:avLst/>
          </a:prstGeom>
          <a:effectLst>
            <a:glow rad="228600">
              <a:schemeClr val="tx1">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triving together for gospel.png"/>
          <p:cNvPicPr>
            <a:picLocks noChangeAspect="1"/>
          </p:cNvPicPr>
          <p:nvPr/>
        </p:nvPicPr>
        <p:blipFill>
          <a:blip r:embed="rId2" cstate="print">
            <a:lum contrast="10000"/>
          </a:blip>
          <a:stretch>
            <a:fillRect/>
          </a:stretch>
        </p:blipFill>
        <p:spPr>
          <a:xfrm>
            <a:off x="5334000" y="4191000"/>
            <a:ext cx="3048000" cy="2159000"/>
          </a:xfrm>
          <a:prstGeom prst="rect">
            <a:avLst/>
          </a:prstGeom>
          <a:effectLst>
            <a:glow rad="228600">
              <a:schemeClr val="tx1">
                <a:alpha val="40000"/>
              </a:schemeClr>
            </a:glow>
          </a:effectLst>
        </p:spPr>
      </p:pic>
      <p:sp>
        <p:nvSpPr>
          <p:cNvPr id="2" name="Title 1"/>
          <p:cNvSpPr>
            <a:spLocks noGrp="1"/>
          </p:cNvSpPr>
          <p:nvPr>
            <p:ph type="title"/>
          </p:nvPr>
        </p:nvSpPr>
        <p:spPr>
          <a:xfrm>
            <a:off x="381000" y="304800"/>
            <a:ext cx="6248400" cy="1143000"/>
          </a:xfrm>
        </p:spPr>
        <p:txBody>
          <a:bodyPr>
            <a:normAutofit fontScale="90000"/>
          </a:bodyPr>
          <a:lstStyle/>
          <a:p>
            <a:r>
              <a:rPr lang="en-US" dirty="0" smtClean="0"/>
              <a:t>What living worthy means for us..</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sz="4000" dirty="0" smtClean="0"/>
              <a:t>We have a goal </a:t>
            </a:r>
            <a:endParaRPr lang="en-US" dirty="0" smtClean="0"/>
          </a:p>
          <a:p>
            <a:r>
              <a:rPr lang="en-US" sz="4000" dirty="0" smtClean="0"/>
              <a:t>We are opposed </a:t>
            </a:r>
          </a:p>
          <a:p>
            <a:r>
              <a:rPr lang="en-US" sz="4000" dirty="0" smtClean="0"/>
              <a:t>We are in a struggle…</a:t>
            </a:r>
          </a:p>
          <a:p>
            <a:pPr lvl="1"/>
            <a:r>
              <a:rPr lang="en-US" sz="3200" dirty="0" smtClean="0"/>
              <a:t>Worth fighting for..</a:t>
            </a:r>
          </a:p>
          <a:p>
            <a:pPr lvl="1"/>
            <a:r>
              <a:rPr lang="en-US" sz="3200" dirty="0" smtClean="0"/>
              <a:t>Worth uniting for..</a:t>
            </a:r>
          </a:p>
          <a:p>
            <a:pPr lvl="1"/>
            <a:endParaRPr lang="en-US" sz="3200" dirty="0"/>
          </a:p>
        </p:txBody>
      </p:sp>
      <p:sp>
        <p:nvSpPr>
          <p:cNvPr id="5" name="TextBox 4"/>
          <p:cNvSpPr txBox="1"/>
          <p:nvPr/>
        </p:nvSpPr>
        <p:spPr>
          <a:xfrm>
            <a:off x="4267200" y="2057400"/>
            <a:ext cx="4724400" cy="646331"/>
          </a:xfrm>
          <a:prstGeom prst="rect">
            <a:avLst/>
          </a:prstGeom>
          <a:noFill/>
        </p:spPr>
        <p:txBody>
          <a:bodyPr wrap="square" rtlCol="0">
            <a:spAutoFit/>
          </a:bodyPr>
          <a:lstStyle/>
          <a:p>
            <a:r>
              <a:rPr lang="en-US" sz="3600" dirty="0" smtClean="0">
                <a:solidFill>
                  <a:schemeClr val="bg1"/>
                </a:solidFill>
                <a:effectLst>
                  <a:glow rad="139700">
                    <a:schemeClr val="tx1">
                      <a:alpha val="40000"/>
                    </a:schemeClr>
                  </a:glow>
                </a:effectLst>
                <a:latin typeface="Georgia" pitchFamily="18" charset="0"/>
              </a:rPr>
              <a:t>(advance the gospel)</a:t>
            </a:r>
            <a:endParaRPr lang="en-US" sz="3600" dirty="0">
              <a:solidFill>
                <a:schemeClr val="bg1"/>
              </a:solidFill>
              <a:effectLst>
                <a:glow rad="139700">
                  <a:schemeClr val="tx1">
                    <a:alpha val="40000"/>
                  </a:schemeClr>
                </a:glow>
              </a:effectLst>
              <a:latin typeface="Georgia" pitchFamily="18" charset="0"/>
            </a:endParaRPr>
          </a:p>
        </p:txBody>
      </p:sp>
      <p:sp>
        <p:nvSpPr>
          <p:cNvPr id="6" name="TextBox 5"/>
          <p:cNvSpPr txBox="1"/>
          <p:nvPr/>
        </p:nvSpPr>
        <p:spPr>
          <a:xfrm>
            <a:off x="4572000" y="2743200"/>
            <a:ext cx="4724400" cy="646331"/>
          </a:xfrm>
          <a:prstGeom prst="rect">
            <a:avLst/>
          </a:prstGeom>
          <a:noFill/>
        </p:spPr>
        <p:txBody>
          <a:bodyPr wrap="square" rtlCol="0">
            <a:spAutoFit/>
          </a:bodyPr>
          <a:lstStyle/>
          <a:p>
            <a:r>
              <a:rPr lang="en-US" sz="3600" dirty="0" smtClean="0">
                <a:solidFill>
                  <a:schemeClr val="bg1"/>
                </a:solidFill>
                <a:effectLst>
                  <a:glow rad="139700">
                    <a:schemeClr val="tx1">
                      <a:alpha val="40000"/>
                    </a:schemeClr>
                  </a:glow>
                </a:effectLst>
                <a:latin typeface="Georgia" pitchFamily="18" charset="0"/>
              </a:rPr>
              <a:t>(by world system)</a:t>
            </a:r>
            <a:endParaRPr lang="en-US" sz="3600"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dissolv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dissolve">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calchurch.jpg"/>
          <p:cNvPicPr>
            <a:picLocks noChangeAspect="1"/>
          </p:cNvPicPr>
          <p:nvPr/>
        </p:nvPicPr>
        <p:blipFill>
          <a:blip r:embed="rId2" cstate="print"/>
          <a:stretch>
            <a:fillRect/>
          </a:stretch>
        </p:blipFill>
        <p:spPr>
          <a:xfrm>
            <a:off x="4038600" y="457200"/>
            <a:ext cx="4572000" cy="2766060"/>
          </a:xfrm>
          <a:prstGeom prst="rect">
            <a:avLst/>
          </a:prstGeom>
          <a:effectLst>
            <a:glow rad="228600">
              <a:schemeClr val="tx1">
                <a:alpha val="40000"/>
              </a:schemeClr>
            </a:glow>
          </a:effectLst>
        </p:spPr>
      </p:pic>
      <p:sp>
        <p:nvSpPr>
          <p:cNvPr id="4" name="Title 3"/>
          <p:cNvSpPr>
            <a:spLocks noGrp="1"/>
          </p:cNvSpPr>
          <p:nvPr>
            <p:ph type="title"/>
          </p:nvPr>
        </p:nvSpPr>
        <p:spPr/>
        <p:txBody>
          <a:bodyPr>
            <a:normAutofit fontScale="90000"/>
          </a:bodyPr>
          <a:lstStyle/>
          <a:p>
            <a:r>
              <a:rPr lang="en-US" dirty="0" smtClean="0"/>
              <a:t>Be part of a community of fellow followers..</a:t>
            </a:r>
            <a:endParaRPr lang="en-US" dirty="0"/>
          </a:p>
        </p:txBody>
      </p:sp>
      <p:sp>
        <p:nvSpPr>
          <p:cNvPr id="5" name="Content Placeholder 4"/>
          <p:cNvSpPr>
            <a:spLocks noGrp="1"/>
          </p:cNvSpPr>
          <p:nvPr>
            <p:ph idx="1"/>
          </p:nvPr>
        </p:nvSpPr>
        <p:spPr>
          <a:xfrm>
            <a:off x="228600" y="2743200"/>
            <a:ext cx="8763000" cy="3382963"/>
          </a:xfrm>
        </p:spPr>
        <p:txBody>
          <a:bodyPr/>
          <a:lstStyle/>
          <a:p>
            <a:r>
              <a:rPr lang="en-US" dirty="0" smtClean="0"/>
              <a:t>Contend for the faith as part of a team (part of a city, military unit)..</a:t>
            </a:r>
          </a:p>
          <a:p>
            <a:r>
              <a:rPr lang="en-US" dirty="0" smtClean="0"/>
              <a:t>Not alone, but the community bringing to the world the good news it needs..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dissolv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dissolv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the team..</a:t>
            </a:r>
            <a:endParaRPr lang="en-US" dirty="0"/>
          </a:p>
        </p:txBody>
      </p:sp>
      <p:pic>
        <p:nvPicPr>
          <p:cNvPr id="4" name="Picture 3" descr="ARMY-ENLISTMENT.jpg"/>
          <p:cNvPicPr>
            <a:picLocks noChangeAspect="1"/>
          </p:cNvPicPr>
          <p:nvPr/>
        </p:nvPicPr>
        <p:blipFill>
          <a:blip r:embed="rId2" cstate="print"/>
          <a:stretch>
            <a:fillRect/>
          </a:stretch>
        </p:blipFill>
        <p:spPr>
          <a:xfrm>
            <a:off x="457200" y="1752600"/>
            <a:ext cx="3694948" cy="2895600"/>
          </a:xfrm>
          <a:prstGeom prst="rect">
            <a:avLst/>
          </a:prstGeom>
          <a:effectLst>
            <a:glow rad="228600">
              <a:schemeClr val="tx1">
                <a:alpha val="40000"/>
              </a:schemeClr>
            </a:glow>
          </a:effectLst>
        </p:spPr>
      </p:pic>
      <p:pic>
        <p:nvPicPr>
          <p:cNvPr id="5" name="Picture 4" descr="NFL tryouts.jpg"/>
          <p:cNvPicPr>
            <a:picLocks noChangeAspect="1"/>
          </p:cNvPicPr>
          <p:nvPr/>
        </p:nvPicPr>
        <p:blipFill>
          <a:blip r:embed="rId3" cstate="print"/>
          <a:stretch>
            <a:fillRect/>
          </a:stretch>
        </p:blipFill>
        <p:spPr>
          <a:xfrm>
            <a:off x="4267200" y="1752600"/>
            <a:ext cx="4504267" cy="2895600"/>
          </a:xfrm>
          <a:prstGeom prst="rect">
            <a:avLst/>
          </a:prstGeom>
          <a:effectLst>
            <a:glow rad="228600">
              <a:schemeClr val="tx1">
                <a:alpha val="40000"/>
              </a:schemeClr>
            </a:glow>
          </a:effectLst>
        </p:spPr>
      </p:pic>
      <p:sp>
        <p:nvSpPr>
          <p:cNvPr id="6" name="TextBox 5"/>
          <p:cNvSpPr txBox="1"/>
          <p:nvPr/>
        </p:nvSpPr>
        <p:spPr>
          <a:xfrm>
            <a:off x="381000" y="4495800"/>
            <a:ext cx="3886200" cy="646331"/>
          </a:xfrm>
          <a:prstGeom prst="rect">
            <a:avLst/>
          </a:prstGeom>
          <a:noFill/>
        </p:spPr>
        <p:txBody>
          <a:bodyPr wrap="square" rtlCol="0">
            <a:spAutoFit/>
          </a:bodyPr>
          <a:lstStyle/>
          <a:p>
            <a:pPr algn="ctr"/>
            <a:r>
              <a:rPr lang="en-US" sz="3600" dirty="0" smtClean="0">
                <a:solidFill>
                  <a:schemeClr val="bg1"/>
                </a:solidFill>
                <a:effectLst>
                  <a:glow rad="139700">
                    <a:schemeClr val="tx1">
                      <a:alpha val="40000"/>
                    </a:schemeClr>
                  </a:glow>
                </a:effectLst>
                <a:latin typeface="Georgia" pitchFamily="18" charset="0"/>
              </a:rPr>
              <a:t>Enlisting in Army</a:t>
            </a:r>
            <a:endParaRPr lang="en-US" sz="3600" dirty="0">
              <a:solidFill>
                <a:schemeClr val="bg1"/>
              </a:solidFill>
              <a:effectLst>
                <a:glow rad="139700">
                  <a:schemeClr val="tx1">
                    <a:alpha val="40000"/>
                  </a:schemeClr>
                </a:glow>
              </a:effectLst>
              <a:latin typeface="Georgia" pitchFamily="18" charset="0"/>
            </a:endParaRPr>
          </a:p>
        </p:txBody>
      </p:sp>
      <p:sp>
        <p:nvSpPr>
          <p:cNvPr id="7" name="TextBox 6"/>
          <p:cNvSpPr txBox="1"/>
          <p:nvPr/>
        </p:nvSpPr>
        <p:spPr>
          <a:xfrm>
            <a:off x="4267200" y="4495800"/>
            <a:ext cx="4419600" cy="646331"/>
          </a:xfrm>
          <a:prstGeom prst="rect">
            <a:avLst/>
          </a:prstGeom>
          <a:noFill/>
        </p:spPr>
        <p:txBody>
          <a:bodyPr wrap="square" rtlCol="0">
            <a:spAutoFit/>
          </a:bodyPr>
          <a:lstStyle/>
          <a:p>
            <a:pPr algn="ctr"/>
            <a:r>
              <a:rPr lang="en-US" sz="3600" dirty="0" smtClean="0">
                <a:solidFill>
                  <a:schemeClr val="bg1"/>
                </a:solidFill>
                <a:effectLst>
                  <a:glow rad="139700">
                    <a:schemeClr val="tx1">
                      <a:alpha val="40000"/>
                    </a:schemeClr>
                  </a:glow>
                </a:effectLst>
                <a:latin typeface="Georgia" pitchFamily="18" charset="0"/>
              </a:rPr>
              <a:t>Professional sports..</a:t>
            </a:r>
            <a:endParaRPr lang="en-US" sz="3600" dirty="0">
              <a:solidFill>
                <a:schemeClr val="bg1"/>
              </a:solidFill>
              <a:effectLst>
                <a:glow rad="139700">
                  <a:schemeClr val="tx1">
                    <a:alpha val="40000"/>
                  </a:schemeClr>
                </a:glow>
              </a:effectLst>
              <a:latin typeface="Georgia" pitchFamily="18" charset="0"/>
            </a:endParaRPr>
          </a:p>
        </p:txBody>
      </p:sp>
      <p:pic>
        <p:nvPicPr>
          <p:cNvPr id="8" name="Picture 7" descr="striving together for gospel.png"/>
          <p:cNvPicPr>
            <a:picLocks noChangeAspect="1"/>
          </p:cNvPicPr>
          <p:nvPr/>
        </p:nvPicPr>
        <p:blipFill>
          <a:blip r:embed="rId4" cstate="print">
            <a:lum contrast="10000"/>
          </a:blip>
          <a:stretch>
            <a:fillRect/>
          </a:stretch>
        </p:blipFill>
        <p:spPr>
          <a:xfrm>
            <a:off x="1524000" y="1981200"/>
            <a:ext cx="5334000" cy="3778250"/>
          </a:xfrm>
          <a:prstGeom prst="rect">
            <a:avLst/>
          </a:prstGeom>
          <a:effectLst>
            <a:glow rad="228600">
              <a:schemeClr val="tx1">
                <a:alpha val="40000"/>
              </a:schemeClr>
            </a:glow>
          </a:effectLst>
        </p:spPr>
      </p:pic>
      <p:sp>
        <p:nvSpPr>
          <p:cNvPr id="9" name="TextBox 8"/>
          <p:cNvSpPr txBox="1"/>
          <p:nvPr/>
        </p:nvSpPr>
        <p:spPr>
          <a:xfrm>
            <a:off x="1295400" y="5105400"/>
            <a:ext cx="5943600" cy="1200329"/>
          </a:xfrm>
          <a:prstGeom prst="rect">
            <a:avLst/>
          </a:prstGeom>
          <a:noFill/>
        </p:spPr>
        <p:txBody>
          <a:bodyPr wrap="square" rtlCol="0">
            <a:spAutoFit/>
          </a:bodyPr>
          <a:lstStyle/>
          <a:p>
            <a:pPr algn="ctr"/>
            <a:r>
              <a:rPr lang="en-US" sz="3600" dirty="0" smtClean="0">
                <a:solidFill>
                  <a:schemeClr val="bg1"/>
                </a:solidFill>
                <a:effectLst>
                  <a:glow rad="139700">
                    <a:schemeClr val="tx1">
                      <a:alpha val="40000"/>
                    </a:schemeClr>
                  </a:glow>
                </a:effectLst>
                <a:latin typeface="Georgia" pitchFamily="18" charset="0"/>
              </a:rPr>
              <a:t>Everyone who wants to be on the team is on the team</a:t>
            </a:r>
            <a:endParaRPr lang="en-US" sz="3600" dirty="0">
              <a:solidFill>
                <a:schemeClr val="bg1"/>
              </a:solidFill>
              <a:effectLst>
                <a:glow rad="139700">
                  <a:schemeClr val="tx1">
                    <a:alpha val="40000"/>
                  </a:schemeClr>
                </a:glow>
              </a:effectLst>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dissolv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living worthy indicates to the world..</a:t>
            </a:r>
            <a:endParaRPr lang="en-US" dirty="0"/>
          </a:p>
        </p:txBody>
      </p:sp>
      <p:sp>
        <p:nvSpPr>
          <p:cNvPr id="3" name="Content Placeholder 2"/>
          <p:cNvSpPr>
            <a:spLocks noGrp="1"/>
          </p:cNvSpPr>
          <p:nvPr>
            <p:ph idx="1"/>
          </p:nvPr>
        </p:nvSpPr>
        <p:spPr>
          <a:xfrm>
            <a:off x="457200" y="1676401"/>
            <a:ext cx="8229600" cy="1981200"/>
          </a:xfrm>
        </p:spPr>
        <p:txBody>
          <a:bodyPr/>
          <a:lstStyle/>
          <a:p>
            <a:r>
              <a:rPr lang="en-US" dirty="0" smtClean="0"/>
              <a:t>Vs 28 “This is a sign to them that they will be destroyed, but that you will be saved — and that by God.”</a:t>
            </a:r>
            <a:endParaRPr lang="en-US" dirty="0"/>
          </a:p>
        </p:txBody>
      </p:sp>
      <p:pic>
        <p:nvPicPr>
          <p:cNvPr id="4" name="Picture 3" descr="congregation-in-front-of-the-church.jpg"/>
          <p:cNvPicPr>
            <a:picLocks noChangeAspect="1"/>
          </p:cNvPicPr>
          <p:nvPr/>
        </p:nvPicPr>
        <p:blipFill>
          <a:blip r:embed="rId2" cstate="print"/>
          <a:stretch>
            <a:fillRect/>
          </a:stretch>
        </p:blipFill>
        <p:spPr>
          <a:xfrm>
            <a:off x="2362200" y="3581400"/>
            <a:ext cx="3886200" cy="2731295"/>
          </a:xfrm>
          <a:prstGeom prst="rect">
            <a:avLst/>
          </a:prstGeom>
          <a:effectLst>
            <a:glow rad="228600">
              <a:schemeClr val="tx1">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living worthy results in..</a:t>
            </a:r>
            <a:endParaRPr lang="en-US" dirty="0"/>
          </a:p>
        </p:txBody>
      </p:sp>
      <p:sp>
        <p:nvSpPr>
          <p:cNvPr id="3" name="Content Placeholder 2"/>
          <p:cNvSpPr>
            <a:spLocks noGrp="1"/>
          </p:cNvSpPr>
          <p:nvPr>
            <p:ph idx="1"/>
          </p:nvPr>
        </p:nvSpPr>
        <p:spPr>
          <a:xfrm>
            <a:off x="304800" y="1676401"/>
            <a:ext cx="8610600" cy="4648199"/>
          </a:xfrm>
        </p:spPr>
        <p:txBody>
          <a:bodyPr>
            <a:normAutofit fontScale="85000" lnSpcReduction="20000"/>
          </a:bodyPr>
          <a:lstStyle/>
          <a:p>
            <a:r>
              <a:rPr lang="en-US" dirty="0" smtClean="0"/>
              <a:t>Vs 29-30 </a:t>
            </a:r>
            <a:r>
              <a:rPr lang="en-US" b="1" dirty="0" smtClean="0"/>
              <a:t> </a:t>
            </a:r>
            <a:r>
              <a:rPr lang="en-US" dirty="0" smtClean="0"/>
              <a:t>For it has been </a:t>
            </a:r>
            <a:r>
              <a:rPr lang="en-US" u="sng" dirty="0" smtClean="0"/>
              <a:t>granted</a:t>
            </a:r>
            <a:r>
              <a:rPr lang="en-US" dirty="0" smtClean="0"/>
              <a:t> to you on behalf of Christ not only to believe on him, but also </a:t>
            </a:r>
            <a:r>
              <a:rPr lang="en-US" u="sng" dirty="0" smtClean="0"/>
              <a:t>to suffer for him</a:t>
            </a:r>
            <a:r>
              <a:rPr lang="en-US" dirty="0" smtClean="0"/>
              <a:t>, 30</a:t>
            </a:r>
            <a:r>
              <a:rPr lang="en-US" b="1" dirty="0" smtClean="0"/>
              <a:t> </a:t>
            </a:r>
            <a:r>
              <a:rPr lang="en-US" dirty="0" smtClean="0"/>
              <a:t>since you are going through the same struggle you saw I had, and now hear that I still have. </a:t>
            </a:r>
          </a:p>
          <a:p>
            <a:pPr lvl="1"/>
            <a:r>
              <a:rPr lang="en-US" dirty="0" smtClean="0"/>
              <a:t>2 Corinthians 4:11-12 For we who live are always delivered to death for Jesus' sake, that the life of Jesus also may be manifested in our mortal flesh. 12 So then death is working in us, but life in you. </a:t>
            </a:r>
          </a:p>
          <a:p>
            <a:pPr lvl="1"/>
            <a:r>
              <a:rPr lang="en-US" dirty="0" smtClean="0"/>
              <a:t>Acts 5:41 So they departed from the presence of the council, rejoicing that they were counted worthy to suffer shame for His name. </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lled-to-suffer.jpg"/>
          <p:cNvPicPr>
            <a:picLocks noChangeAspect="1"/>
          </p:cNvPicPr>
          <p:nvPr/>
        </p:nvPicPr>
        <p:blipFill>
          <a:blip r:embed="rId2" cstate="print"/>
          <a:stretch>
            <a:fillRect/>
          </a:stretch>
        </p:blipFill>
        <p:spPr>
          <a:xfrm>
            <a:off x="4038600" y="304800"/>
            <a:ext cx="4733841" cy="2971800"/>
          </a:xfrm>
          <a:prstGeom prst="rect">
            <a:avLst/>
          </a:prstGeom>
          <a:effectLst>
            <a:glow rad="228600">
              <a:schemeClr val="tx1">
                <a:alpha val="40000"/>
              </a:schemeClr>
            </a:glow>
          </a:effectLst>
        </p:spPr>
      </p:pic>
      <p:pic>
        <p:nvPicPr>
          <p:cNvPr id="3" name="Picture 2" descr="standfirm.jpg"/>
          <p:cNvPicPr>
            <a:picLocks noChangeAspect="1"/>
          </p:cNvPicPr>
          <p:nvPr/>
        </p:nvPicPr>
        <p:blipFill>
          <a:blip r:embed="rId3" cstate="print"/>
          <a:stretch>
            <a:fillRect/>
          </a:stretch>
        </p:blipFill>
        <p:spPr>
          <a:xfrm>
            <a:off x="4038599" y="3352800"/>
            <a:ext cx="4738487" cy="2819400"/>
          </a:xfrm>
          <a:prstGeom prst="rect">
            <a:avLst/>
          </a:prstGeom>
          <a:effectLst>
            <a:glow rad="228600">
              <a:schemeClr val="tx1">
                <a:alpha val="40000"/>
              </a:schemeClr>
            </a:glow>
          </a:effectLst>
        </p:spPr>
      </p:pic>
      <p:sp>
        <p:nvSpPr>
          <p:cNvPr id="4" name="Title 3"/>
          <p:cNvSpPr>
            <a:spLocks noGrp="1"/>
          </p:cNvSpPr>
          <p:nvPr>
            <p:ph type="title"/>
          </p:nvPr>
        </p:nvSpPr>
        <p:spPr/>
        <p:txBody>
          <a:bodyPr>
            <a:normAutofit fontScale="90000"/>
          </a:bodyPr>
          <a:lstStyle/>
          <a:p>
            <a:r>
              <a:rPr lang="en-US" dirty="0" smtClean="0"/>
              <a:t>Called to suffer but standing firm..</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tolia_41217218_XS.jpg"/>
          <p:cNvPicPr>
            <a:picLocks noChangeAspect="1"/>
          </p:cNvPicPr>
          <p:nvPr/>
        </p:nvPicPr>
        <p:blipFill>
          <a:blip r:embed="rId3" cstate="print"/>
          <a:stretch>
            <a:fillRect/>
          </a:stretch>
        </p:blipFill>
        <p:spPr>
          <a:xfrm>
            <a:off x="0" y="0"/>
            <a:ext cx="913323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228600"/>
            <a:ext cx="7391400" cy="1828800"/>
          </a:xfrm>
        </p:spPr>
        <p:txBody>
          <a:bodyPr>
            <a:noAutofit/>
          </a:bodyPr>
          <a:lstStyle/>
          <a:p>
            <a:r>
              <a:rPr lang="en-US" dirty="0" smtClean="0"/>
              <a:t>Worthy of the Gospel</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Philippians 1:27-30</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erman bats pass away.jpg"/>
          <p:cNvPicPr>
            <a:picLocks noChangeAspect="1"/>
          </p:cNvPicPr>
          <p:nvPr/>
        </p:nvPicPr>
        <p:blipFill>
          <a:blip r:embed="rId2" cstate="print"/>
          <a:stretch>
            <a:fillRect/>
          </a:stretch>
        </p:blipFill>
        <p:spPr>
          <a:xfrm>
            <a:off x="0" y="0"/>
            <a:ext cx="9144000" cy="6619391"/>
          </a:xfrm>
          <a:prstGeom prst="rect">
            <a:avLst/>
          </a:prstGeom>
        </p:spPr>
      </p:pic>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Richard-Sherman-deflection.jpg"/>
          <p:cNvPicPr>
            <a:picLocks noChangeAspect="1"/>
          </p:cNvPicPr>
          <p:nvPr/>
        </p:nvPicPr>
        <p:blipFill>
          <a:blip r:embed="rId2" cstate="print">
            <a:lum bright="-7000" contrast="10000"/>
          </a:blip>
          <a:stretch>
            <a:fillRect/>
          </a:stretch>
        </p:blipFill>
        <p:spPr>
          <a:xfrm>
            <a:off x="0" y="0"/>
            <a:ext cx="9144000" cy="6469558"/>
          </a:xfrm>
          <a:prstGeom prst="rect">
            <a:avLst/>
          </a:prstGeom>
        </p:spPr>
      </p:pic>
      <p:sp>
        <p:nvSpPr>
          <p:cNvPr id="9" name="Rectangle 8"/>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Manner of life…</a:t>
            </a:r>
            <a:endParaRPr lang="en-US" dirty="0"/>
          </a:p>
        </p:txBody>
      </p:sp>
      <p:sp>
        <p:nvSpPr>
          <p:cNvPr id="4" name="Content Placeholder 3"/>
          <p:cNvSpPr>
            <a:spLocks noGrp="1"/>
          </p:cNvSpPr>
          <p:nvPr>
            <p:ph idx="1"/>
          </p:nvPr>
        </p:nvSpPr>
        <p:spPr>
          <a:xfrm>
            <a:off x="381000" y="2057400"/>
            <a:ext cx="8229600" cy="2743200"/>
          </a:xfrm>
        </p:spPr>
        <p:txBody>
          <a:bodyPr>
            <a:normAutofit fontScale="85000" lnSpcReduction="10000"/>
          </a:bodyPr>
          <a:lstStyle/>
          <a:p>
            <a:r>
              <a:rPr lang="en-US" dirty="0" smtClean="0"/>
              <a:t>Whatever happens, conduct yourselves in a manner worthy of the gospel of Christ. Then, whether I come and see you or only hear about you in my absence, I will know that you stand firm in one spirit, contending as one man for the faith of the gospel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otolia_41217218_XS.jpg"/>
          <p:cNvPicPr>
            <a:picLocks noChangeAspect="1"/>
          </p:cNvPicPr>
          <p:nvPr/>
        </p:nvPicPr>
        <p:blipFill>
          <a:blip r:embed="rId2" cstate="print">
            <a:lum bright="-15000" contrast="10000"/>
          </a:blip>
          <a:stretch>
            <a:fillRect/>
          </a:stretch>
        </p:blipFill>
        <p:spPr>
          <a:xfrm>
            <a:off x="0" y="0"/>
            <a:ext cx="9133230" cy="6477000"/>
          </a:xfrm>
          <a:prstGeom prst="rect">
            <a:avLst/>
          </a:prstGeom>
        </p:spPr>
      </p:pic>
      <p:pic>
        <p:nvPicPr>
          <p:cNvPr id="3" name="Picture 2" descr="Fotolia_41217218_XS.jpg"/>
          <p:cNvPicPr>
            <a:picLocks noChangeAspect="1"/>
          </p:cNvPicPr>
          <p:nvPr/>
        </p:nvPicPr>
        <p:blipFill>
          <a:blip r:embed="rId3" cstate="print">
            <a:lum bright="-25000" contrast="10000"/>
          </a:blip>
          <a:stretch>
            <a:fillRect/>
          </a:stretch>
        </p:blipFill>
        <p:spPr>
          <a:xfrm>
            <a:off x="10770" y="0"/>
            <a:ext cx="9133230" cy="6477000"/>
          </a:xfrm>
          <a:prstGeom prst="rect">
            <a:avLst/>
          </a:prstGeom>
        </p:spPr>
      </p:pic>
      <p:sp>
        <p:nvSpPr>
          <p:cNvPr id="4" name="Title 3"/>
          <p:cNvSpPr>
            <a:spLocks noGrp="1"/>
          </p:cNvSpPr>
          <p:nvPr>
            <p:ph type="title"/>
          </p:nvPr>
        </p:nvSpPr>
        <p:spPr>
          <a:xfrm>
            <a:off x="381000" y="304800"/>
            <a:ext cx="7086600" cy="1143000"/>
          </a:xfrm>
        </p:spPr>
        <p:txBody>
          <a:bodyPr>
            <a:normAutofit fontScale="90000"/>
          </a:bodyPr>
          <a:lstStyle/>
          <a:p>
            <a:r>
              <a:rPr lang="en-US" dirty="0" smtClean="0"/>
              <a:t>Living worthy of the gospel..</a:t>
            </a:r>
            <a:endParaRPr lang="en-US" dirty="0"/>
          </a:p>
        </p:txBody>
      </p:sp>
      <p:sp>
        <p:nvSpPr>
          <p:cNvPr id="5" name="Content Placeholder 4"/>
          <p:cNvSpPr>
            <a:spLocks noGrp="1"/>
          </p:cNvSpPr>
          <p:nvPr>
            <p:ph idx="1"/>
          </p:nvPr>
        </p:nvSpPr>
        <p:spPr>
          <a:xfrm>
            <a:off x="457200" y="1676401"/>
            <a:ext cx="8229600" cy="1981199"/>
          </a:xfrm>
        </p:spPr>
        <p:txBody>
          <a:bodyPr>
            <a:normAutofit fontScale="92500" lnSpcReduction="10000"/>
          </a:bodyPr>
          <a:lstStyle/>
          <a:p>
            <a:r>
              <a:rPr lang="en-US" dirty="0" smtClean="0"/>
              <a:t>Romans 1:16 For I am not ashamed of the gospel of Christ, for it is the power of God to salvation for everyone who believes, for the Jew first and also for the Greek.</a:t>
            </a:r>
          </a:p>
          <a:p>
            <a:endParaRPr lang="en-US" dirty="0"/>
          </a:p>
        </p:txBody>
      </p:sp>
      <p:pic>
        <p:nvPicPr>
          <p:cNvPr id="7" name="Picture 6" descr="Jesus is Lord.gif"/>
          <p:cNvPicPr>
            <a:picLocks noChangeAspect="1"/>
          </p:cNvPicPr>
          <p:nvPr/>
        </p:nvPicPr>
        <p:blipFill>
          <a:blip r:embed="rId4" cstate="print"/>
          <a:stretch>
            <a:fillRect/>
          </a:stretch>
        </p:blipFill>
        <p:spPr>
          <a:xfrm>
            <a:off x="762000" y="609600"/>
            <a:ext cx="7462684" cy="5257800"/>
          </a:xfrm>
          <a:prstGeom prst="rect">
            <a:avLst/>
          </a:prstGeom>
          <a:effectLst>
            <a:glow rad="228600">
              <a:schemeClr val="tx1">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ngregation-in-front-of-the-church.jpg"/>
          <p:cNvPicPr>
            <a:picLocks noChangeAspect="1"/>
          </p:cNvPicPr>
          <p:nvPr/>
        </p:nvPicPr>
        <p:blipFill>
          <a:blip r:embed="rId2" cstate="print"/>
          <a:stretch>
            <a:fillRect/>
          </a:stretch>
        </p:blipFill>
        <p:spPr>
          <a:xfrm>
            <a:off x="0" y="0"/>
            <a:ext cx="9144000" cy="6858000"/>
          </a:xfrm>
          <a:prstGeom prst="rect">
            <a:avLst/>
          </a:prstGeom>
        </p:spPr>
      </p:pic>
      <p:pic>
        <p:nvPicPr>
          <p:cNvPr id="5" name="Picture 4" descr="striving together for gospel.png"/>
          <p:cNvPicPr>
            <a:picLocks noChangeAspect="1"/>
          </p:cNvPicPr>
          <p:nvPr/>
        </p:nvPicPr>
        <p:blipFill>
          <a:blip r:embed="rId3" cstate="print">
            <a:lum contrast="10000"/>
          </a:blip>
          <a:stretch>
            <a:fillRect/>
          </a:stretch>
        </p:blipFill>
        <p:spPr>
          <a:xfrm>
            <a:off x="0" y="0"/>
            <a:ext cx="9144000" cy="6477000"/>
          </a:xfrm>
          <a:prstGeom prst="rect">
            <a:avLst/>
          </a:prstGeom>
        </p:spPr>
      </p:pic>
      <p:sp>
        <p:nvSpPr>
          <p:cNvPr id="7" name="Rectangle 6"/>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1" name="Content Placeholder 10"/>
          <p:cNvSpPr>
            <a:spLocks noGrp="1"/>
          </p:cNvSpPr>
          <p:nvPr>
            <p:ph idx="1"/>
          </p:nvPr>
        </p:nvSpPr>
        <p:spPr>
          <a:xfrm>
            <a:off x="304800" y="4953000"/>
            <a:ext cx="8458200" cy="1477963"/>
          </a:xfrm>
        </p:spPr>
        <p:txBody>
          <a:bodyPr>
            <a:normAutofit fontScale="92500"/>
          </a:bodyPr>
          <a:lstStyle/>
          <a:p>
            <a:pPr algn="ctr">
              <a:buNone/>
            </a:pPr>
            <a:r>
              <a:rPr lang="en-US" dirty="0" smtClean="0"/>
              <a:t>   “Whatever happens, conduct yourselves in a manner worthy of the gospel of Christ.”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econd journey map.jpg"/>
          <p:cNvPicPr>
            <a:picLocks noChangeAspect="1"/>
          </p:cNvPicPr>
          <p:nvPr/>
        </p:nvPicPr>
        <p:blipFill>
          <a:blip r:embed="rId2" cstate="print">
            <a:lum bright="-15000" contrast="15000"/>
          </a:blip>
          <a:srcRect t="9395"/>
          <a:stretch>
            <a:fillRect/>
          </a:stretch>
        </p:blipFill>
        <p:spPr>
          <a:xfrm>
            <a:off x="-1" y="0"/>
            <a:ext cx="9144001" cy="6400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2" name="Rectangle 11"/>
          <p:cNvSpPr/>
          <p:nvPr/>
        </p:nvSpPr>
        <p:spPr>
          <a:xfrm>
            <a:off x="152400" y="4038600"/>
            <a:ext cx="8686800" cy="2209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a:xfrm>
            <a:off x="457200" y="4419600"/>
            <a:ext cx="8229600" cy="2057400"/>
          </a:xfrm>
        </p:spPr>
        <p:txBody>
          <a:bodyPr>
            <a:normAutofit/>
          </a:bodyPr>
          <a:lstStyle/>
          <a:p>
            <a:r>
              <a:rPr lang="en-US" sz="4000" dirty="0" smtClean="0"/>
              <a:t>Paul changes from his condition to the Philippians’ situation..</a:t>
            </a:r>
            <a:endParaRPr lang="en-US" sz="4000" dirty="0"/>
          </a:p>
        </p:txBody>
      </p:sp>
      <p:pic>
        <p:nvPicPr>
          <p:cNvPr id="13" name="Picture 12" descr="Philippians discovering joy.jpg"/>
          <p:cNvPicPr>
            <a:picLocks noChangeAspect="1"/>
          </p:cNvPicPr>
          <p:nvPr/>
        </p:nvPicPr>
        <p:blipFill>
          <a:blip r:embed="rId3" cstate="print"/>
          <a:stretch>
            <a:fillRect/>
          </a:stretch>
        </p:blipFill>
        <p:spPr>
          <a:xfrm>
            <a:off x="5638800" y="304800"/>
            <a:ext cx="3155856" cy="1772539"/>
          </a:xfrm>
          <a:prstGeom prst="rect">
            <a:avLst/>
          </a:prstGeom>
          <a:effectLst>
            <a:glow rad="228600">
              <a:schemeClr val="tx1">
                <a:alpha val="40000"/>
              </a:schemeClr>
            </a:glow>
          </a:effectLst>
        </p:spPr>
      </p:pic>
      <p:sp>
        <p:nvSpPr>
          <p:cNvPr id="14" name="Oval 13"/>
          <p:cNvSpPr/>
          <p:nvPr/>
        </p:nvSpPr>
        <p:spPr>
          <a:xfrm>
            <a:off x="3276600" y="1143000"/>
            <a:ext cx="2133600" cy="1905000"/>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5562600" cy="1676400"/>
          </a:xfrm>
        </p:spPr>
        <p:txBody>
          <a:bodyPr>
            <a:normAutofit/>
          </a:bodyPr>
          <a:lstStyle/>
          <a:p>
            <a:r>
              <a:rPr lang="en-US" dirty="0" smtClean="0"/>
              <a:t>Living worthy of the Gospel..</a:t>
            </a:r>
            <a:endParaRPr lang="en-US" dirty="0"/>
          </a:p>
        </p:txBody>
      </p:sp>
      <p:sp>
        <p:nvSpPr>
          <p:cNvPr id="3" name="Content Placeholder 2"/>
          <p:cNvSpPr>
            <a:spLocks noGrp="1"/>
          </p:cNvSpPr>
          <p:nvPr>
            <p:ph idx="1"/>
          </p:nvPr>
        </p:nvSpPr>
        <p:spPr>
          <a:xfrm>
            <a:off x="457200" y="2286000"/>
            <a:ext cx="8229600" cy="3200399"/>
          </a:xfrm>
        </p:spPr>
        <p:txBody>
          <a:bodyPr>
            <a:normAutofit fontScale="92500" lnSpcReduction="10000"/>
          </a:bodyPr>
          <a:lstStyle/>
          <a:p>
            <a:r>
              <a:rPr lang="en-US" dirty="0" smtClean="0"/>
              <a:t>“Conduct yourselves in a manner worthy of the gospel..”</a:t>
            </a:r>
          </a:p>
          <a:p>
            <a:r>
              <a:rPr lang="en-US" dirty="0" smtClean="0"/>
              <a:t>“that you stand firm in one spirit, contending as one man for the faith of the gospel without being frightened in any way by those who oppose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ilippi site.jpg"/>
          <p:cNvPicPr>
            <a:picLocks noChangeAspect="1"/>
          </p:cNvPicPr>
          <p:nvPr/>
        </p:nvPicPr>
        <p:blipFill>
          <a:blip r:embed="rId2" cstate="print"/>
          <a:stretch>
            <a:fillRect/>
          </a:stretch>
        </p:blipFill>
        <p:spPr>
          <a:xfrm>
            <a:off x="0" y="0"/>
            <a:ext cx="9112038" cy="6477000"/>
          </a:xfrm>
          <a:prstGeom prst="rect">
            <a:avLst/>
          </a:prstGeom>
        </p:spPr>
      </p:pic>
      <p:sp>
        <p:nvSpPr>
          <p:cNvPr id="3" name="Title 2"/>
          <p:cNvSpPr>
            <a:spLocks noGrp="1"/>
          </p:cNvSpPr>
          <p:nvPr>
            <p:ph type="title"/>
          </p:nvPr>
        </p:nvSpPr>
        <p:spPr/>
        <p:txBody>
          <a:bodyPr>
            <a:normAutofit fontScale="90000"/>
          </a:bodyPr>
          <a:lstStyle/>
          <a:p>
            <a:r>
              <a:rPr lang="en-US" dirty="0" smtClean="0"/>
              <a:t>Conduct (as citizens)..</a:t>
            </a:r>
            <a:endParaRPr lang="en-US" dirty="0"/>
          </a:p>
        </p:txBody>
      </p:sp>
      <p:pic>
        <p:nvPicPr>
          <p:cNvPr id="5" name="Picture 4" descr="citizensofheavensermonbanner.jpg"/>
          <p:cNvPicPr>
            <a:picLocks noChangeAspect="1"/>
          </p:cNvPicPr>
          <p:nvPr/>
        </p:nvPicPr>
        <p:blipFill>
          <a:blip r:embed="rId3" cstate="print"/>
          <a:stretch>
            <a:fillRect/>
          </a:stretch>
        </p:blipFill>
        <p:spPr>
          <a:xfrm>
            <a:off x="1752600" y="2514600"/>
            <a:ext cx="5105400" cy="1954639"/>
          </a:xfrm>
          <a:prstGeom prst="rect">
            <a:avLst/>
          </a:prstGeom>
          <a:effectLst>
            <a:glow rad="228600">
              <a:schemeClr val="tx1">
                <a:alpha val="40000"/>
              </a:schemeClr>
            </a:glow>
          </a:effectLst>
        </p:spPr>
      </p:pic>
      <p:sp>
        <p:nvSpPr>
          <p:cNvPr id="7" name="Rectangle 6"/>
          <p:cNvSpPr/>
          <p:nvPr/>
        </p:nvSpPr>
        <p:spPr>
          <a:xfrm>
            <a:off x="457200" y="4648200"/>
            <a:ext cx="8382000" cy="1447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p:txBody>
          <a:bodyPr>
            <a:normAutofit fontScale="92500" lnSpcReduction="20000"/>
          </a:bodyPr>
          <a:lstStyle/>
          <a:p>
            <a:r>
              <a:rPr lang="en-US" dirty="0" err="1" smtClean="0"/>
              <a:t>Politeuma</a:t>
            </a:r>
            <a:r>
              <a:rPr lang="en-US" dirty="0" smtClean="0"/>
              <a:t> (politics/polis = city)</a:t>
            </a:r>
          </a:p>
          <a:p>
            <a:endParaRPr lang="en-US" dirty="0" smtClean="0"/>
          </a:p>
          <a:p>
            <a:endParaRPr lang="en-US" dirty="0" smtClean="0"/>
          </a:p>
          <a:p>
            <a:pPr>
              <a:buNone/>
            </a:pPr>
            <a:endParaRPr lang="en-US" dirty="0" smtClean="0"/>
          </a:p>
          <a:p>
            <a:endParaRPr lang="en-US" dirty="0" smtClean="0"/>
          </a:p>
          <a:p>
            <a:endParaRPr lang="en-US" dirty="0" smtClean="0"/>
          </a:p>
          <a:p>
            <a:pPr>
              <a:buNone/>
            </a:pPr>
            <a:r>
              <a:rPr lang="en-US" dirty="0" smtClean="0"/>
              <a:t>    Philippians 3:20 For our citizenship is in heaven, from which we also eagerly wait for the Savior, the Lord Jesus Christ..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dissolve">
                                      <p:cBhvr>
                                        <p:cTn id="18" dur="500"/>
                                        <p:tgtEl>
                                          <p:spTgt spid="4">
                                            <p:txEl>
                                              <p:pRg st="6" end="6"/>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546</Words>
  <Application>Microsoft Office PowerPoint</Application>
  <PresentationFormat>On-screen Show (4:3)</PresentationFormat>
  <Paragraphs>52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Worthy of the Gospel</vt:lpstr>
      <vt:lpstr>Slide 2</vt:lpstr>
      <vt:lpstr>Slide 3</vt:lpstr>
      <vt:lpstr>Manner of life…</vt:lpstr>
      <vt:lpstr>Living worthy of the gospel..</vt:lpstr>
      <vt:lpstr>Slide 6</vt:lpstr>
      <vt:lpstr>Slide 7</vt:lpstr>
      <vt:lpstr>Living worthy of the Gospel..</vt:lpstr>
      <vt:lpstr>Conduct (as citizens)..</vt:lpstr>
      <vt:lpstr>Living worthy of the Gospel..</vt:lpstr>
      <vt:lpstr>What living worthy entails..</vt:lpstr>
      <vt:lpstr>What living worthy means for us..</vt:lpstr>
      <vt:lpstr>Be part of a community of fellow followers..</vt:lpstr>
      <vt:lpstr>Making the team..</vt:lpstr>
      <vt:lpstr>What living worthy indicates to the world..</vt:lpstr>
      <vt:lpstr>What living worthy results in..</vt:lpstr>
      <vt:lpstr>Called to suffer but standing firm..</vt:lpstr>
      <vt:lpstr>Worthy of the Gospel</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235</cp:revision>
  <dcterms:created xsi:type="dcterms:W3CDTF">2011-02-15T07:29:10Z</dcterms:created>
  <dcterms:modified xsi:type="dcterms:W3CDTF">2014-01-31T18:37:54Z</dcterms:modified>
</cp:coreProperties>
</file>