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7" r:id="rId3"/>
    <p:sldId id="257" r:id="rId4"/>
    <p:sldId id="259" r:id="rId5"/>
    <p:sldId id="258" r:id="rId6"/>
    <p:sldId id="268" r:id="rId7"/>
    <p:sldId id="261" r:id="rId8"/>
    <p:sldId id="262" r:id="rId9"/>
    <p:sldId id="263" r:id="rId10"/>
    <p:sldId id="264" r:id="rId11"/>
    <p:sldId id="269" r:id="rId12"/>
    <p:sldId id="270" r:id="rId13"/>
    <p:sldId id="271" r:id="rId14"/>
    <p:sldId id="272" r:id="rId15"/>
    <p:sldId id="260" r:id="rId16"/>
    <p:sldId id="273" r:id="rId17"/>
    <p:sldId id="274" r:id="rId18"/>
    <p:sldId id="266" r:id="rId19"/>
    <p:sldId id="25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261300"/>
    <a:srgbClr val="663300"/>
    <a:srgbClr val="0094C8"/>
    <a:srgbClr val="0078A2"/>
    <a:srgbClr val="0000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3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2/18/2014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2/18/2014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2/18/2014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2/18/2014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Kingdom Seeds 02.jpg"/>
          <p:cNvPicPr>
            <a:picLocks noChangeAspect="1"/>
          </p:cNvPicPr>
          <p:nvPr userDrawn="1"/>
        </p:nvPicPr>
        <p:blipFill>
          <a:blip r:embed="rId13" cstate="print">
            <a:lum bright="-45000" contrast="10000"/>
          </a:blip>
          <a:srcRect l="12000" r="14400" b="22400"/>
          <a:stretch>
            <a:fillRect/>
          </a:stretch>
        </p:blipFill>
        <p:spPr>
          <a:xfrm>
            <a:off x="0" y="0"/>
            <a:ext cx="9144000" cy="6869182"/>
          </a:xfrm>
          <a:prstGeom prst="rect">
            <a:avLst/>
          </a:prstGeom>
        </p:spPr>
      </p:pic>
      <p:sp>
        <p:nvSpPr>
          <p:cNvPr id="7" name="Rectangle 6"/>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untTamBayView.jpg"/>
          <p:cNvPicPr>
            <a:picLocks noChangeAspect="1"/>
          </p:cNvPicPr>
          <p:nvPr/>
        </p:nvPicPr>
        <p:blipFill>
          <a:blip r:embed="rId2" cstate="print">
            <a:lum bright="-10000" contrast="15000"/>
          </a:blip>
          <a:srcRect t="24043"/>
          <a:stretch>
            <a:fillRect/>
          </a:stretch>
        </p:blipFill>
        <p:spPr>
          <a:xfrm>
            <a:off x="0" y="1676400"/>
            <a:ext cx="9144000" cy="3674748"/>
          </a:xfrm>
          <a:prstGeom prst="rect">
            <a:avLst/>
          </a:prstGeom>
          <a:effectLst>
            <a:glow rad="139700">
              <a:schemeClr val="accent6">
                <a:satMod val="175000"/>
                <a:alpha val="40000"/>
              </a:schemeClr>
            </a:glow>
          </a:effectLst>
        </p:spPr>
      </p:pic>
      <p:sp>
        <p:nvSpPr>
          <p:cNvPr id="3" name="Title 2"/>
          <p:cNvSpPr>
            <a:spLocks noGrp="1"/>
          </p:cNvSpPr>
          <p:nvPr>
            <p:ph type="ctrTitle"/>
          </p:nvPr>
        </p:nvSpPr>
        <p:spPr>
          <a:xfrm>
            <a:off x="685800" y="304800"/>
            <a:ext cx="7772400" cy="1295399"/>
          </a:xfrm>
        </p:spPr>
        <p:txBody>
          <a:bodyPr/>
          <a:lstStyle/>
          <a:p>
            <a:r>
              <a:rPr lang="en-US" dirty="0" smtClean="0"/>
              <a:t>Take the Low Road</a:t>
            </a:r>
            <a:endParaRPr lang="en-US" dirty="0"/>
          </a:p>
        </p:txBody>
      </p:sp>
      <p:sp>
        <p:nvSpPr>
          <p:cNvPr id="4" name="Subtitle 3"/>
          <p:cNvSpPr>
            <a:spLocks noGrp="1"/>
          </p:cNvSpPr>
          <p:nvPr>
            <p:ph type="subTitle" idx="1"/>
          </p:nvPr>
        </p:nvSpPr>
        <p:spPr>
          <a:xfrm>
            <a:off x="1447800" y="5410200"/>
            <a:ext cx="6400800" cy="1066800"/>
          </a:xfrm>
        </p:spPr>
        <p:txBody>
          <a:bodyPr>
            <a:normAutofit/>
          </a:bodyPr>
          <a:lstStyle/>
          <a:p>
            <a:r>
              <a:rPr lang="en-US" sz="4000" dirty="0" smtClean="0"/>
              <a:t>Philippians 2:5-11</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th comet.jpg"/>
          <p:cNvPicPr>
            <a:picLocks noChangeAspect="1"/>
          </p:cNvPicPr>
          <p:nvPr/>
        </p:nvPicPr>
        <p:blipFill>
          <a:blip r:embed="rId3" cstate="print">
            <a:lum bright="-20000" contrast="10000"/>
          </a:blip>
          <a:stretch>
            <a:fillRect/>
          </a:stretch>
        </p:blipFill>
        <p:spPr>
          <a:xfrm>
            <a:off x="0" y="0"/>
            <a:ext cx="9158816" cy="6248400"/>
          </a:xfrm>
          <a:prstGeom prst="rect">
            <a:avLst/>
          </a:prstGeom>
        </p:spPr>
      </p:pic>
      <p:pic>
        <p:nvPicPr>
          <p:cNvPr id="7" name="Picture 6" descr="mind of christ 01.jpg"/>
          <p:cNvPicPr>
            <a:picLocks noChangeAspect="1"/>
          </p:cNvPicPr>
          <p:nvPr/>
        </p:nvPicPr>
        <p:blipFill>
          <a:blip r:embed="rId4" cstate="print"/>
          <a:stretch>
            <a:fillRect/>
          </a:stretch>
        </p:blipFill>
        <p:spPr>
          <a:xfrm>
            <a:off x="3124200" y="990600"/>
            <a:ext cx="3238500" cy="3843157"/>
          </a:xfrm>
          <a:prstGeom prst="rect">
            <a:avLst/>
          </a:prstGeom>
          <a:effectLst>
            <a:glow rad="228600">
              <a:schemeClr val="tx1">
                <a:alpha val="40000"/>
              </a:schemeClr>
            </a:glow>
          </a:effectLst>
        </p:spPr>
      </p:pic>
      <p:sp>
        <p:nvSpPr>
          <p:cNvPr id="6" name="Rectangle 5"/>
          <p:cNvSpPr/>
          <p:nvPr/>
        </p:nvSpPr>
        <p:spPr>
          <a:xfrm>
            <a:off x="2971800" y="990600"/>
            <a:ext cx="3429000" cy="3886200"/>
          </a:xfrm>
          <a:prstGeom prst="rect">
            <a:avLst/>
          </a:prstGeom>
          <a:solidFill>
            <a:srgbClr val="261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Philippians 2:6</a:t>
            </a:r>
            <a:endParaRPr lang="en-US" dirty="0"/>
          </a:p>
        </p:txBody>
      </p:sp>
      <p:sp>
        <p:nvSpPr>
          <p:cNvPr id="15" name="Content Placeholder 2"/>
          <p:cNvSpPr txBox="1">
            <a:spLocks/>
          </p:cNvSpPr>
          <p:nvPr/>
        </p:nvSpPr>
        <p:spPr>
          <a:xfrm>
            <a:off x="533400" y="3200400"/>
            <a:ext cx="8305800" cy="838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Existing in the form of God</a:t>
            </a:r>
          </a:p>
        </p:txBody>
      </p:sp>
      <p:cxnSp>
        <p:nvCxnSpPr>
          <p:cNvPr id="16" name="Straight Connector 15"/>
          <p:cNvCxnSpPr/>
          <p:nvPr/>
        </p:nvCxnSpPr>
        <p:spPr>
          <a:xfrm>
            <a:off x="1600200" y="3810000"/>
            <a:ext cx="17526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05400" y="3810000"/>
            <a:ext cx="25146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381000" y="3886200"/>
            <a:ext cx="8534400" cy="1143000"/>
          </a:xfrm>
          <a:prstGeom prst="rect">
            <a:avLst/>
          </a:prstGeom>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 emptied Himself, taking the form of a servant, made</a:t>
            </a:r>
            <a:r>
              <a:rPr kumimoji="0" lang="en-US" sz="4000" b="0" i="0" u="none" strike="noStrike" kern="1200" cap="none" spc="0" normalizeH="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 in the likeness of men</a:t>
            </a:r>
            <a:r>
              <a:rPr kumimoji="0" lang="en-US" sz="40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a:t>
            </a:r>
          </a:p>
        </p:txBody>
      </p:sp>
      <p:sp>
        <p:nvSpPr>
          <p:cNvPr id="12" name="Content Placeholder 2"/>
          <p:cNvSpPr txBox="1">
            <a:spLocks/>
          </p:cNvSpPr>
          <p:nvPr/>
        </p:nvSpPr>
        <p:spPr>
          <a:xfrm>
            <a:off x="1600200" y="4876800"/>
            <a:ext cx="6477000" cy="6096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 </a:t>
            </a:r>
            <a:r>
              <a:rPr kumimoji="0" lang="en-US" sz="28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 </a:t>
            </a:r>
            <a:r>
              <a:rPr kumimoji="0" lang="en-US" sz="32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n-ea"/>
                <a:cs typeface="Times New Roman" pitchFamily="18" charset="0"/>
              </a:rPr>
              <a:t>John 5:18; 14:9; 20:27;</a:t>
            </a:r>
            <a:r>
              <a:rPr kumimoji="0" lang="en-US" sz="3200" b="0" i="0" u="none" strike="noStrike" kern="1200" cap="none" spc="0" normalizeH="0" noProof="0" dirty="0" smtClean="0">
                <a:ln>
                  <a:noFill/>
                </a:ln>
                <a:solidFill>
                  <a:srgbClr val="FFC000"/>
                </a:solidFill>
                <a:effectLst>
                  <a:glow rad="228600">
                    <a:schemeClr val="tx1">
                      <a:alpha val="40000"/>
                    </a:schemeClr>
                  </a:glow>
                </a:effectLst>
                <a:uLnTx/>
                <a:uFillTx/>
                <a:latin typeface="Georgia" pitchFamily="18" charset="0"/>
                <a:ea typeface="+mn-ea"/>
                <a:cs typeface="Times New Roman" pitchFamily="18" charset="0"/>
              </a:rPr>
              <a:t> Heb 13:8</a:t>
            </a:r>
            <a:endParaRPr kumimoji="0" lang="en-US" sz="32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dissolv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x-4.jpg"/>
          <p:cNvPicPr>
            <a:picLocks noChangeAspect="1"/>
          </p:cNvPicPr>
          <p:nvPr/>
        </p:nvPicPr>
        <p:blipFill>
          <a:blip r:embed="rId2" cstate="print"/>
          <a:stretch>
            <a:fillRect/>
          </a:stretch>
        </p:blipFill>
        <p:spPr>
          <a:xfrm>
            <a:off x="2133600" y="1447800"/>
            <a:ext cx="4343400" cy="2895600"/>
          </a:xfrm>
          <a:prstGeom prst="rect">
            <a:avLst/>
          </a:prstGeom>
        </p:spPr>
      </p:pic>
      <p:sp>
        <p:nvSpPr>
          <p:cNvPr id="3" name="Title 2"/>
          <p:cNvSpPr>
            <a:spLocks noGrp="1"/>
          </p:cNvSpPr>
          <p:nvPr>
            <p:ph type="title"/>
          </p:nvPr>
        </p:nvSpPr>
        <p:spPr/>
        <p:txBody>
          <a:bodyPr/>
          <a:lstStyle/>
          <a:p>
            <a:r>
              <a:rPr lang="en-US" dirty="0" smtClean="0"/>
              <a:t>The form of God..</a:t>
            </a:r>
            <a:endParaRPr lang="en-US" dirty="0"/>
          </a:p>
        </p:txBody>
      </p:sp>
      <p:sp>
        <p:nvSpPr>
          <p:cNvPr id="4" name="Content Placeholder 3"/>
          <p:cNvSpPr>
            <a:spLocks noGrp="1"/>
          </p:cNvSpPr>
          <p:nvPr>
            <p:ph idx="1"/>
          </p:nvPr>
        </p:nvSpPr>
        <p:spPr>
          <a:xfrm>
            <a:off x="609600" y="4572000"/>
            <a:ext cx="8229600" cy="1752600"/>
          </a:xfrm>
        </p:spPr>
        <p:txBody>
          <a:bodyPr/>
          <a:lstStyle/>
          <a:p>
            <a:r>
              <a:rPr lang="en-US" dirty="0" smtClean="0"/>
              <a:t>The exact image, perfect replica or representation of God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nd of christ 03.jpg"/>
          <p:cNvPicPr>
            <a:picLocks noChangeAspect="1"/>
          </p:cNvPicPr>
          <p:nvPr/>
        </p:nvPicPr>
        <p:blipFill>
          <a:blip r:embed="rId2" cstate="print">
            <a:lum bright="-10000" contrast="10000"/>
          </a:blip>
          <a:stretch>
            <a:fillRect/>
          </a:stretch>
        </p:blipFill>
        <p:spPr>
          <a:xfrm>
            <a:off x="6324600" y="1905000"/>
            <a:ext cx="2582510" cy="2057400"/>
          </a:xfrm>
          <a:prstGeom prst="rect">
            <a:avLst/>
          </a:prstGeom>
        </p:spPr>
      </p:pic>
      <p:sp>
        <p:nvSpPr>
          <p:cNvPr id="2" name="Title 1"/>
          <p:cNvSpPr>
            <a:spLocks noGrp="1"/>
          </p:cNvSpPr>
          <p:nvPr>
            <p:ph type="title"/>
          </p:nvPr>
        </p:nvSpPr>
        <p:spPr>
          <a:xfrm>
            <a:off x="381000" y="304800"/>
            <a:ext cx="6248400" cy="1447800"/>
          </a:xfrm>
        </p:spPr>
        <p:txBody>
          <a:bodyPr>
            <a:normAutofit fontScale="90000"/>
          </a:bodyPr>
          <a:lstStyle/>
          <a:p>
            <a:r>
              <a:rPr lang="en-US" dirty="0" smtClean="0"/>
              <a:t>Did not consider robbery to be equal with God..</a:t>
            </a:r>
            <a:endParaRPr lang="en-US" dirty="0"/>
          </a:p>
        </p:txBody>
      </p:sp>
      <p:pic>
        <p:nvPicPr>
          <p:cNvPr id="4" name="Picture 3" descr="Newborn-Jesus-with-parents.jpg"/>
          <p:cNvPicPr>
            <a:picLocks noChangeAspect="1"/>
          </p:cNvPicPr>
          <p:nvPr/>
        </p:nvPicPr>
        <p:blipFill>
          <a:blip r:embed="rId3" cstate="print"/>
          <a:stretch>
            <a:fillRect/>
          </a:stretch>
        </p:blipFill>
        <p:spPr>
          <a:xfrm>
            <a:off x="2971800" y="1905000"/>
            <a:ext cx="3251200" cy="2034622"/>
          </a:xfrm>
          <a:prstGeom prst="rect">
            <a:avLst/>
          </a:prstGeom>
        </p:spPr>
      </p:pic>
      <p:sp>
        <p:nvSpPr>
          <p:cNvPr id="3" name="Content Placeholder 2"/>
          <p:cNvSpPr>
            <a:spLocks noGrp="1"/>
          </p:cNvSpPr>
          <p:nvPr>
            <p:ph idx="1"/>
          </p:nvPr>
        </p:nvSpPr>
        <p:spPr>
          <a:xfrm>
            <a:off x="533400" y="3810000"/>
            <a:ext cx="8229600" cy="2362200"/>
          </a:xfrm>
        </p:spPr>
        <p:txBody>
          <a:bodyPr>
            <a:normAutofit fontScale="92500"/>
          </a:bodyPr>
          <a:lstStyle/>
          <a:p>
            <a:r>
              <a:rPr lang="en-US" dirty="0" smtClean="0"/>
              <a:t>“Did not regard equality with God a thing to be grasped” but emptied Himself taking the form of a bondservant and being made in the likeness of men..</a:t>
            </a:r>
            <a:endParaRPr lang="en-US" dirty="0"/>
          </a:p>
        </p:txBody>
      </p:sp>
      <p:pic>
        <p:nvPicPr>
          <p:cNvPr id="10" name="Picture 9" descr="in the beginning.jpg"/>
          <p:cNvPicPr>
            <a:picLocks noChangeAspect="1"/>
          </p:cNvPicPr>
          <p:nvPr/>
        </p:nvPicPr>
        <p:blipFill>
          <a:blip r:embed="rId4" cstate="print">
            <a:lum bright="-20000" contrast="10000"/>
          </a:blip>
          <a:stretch>
            <a:fillRect/>
          </a:stretch>
        </p:blipFill>
        <p:spPr>
          <a:xfrm>
            <a:off x="228600" y="1905000"/>
            <a:ext cx="2598727"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sus obedient even to death.jpg"/>
          <p:cNvPicPr>
            <a:picLocks noChangeAspect="1"/>
          </p:cNvPicPr>
          <p:nvPr/>
        </p:nvPicPr>
        <p:blipFill>
          <a:blip r:embed="rId2" cstate="print"/>
          <a:srcRect l="2264"/>
          <a:stretch>
            <a:fillRect/>
          </a:stretch>
        </p:blipFill>
        <p:spPr>
          <a:xfrm>
            <a:off x="5789043" y="1345720"/>
            <a:ext cx="3196026" cy="2159479"/>
          </a:xfrm>
          <a:prstGeom prst="rect">
            <a:avLst/>
          </a:prstGeom>
        </p:spPr>
      </p:pic>
      <p:pic>
        <p:nvPicPr>
          <p:cNvPr id="5" name="Picture 4" descr="basin towel 2.jpg"/>
          <p:cNvPicPr>
            <a:picLocks noChangeAspect="1"/>
          </p:cNvPicPr>
          <p:nvPr/>
        </p:nvPicPr>
        <p:blipFill>
          <a:blip r:embed="rId3" cstate="print"/>
          <a:stretch>
            <a:fillRect/>
          </a:stretch>
        </p:blipFill>
        <p:spPr>
          <a:xfrm>
            <a:off x="3124200" y="1371600"/>
            <a:ext cx="2576967" cy="2133600"/>
          </a:xfrm>
          <a:prstGeom prst="rect">
            <a:avLst/>
          </a:prstGeom>
        </p:spPr>
      </p:pic>
      <p:pic>
        <p:nvPicPr>
          <p:cNvPr id="4" name="Picture 3" descr="christ-example of love.jpg"/>
          <p:cNvPicPr>
            <a:picLocks noChangeAspect="1"/>
          </p:cNvPicPr>
          <p:nvPr/>
        </p:nvPicPr>
        <p:blipFill>
          <a:blip r:embed="rId4" cstate="print"/>
          <a:srcRect l="12750"/>
          <a:stretch>
            <a:fillRect/>
          </a:stretch>
        </p:blipFill>
        <p:spPr>
          <a:xfrm>
            <a:off x="304800" y="1371600"/>
            <a:ext cx="2725873" cy="2073037"/>
          </a:xfrm>
          <a:prstGeom prst="rect">
            <a:avLst/>
          </a:prstGeom>
        </p:spPr>
      </p:pic>
      <p:sp>
        <p:nvSpPr>
          <p:cNvPr id="2" name="Title 1"/>
          <p:cNvSpPr>
            <a:spLocks noGrp="1"/>
          </p:cNvSpPr>
          <p:nvPr>
            <p:ph type="title"/>
          </p:nvPr>
        </p:nvSpPr>
        <p:spPr>
          <a:xfrm>
            <a:off x="381000" y="304800"/>
            <a:ext cx="6934200" cy="1143000"/>
          </a:xfrm>
        </p:spPr>
        <p:txBody>
          <a:bodyPr>
            <a:normAutofit fontScale="90000"/>
          </a:bodyPr>
          <a:lstStyle/>
          <a:p>
            <a:r>
              <a:rPr lang="en-US" u="sng" dirty="0" smtClean="0"/>
              <a:t>DURING</a:t>
            </a:r>
            <a:r>
              <a:rPr lang="en-US" dirty="0" smtClean="0"/>
              <a:t> His time on earth..</a:t>
            </a:r>
            <a:endParaRPr lang="en-US" dirty="0"/>
          </a:p>
        </p:txBody>
      </p:sp>
      <p:sp>
        <p:nvSpPr>
          <p:cNvPr id="3" name="Content Placeholder 2"/>
          <p:cNvSpPr>
            <a:spLocks noGrp="1"/>
          </p:cNvSpPr>
          <p:nvPr>
            <p:ph idx="1"/>
          </p:nvPr>
        </p:nvSpPr>
        <p:spPr>
          <a:xfrm>
            <a:off x="228600" y="3429000"/>
            <a:ext cx="8763000" cy="2743200"/>
          </a:xfrm>
        </p:spPr>
        <p:txBody>
          <a:bodyPr>
            <a:normAutofit fontScale="85000" lnSpcReduction="10000"/>
          </a:bodyPr>
          <a:lstStyle/>
          <a:p>
            <a:r>
              <a:rPr lang="en-US" dirty="0" smtClean="0"/>
              <a:t>Philippians 2:7-8  but made Himself of no reputation, taking the form of a bondservant, and coming in the likeness of men. 8 And being found in appearance as a man, He humbled Himself and became obedient to the point of death, even the death of the cross.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e small step for a man.jpg"/>
          <p:cNvPicPr>
            <a:picLocks noChangeAspect="1"/>
          </p:cNvPicPr>
          <p:nvPr/>
        </p:nvPicPr>
        <p:blipFill>
          <a:blip r:embed="rId2" cstate="print"/>
          <a:stretch>
            <a:fillRect/>
          </a:stretch>
        </p:blipFill>
        <p:spPr>
          <a:xfrm>
            <a:off x="304800" y="1447800"/>
            <a:ext cx="4257675" cy="3096491"/>
          </a:xfrm>
          <a:prstGeom prst="rect">
            <a:avLst/>
          </a:prstGeom>
        </p:spPr>
      </p:pic>
      <p:pic>
        <p:nvPicPr>
          <p:cNvPr id="3" name="Picture 2" descr="first-man-moon.jpg"/>
          <p:cNvPicPr>
            <a:picLocks noChangeAspect="1"/>
          </p:cNvPicPr>
          <p:nvPr/>
        </p:nvPicPr>
        <p:blipFill>
          <a:blip r:embed="rId3" cstate="print"/>
          <a:stretch>
            <a:fillRect/>
          </a:stretch>
        </p:blipFill>
        <p:spPr>
          <a:xfrm>
            <a:off x="4648200" y="1447800"/>
            <a:ext cx="4167909" cy="3124200"/>
          </a:xfrm>
          <a:prstGeom prst="rect">
            <a:avLst/>
          </a:prstGeom>
        </p:spPr>
      </p:pic>
      <p:sp>
        <p:nvSpPr>
          <p:cNvPr id="4" name="Title 3"/>
          <p:cNvSpPr>
            <a:spLocks noGrp="1"/>
          </p:cNvSpPr>
          <p:nvPr>
            <p:ph type="title"/>
          </p:nvPr>
        </p:nvSpPr>
        <p:spPr>
          <a:xfrm>
            <a:off x="381000" y="304800"/>
            <a:ext cx="6477000" cy="1143000"/>
          </a:xfrm>
        </p:spPr>
        <p:txBody>
          <a:bodyPr>
            <a:normAutofit fontScale="90000"/>
          </a:bodyPr>
          <a:lstStyle/>
          <a:p>
            <a:r>
              <a:rPr lang="en-US" dirty="0" smtClean="0"/>
              <a:t>One small step for a man..</a:t>
            </a:r>
            <a:endParaRPr lang="en-US" dirty="0"/>
          </a:p>
        </p:txBody>
      </p:sp>
      <p:sp>
        <p:nvSpPr>
          <p:cNvPr id="5" name="Content Placeholder 4"/>
          <p:cNvSpPr>
            <a:spLocks noGrp="1"/>
          </p:cNvSpPr>
          <p:nvPr>
            <p:ph idx="1"/>
          </p:nvPr>
        </p:nvSpPr>
        <p:spPr>
          <a:xfrm>
            <a:off x="457200" y="4800600"/>
            <a:ext cx="8229600" cy="1325563"/>
          </a:xfrm>
        </p:spPr>
        <p:txBody>
          <a:bodyPr>
            <a:noAutofit/>
          </a:bodyPr>
          <a:lstStyle/>
          <a:p>
            <a:r>
              <a:rPr lang="en-US" sz="4400" dirty="0" smtClean="0"/>
              <a:t>One giant step for mankind …</a:t>
            </a:r>
            <a:endParaRPr lang="en-US"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descr="jesus-washing-feet-14.jpg"/>
          <p:cNvPicPr>
            <a:picLocks noChangeAspect="1"/>
          </p:cNvPicPr>
          <p:nvPr/>
        </p:nvPicPr>
        <p:blipFill>
          <a:blip r:embed="rId2" cstate="print">
            <a:lum bright="-10000" contrast="10000"/>
          </a:blip>
          <a:stretch>
            <a:fillRect/>
          </a:stretch>
        </p:blipFill>
        <p:spPr>
          <a:xfrm>
            <a:off x="3048000" y="1295400"/>
            <a:ext cx="3693366" cy="2895600"/>
          </a:xfrm>
          <a:prstGeom prst="rect">
            <a:avLst/>
          </a:prstGeom>
        </p:spPr>
      </p:pic>
      <p:sp>
        <p:nvSpPr>
          <p:cNvPr id="7" name="Title 6"/>
          <p:cNvSpPr>
            <a:spLocks noGrp="1"/>
          </p:cNvSpPr>
          <p:nvPr>
            <p:ph type="title"/>
          </p:nvPr>
        </p:nvSpPr>
        <p:spPr>
          <a:xfrm>
            <a:off x="381000" y="228600"/>
            <a:ext cx="6629400" cy="1143000"/>
          </a:xfrm>
        </p:spPr>
        <p:txBody>
          <a:bodyPr>
            <a:normAutofit fontScale="90000"/>
          </a:bodyPr>
          <a:lstStyle/>
          <a:p>
            <a:r>
              <a:rPr lang="en-US" dirty="0" smtClean="0"/>
              <a:t>Took the form of a servant…</a:t>
            </a:r>
            <a:endParaRPr lang="en-US" dirty="0"/>
          </a:p>
        </p:txBody>
      </p:sp>
      <p:sp>
        <p:nvSpPr>
          <p:cNvPr id="13" name="Content Placeholder 12"/>
          <p:cNvSpPr>
            <a:spLocks noGrp="1"/>
          </p:cNvSpPr>
          <p:nvPr>
            <p:ph idx="1"/>
          </p:nvPr>
        </p:nvSpPr>
        <p:spPr>
          <a:xfrm>
            <a:off x="457200" y="4267200"/>
            <a:ext cx="8229600" cy="2057400"/>
          </a:xfrm>
        </p:spPr>
        <p:txBody>
          <a:bodyPr>
            <a:normAutofit fontScale="92500" lnSpcReduction="20000"/>
          </a:bodyPr>
          <a:lstStyle/>
          <a:p>
            <a:r>
              <a:rPr lang="en-US" sz="4000" dirty="0" smtClean="0"/>
              <a:t>Mark 10:44-45  For even the Son of Man did not come to be served, but to serve, and to give His life a ransom for many." </a:t>
            </a:r>
          </a:p>
          <a:p>
            <a:pPr>
              <a:buNone/>
            </a:pPr>
            <a:endParaRPr lang="en-US" sz="2800" dirty="0">
              <a:solidFill>
                <a:srgbClr val="FFC000"/>
              </a:solidFill>
            </a:endParaRPr>
          </a:p>
        </p:txBody>
      </p:sp>
      <p:pic>
        <p:nvPicPr>
          <p:cNvPr id="6" name="Picture 5" descr="christ-example of love.jpg"/>
          <p:cNvPicPr>
            <a:picLocks noChangeAspect="1"/>
          </p:cNvPicPr>
          <p:nvPr/>
        </p:nvPicPr>
        <p:blipFill>
          <a:blip r:embed="rId3" cstate="print"/>
          <a:srcRect l="31500"/>
          <a:stretch>
            <a:fillRect/>
          </a:stretch>
        </p:blipFill>
        <p:spPr>
          <a:xfrm>
            <a:off x="0" y="1295400"/>
            <a:ext cx="2989265" cy="2895600"/>
          </a:xfrm>
          <a:prstGeom prst="rect">
            <a:avLst/>
          </a:prstGeom>
        </p:spPr>
      </p:pic>
      <p:pic>
        <p:nvPicPr>
          <p:cNvPr id="8" name="Picture 7" descr="Jesus three steps down.jpg"/>
          <p:cNvPicPr>
            <a:picLocks noChangeAspect="1"/>
          </p:cNvPicPr>
          <p:nvPr/>
        </p:nvPicPr>
        <p:blipFill>
          <a:blip r:embed="rId4" cstate="print"/>
          <a:stretch>
            <a:fillRect/>
          </a:stretch>
        </p:blipFill>
        <p:spPr>
          <a:xfrm>
            <a:off x="6679659" y="1295400"/>
            <a:ext cx="2464341"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obedient even to death.jpg"/>
          <p:cNvPicPr>
            <a:picLocks noChangeAspect="1"/>
          </p:cNvPicPr>
          <p:nvPr/>
        </p:nvPicPr>
        <p:blipFill>
          <a:blip r:embed="rId2" cstate="print"/>
          <a:stretch>
            <a:fillRect/>
          </a:stretch>
        </p:blipFill>
        <p:spPr>
          <a:xfrm>
            <a:off x="457200" y="1524000"/>
            <a:ext cx="8077200" cy="4800600"/>
          </a:xfrm>
          <a:prstGeom prst="rect">
            <a:avLst/>
          </a:prstGeom>
        </p:spPr>
      </p:pic>
      <p:sp>
        <p:nvSpPr>
          <p:cNvPr id="5" name="Title 4"/>
          <p:cNvSpPr>
            <a:spLocks noGrp="1"/>
          </p:cNvSpPr>
          <p:nvPr>
            <p:ph type="title"/>
          </p:nvPr>
        </p:nvSpPr>
        <p:spPr>
          <a:xfrm>
            <a:off x="381000" y="304800"/>
            <a:ext cx="7086600" cy="1143000"/>
          </a:xfrm>
        </p:spPr>
        <p:txBody>
          <a:bodyPr>
            <a:normAutofit fontScale="90000"/>
          </a:bodyPr>
          <a:lstStyle/>
          <a:p>
            <a:r>
              <a:rPr lang="en-US" dirty="0" smtClean="0"/>
              <a:t>Even the death of the cross..</a:t>
            </a:r>
            <a:endParaRPr lang="en-US" dirty="0"/>
          </a:p>
        </p:txBody>
      </p:sp>
      <p:sp>
        <p:nvSpPr>
          <p:cNvPr id="6" name="Content Placeholder 5"/>
          <p:cNvSpPr>
            <a:spLocks noGrp="1"/>
          </p:cNvSpPr>
          <p:nvPr>
            <p:ph idx="1"/>
          </p:nvPr>
        </p:nvSpPr>
        <p:spPr>
          <a:xfrm>
            <a:off x="381000" y="4724400"/>
            <a:ext cx="8229600" cy="1600200"/>
          </a:xfrm>
        </p:spPr>
        <p:txBody>
          <a:bodyPr>
            <a:normAutofit fontScale="70000" lnSpcReduction="20000"/>
          </a:bodyPr>
          <a:lstStyle/>
          <a:p>
            <a:r>
              <a:rPr lang="en-US" dirty="0" smtClean="0"/>
              <a:t>Hebrews 12:2 looking unto Jesus, the author and finisher of our faith, who for the joy that was set before Him endured the cross, despising the shame, and has sat down at the right hand of the throne of God. </a:t>
            </a:r>
            <a:endParaRPr lang="en-US" dirty="0"/>
          </a:p>
        </p:txBody>
      </p:sp>
      <p:sp>
        <p:nvSpPr>
          <p:cNvPr id="7" name="Content Placeholder 5"/>
          <p:cNvSpPr txBox="1">
            <a:spLocks/>
          </p:cNvSpPr>
          <p:nvPr/>
        </p:nvSpPr>
        <p:spPr>
          <a:xfrm>
            <a:off x="609600" y="1676400"/>
            <a:ext cx="822960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Most degrading death .. Humiliation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A death for slaves, low class criminals</a:t>
            </a:r>
            <a:endParaRPr kumimoji="0" lang="en-US" sz="3600" b="0" i="0" u="none" strike="noStrike" kern="1200" cap="none" spc="0" normalizeH="0" baseline="0" noProof="0" dirty="0">
              <a:ln>
                <a:noFill/>
              </a:ln>
              <a:solidFill>
                <a:schemeClr val="bg1"/>
              </a:solidFill>
              <a:effectLst>
                <a:glow rad="228600">
                  <a:schemeClr val="tx1">
                    <a:alpha val="40000"/>
                  </a:schemeClr>
                </a:glow>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Wallpaper.jpg"/>
          <p:cNvPicPr>
            <a:picLocks noChangeAspect="1"/>
          </p:cNvPicPr>
          <p:nvPr/>
        </p:nvPicPr>
        <p:blipFill>
          <a:blip r:embed="rId2" cstate="print"/>
          <a:stretch>
            <a:fillRect/>
          </a:stretch>
        </p:blipFill>
        <p:spPr>
          <a:xfrm>
            <a:off x="0" y="0"/>
            <a:ext cx="9144000" cy="6477000"/>
          </a:xfrm>
          <a:prstGeom prst="rect">
            <a:avLst/>
          </a:prstGeom>
        </p:spPr>
      </p:pic>
      <p:sp>
        <p:nvSpPr>
          <p:cNvPr id="2" name="Title 1"/>
          <p:cNvSpPr>
            <a:spLocks noGrp="1"/>
          </p:cNvSpPr>
          <p:nvPr>
            <p:ph type="title"/>
          </p:nvPr>
        </p:nvSpPr>
        <p:spPr>
          <a:xfrm>
            <a:off x="381000" y="304800"/>
            <a:ext cx="6934200" cy="1143000"/>
          </a:xfrm>
        </p:spPr>
        <p:txBody>
          <a:bodyPr>
            <a:normAutofit/>
          </a:bodyPr>
          <a:lstStyle/>
          <a:p>
            <a:r>
              <a:rPr lang="en-US" u="sng" dirty="0" smtClean="0"/>
              <a:t>AFTER</a:t>
            </a:r>
            <a:r>
              <a:rPr lang="en-US" dirty="0" smtClean="0"/>
              <a:t> coming to earth..</a:t>
            </a:r>
            <a:endParaRPr lang="en-US" dirty="0"/>
          </a:p>
        </p:txBody>
      </p:sp>
      <p:sp>
        <p:nvSpPr>
          <p:cNvPr id="3" name="Content Placeholder 2"/>
          <p:cNvSpPr>
            <a:spLocks noGrp="1"/>
          </p:cNvSpPr>
          <p:nvPr>
            <p:ph idx="1"/>
          </p:nvPr>
        </p:nvSpPr>
        <p:spPr>
          <a:xfrm>
            <a:off x="228600" y="3733799"/>
            <a:ext cx="8610600" cy="2667001"/>
          </a:xfrm>
        </p:spPr>
        <p:txBody>
          <a:bodyPr>
            <a:normAutofit fontScale="77500" lnSpcReduction="20000"/>
          </a:bodyPr>
          <a:lstStyle/>
          <a:p>
            <a:r>
              <a:rPr lang="en-US" dirty="0" smtClean="0"/>
              <a:t>Philippians 2:9-11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name-above-all-names 04.jpg"/>
          <p:cNvPicPr>
            <a:picLocks noChangeAspect="1"/>
          </p:cNvPicPr>
          <p:nvPr/>
        </p:nvPicPr>
        <p:blipFill>
          <a:blip r:embed="rId2" cstate="print">
            <a:lum bright="5000" contrast="10000"/>
          </a:blip>
          <a:stretch>
            <a:fillRect/>
          </a:stretch>
        </p:blipFill>
        <p:spPr>
          <a:xfrm>
            <a:off x="0" y="0"/>
            <a:ext cx="9144000" cy="6477000"/>
          </a:xfrm>
          <a:prstGeom prst="rect">
            <a:avLst/>
          </a:prstGeom>
        </p:spPr>
      </p:pic>
      <p:sp>
        <p:nvSpPr>
          <p:cNvPr id="3" name="Title 2"/>
          <p:cNvSpPr>
            <a:spLocks noGrp="1"/>
          </p:cNvSpPr>
          <p:nvPr>
            <p:ph type="title"/>
          </p:nvPr>
        </p:nvSpPr>
        <p:spPr>
          <a:xfrm>
            <a:off x="381000" y="457200"/>
            <a:ext cx="6934200" cy="1143000"/>
          </a:xfrm>
        </p:spPr>
        <p:txBody>
          <a:bodyPr>
            <a:normAutofit fontScale="90000"/>
          </a:bodyPr>
          <a:lstStyle/>
          <a:p>
            <a:r>
              <a:rPr lang="en-US" dirty="0" smtClean="0"/>
              <a:t>Every tongue should confess that Jesus Christ is Lord…</a:t>
            </a:r>
            <a:endParaRPr lang="en-US" dirty="0"/>
          </a:p>
        </p:txBody>
      </p:sp>
      <p:sp>
        <p:nvSpPr>
          <p:cNvPr id="4" name="Content Placeholder 3"/>
          <p:cNvSpPr>
            <a:spLocks noGrp="1"/>
          </p:cNvSpPr>
          <p:nvPr>
            <p:ph idx="1"/>
          </p:nvPr>
        </p:nvSpPr>
        <p:spPr>
          <a:xfrm>
            <a:off x="457200" y="3657600"/>
            <a:ext cx="8458200" cy="2819400"/>
          </a:xfrm>
        </p:spPr>
        <p:txBody>
          <a:bodyPr>
            <a:normAutofit fontScale="85000" lnSpcReduction="10000"/>
          </a:bodyPr>
          <a:lstStyle/>
          <a:p>
            <a:r>
              <a:rPr lang="en-US" dirty="0" smtClean="0"/>
              <a:t>Romans 10:9-10 that if you confess with your mouth the Lord Jesus and believe in your heart that God has raised Him from the dead, you will be saved. 10 For with the heart one believes unto righteousness, and with the mouth confession is made unto salvation.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609600" y="381000"/>
            <a:ext cx="8077200" cy="1371600"/>
          </a:xfrm>
        </p:spPr>
        <p:txBody>
          <a:bodyPr>
            <a:noAutofit/>
          </a:bodyPr>
          <a:lstStyle/>
          <a:p>
            <a:r>
              <a:rPr lang="en-US" dirty="0" smtClean="0"/>
              <a:t>Have This Mind in You</a:t>
            </a:r>
            <a:endParaRPr lang="en-US" dirty="0"/>
          </a:p>
        </p:txBody>
      </p:sp>
      <p:sp>
        <p:nvSpPr>
          <p:cNvPr id="10" name="Subtitle 9"/>
          <p:cNvSpPr>
            <a:spLocks noGrp="1"/>
          </p:cNvSpPr>
          <p:nvPr>
            <p:ph type="subTitle" idx="1"/>
          </p:nvPr>
        </p:nvSpPr>
        <p:spPr>
          <a:xfrm>
            <a:off x="1295400" y="5410200"/>
            <a:ext cx="6400800" cy="990600"/>
          </a:xfrm>
        </p:spPr>
        <p:txBody>
          <a:bodyPr>
            <a:normAutofit/>
          </a:bodyPr>
          <a:lstStyle/>
          <a:p>
            <a:r>
              <a:rPr lang="en-US" sz="4400" dirty="0" smtClean="0"/>
              <a:t>Philippians 2:5-11</a:t>
            </a:r>
            <a:endParaRPr lang="en-US" sz="4400" dirty="0"/>
          </a:p>
        </p:txBody>
      </p:sp>
      <p:pic>
        <p:nvPicPr>
          <p:cNvPr id="14" name="Picture 13" descr="mind of christ 03.jpg"/>
          <p:cNvPicPr>
            <a:picLocks noChangeAspect="1"/>
          </p:cNvPicPr>
          <p:nvPr/>
        </p:nvPicPr>
        <p:blipFill>
          <a:blip r:embed="rId3" cstate="print">
            <a:lum bright="-10000" contrast="10000"/>
          </a:blip>
          <a:stretch>
            <a:fillRect/>
          </a:stretch>
        </p:blipFill>
        <p:spPr>
          <a:xfrm>
            <a:off x="2286000" y="1981200"/>
            <a:ext cx="3962399" cy="3200400"/>
          </a:xfrm>
          <a:prstGeom prst="rect">
            <a:avLst/>
          </a:prstGeom>
          <a:effectLst>
            <a:glow rad="101600">
              <a:schemeClr val="accent6">
                <a:satMod val="175000"/>
                <a:alpha val="40000"/>
              </a:schemeClr>
            </a:glow>
          </a:effectLst>
        </p:spPr>
      </p:pic>
      <p:pic>
        <p:nvPicPr>
          <p:cNvPr id="17" name="Picture 16" descr="mind of christ 01.jpg"/>
          <p:cNvPicPr>
            <a:picLocks noChangeAspect="1"/>
          </p:cNvPicPr>
          <p:nvPr/>
        </p:nvPicPr>
        <p:blipFill>
          <a:blip r:embed="rId4" cstate="print"/>
          <a:stretch>
            <a:fillRect/>
          </a:stretch>
        </p:blipFill>
        <p:spPr>
          <a:xfrm>
            <a:off x="1" y="1905001"/>
            <a:ext cx="2667000" cy="3124200"/>
          </a:xfrm>
          <a:prstGeom prst="rect">
            <a:avLst/>
          </a:prstGeom>
        </p:spPr>
      </p:pic>
      <p:pic>
        <p:nvPicPr>
          <p:cNvPr id="18" name="Picture 17" descr="Who-is-Jesus to you.jpg"/>
          <p:cNvPicPr>
            <a:picLocks noChangeAspect="1"/>
          </p:cNvPicPr>
          <p:nvPr/>
        </p:nvPicPr>
        <p:blipFill>
          <a:blip r:embed="rId5" cstate="print"/>
          <a:srcRect r="57600" b="16000"/>
          <a:stretch>
            <a:fillRect/>
          </a:stretch>
        </p:blipFill>
        <p:spPr>
          <a:xfrm>
            <a:off x="6248400" y="1981200"/>
            <a:ext cx="2895600" cy="3200400"/>
          </a:xfrm>
          <a:prstGeom prst="rect">
            <a:avLst/>
          </a:prstGeom>
          <a:effectLst>
            <a:glow rad="101600">
              <a:schemeClr val="accent6">
                <a:satMod val="175000"/>
                <a:alpha val="40000"/>
              </a:schemeClr>
            </a:glow>
          </a:effectLst>
        </p:spPr>
      </p:pic>
      <p:pic>
        <p:nvPicPr>
          <p:cNvPr id="19" name="Picture 18" descr="earth-from-space-1.jpg"/>
          <p:cNvPicPr>
            <a:picLocks noChangeAspect="1"/>
          </p:cNvPicPr>
          <p:nvPr/>
        </p:nvPicPr>
        <p:blipFill>
          <a:blip r:embed="rId6" cstate="print">
            <a:lum bright="-10000" contrast="10000"/>
          </a:blip>
          <a:srcRect l="23906" t="6750" r="28687" b="6300"/>
          <a:stretch>
            <a:fillRect/>
          </a:stretch>
        </p:blipFill>
        <p:spPr>
          <a:xfrm>
            <a:off x="-1" y="1905000"/>
            <a:ext cx="2667001" cy="3124200"/>
          </a:xfrm>
          <a:prstGeom prst="rect">
            <a:avLst/>
          </a:prstGeom>
        </p:spPr>
      </p:pic>
      <p:pic>
        <p:nvPicPr>
          <p:cNvPr id="21" name="Picture 20" descr="outer-space-earth.jpg"/>
          <p:cNvPicPr>
            <a:picLocks noChangeAspect="1"/>
          </p:cNvPicPr>
          <p:nvPr/>
        </p:nvPicPr>
        <p:blipFill>
          <a:blip r:embed="rId7" cstate="print"/>
          <a:srcRect l="28000" r="25000"/>
          <a:stretch>
            <a:fillRect/>
          </a:stretch>
        </p:blipFill>
        <p:spPr>
          <a:xfrm>
            <a:off x="0" y="1981200"/>
            <a:ext cx="2626360" cy="3200400"/>
          </a:xfrm>
          <a:prstGeom prst="rect">
            <a:avLst/>
          </a:prstGeom>
          <a:effectLst>
            <a:glow rad="101600">
              <a:schemeClr val="accent6">
                <a:satMod val="175000"/>
                <a:alpha val="40000"/>
              </a:schemeClr>
            </a:glo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united-we-stand.jpg"/>
          <p:cNvPicPr>
            <a:picLocks noChangeAspect="1"/>
          </p:cNvPicPr>
          <p:nvPr/>
        </p:nvPicPr>
        <p:blipFill>
          <a:blip r:embed="rId2" cstate="print"/>
          <a:srcRect l="3298" t="40101" r="3298"/>
          <a:stretch>
            <a:fillRect/>
          </a:stretch>
        </p:blipFill>
        <p:spPr>
          <a:xfrm>
            <a:off x="1126790" y="1447800"/>
            <a:ext cx="6013118" cy="2325468"/>
          </a:xfrm>
          <a:prstGeom prst="rect">
            <a:avLst/>
          </a:prstGeom>
        </p:spPr>
      </p:pic>
      <p:sp>
        <p:nvSpPr>
          <p:cNvPr id="2" name="Title 1"/>
          <p:cNvSpPr>
            <a:spLocks noGrp="1"/>
          </p:cNvSpPr>
          <p:nvPr>
            <p:ph type="title"/>
          </p:nvPr>
        </p:nvSpPr>
        <p:spPr/>
        <p:txBody>
          <a:bodyPr/>
          <a:lstStyle/>
          <a:p>
            <a:r>
              <a:rPr lang="en-US" dirty="0" smtClean="0"/>
              <a:t>Paul’s Goal of Unity…</a:t>
            </a:r>
            <a:endParaRPr lang="en-US" dirty="0"/>
          </a:p>
        </p:txBody>
      </p:sp>
      <p:sp>
        <p:nvSpPr>
          <p:cNvPr id="3" name="Content Placeholder 2"/>
          <p:cNvSpPr>
            <a:spLocks noGrp="1"/>
          </p:cNvSpPr>
          <p:nvPr>
            <p:ph idx="1"/>
          </p:nvPr>
        </p:nvSpPr>
        <p:spPr>
          <a:xfrm>
            <a:off x="304800" y="2590800"/>
            <a:ext cx="8229600" cy="3200400"/>
          </a:xfrm>
        </p:spPr>
        <p:txBody>
          <a:bodyPr>
            <a:normAutofit fontScale="85000" lnSpcReduction="20000"/>
          </a:bodyPr>
          <a:lstStyle/>
          <a:p>
            <a:r>
              <a:rPr lang="en-US" dirty="0" smtClean="0">
                <a:effectLst>
                  <a:glow rad="139700">
                    <a:schemeClr val="tx1">
                      <a:alpha val="40000"/>
                    </a:schemeClr>
                  </a:glow>
                </a:effectLst>
              </a:rPr>
              <a:t>Philippians 2:2-4  fulfill my joy by being like-minded, having the same love, being of one accord, of one mind. 3 Let nothing be done through selfish ambition or conceit, but in lowliness of mind let each esteem others better than himself. 4 Let each of you look out not only for his own interests, but also for the interests of others..</a:t>
            </a:r>
            <a:r>
              <a:rPr lang="en-US" dirty="0" smtClean="0"/>
              <a:t>. </a:t>
            </a:r>
          </a:p>
        </p:txBody>
      </p:sp>
      <p:cxnSp>
        <p:nvCxnSpPr>
          <p:cNvPr id="4" name="Straight Connector 3"/>
          <p:cNvCxnSpPr/>
          <p:nvPr/>
        </p:nvCxnSpPr>
        <p:spPr>
          <a:xfrm>
            <a:off x="762000" y="3352800"/>
            <a:ext cx="20574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0" y="3352800"/>
            <a:ext cx="16764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3733800"/>
            <a:ext cx="1828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76600" y="3733800"/>
            <a:ext cx="16002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7400" y="4495800"/>
            <a:ext cx="28956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2000" y="4876800"/>
            <a:ext cx="106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95600" y="5638800"/>
            <a:ext cx="31242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untTamBayView.jpg"/>
          <p:cNvPicPr>
            <a:picLocks noChangeAspect="1"/>
          </p:cNvPicPr>
          <p:nvPr/>
        </p:nvPicPr>
        <p:blipFill>
          <a:blip r:embed="rId2" cstate="print">
            <a:lum bright="-10000" contrast="15000"/>
          </a:blip>
          <a:srcRect t="24043"/>
          <a:stretch>
            <a:fillRect/>
          </a:stretch>
        </p:blipFill>
        <p:spPr>
          <a:xfrm>
            <a:off x="0" y="1676400"/>
            <a:ext cx="9144000" cy="3674748"/>
          </a:xfrm>
          <a:prstGeom prst="rect">
            <a:avLst/>
          </a:prstGeom>
          <a:effectLst>
            <a:glow rad="139700">
              <a:schemeClr val="accent6">
                <a:satMod val="175000"/>
                <a:alpha val="40000"/>
              </a:schemeClr>
            </a:glow>
          </a:effectLst>
        </p:spPr>
      </p:pic>
      <p:sp>
        <p:nvSpPr>
          <p:cNvPr id="3" name="Title 2"/>
          <p:cNvSpPr>
            <a:spLocks noGrp="1"/>
          </p:cNvSpPr>
          <p:nvPr>
            <p:ph type="ctrTitle"/>
          </p:nvPr>
        </p:nvSpPr>
        <p:spPr>
          <a:xfrm>
            <a:off x="685800" y="304800"/>
            <a:ext cx="7772400" cy="1295399"/>
          </a:xfrm>
        </p:spPr>
        <p:txBody>
          <a:bodyPr/>
          <a:lstStyle/>
          <a:p>
            <a:r>
              <a:rPr lang="en-US" dirty="0" smtClean="0"/>
              <a:t>Take the Low Road</a:t>
            </a:r>
            <a:endParaRPr lang="en-US" dirty="0"/>
          </a:p>
        </p:txBody>
      </p:sp>
      <p:sp>
        <p:nvSpPr>
          <p:cNvPr id="4" name="Subtitle 3"/>
          <p:cNvSpPr>
            <a:spLocks noGrp="1"/>
          </p:cNvSpPr>
          <p:nvPr>
            <p:ph type="subTitle" idx="1"/>
          </p:nvPr>
        </p:nvSpPr>
        <p:spPr>
          <a:xfrm>
            <a:off x="1447800" y="5410200"/>
            <a:ext cx="6400800" cy="1066800"/>
          </a:xfrm>
        </p:spPr>
        <p:txBody>
          <a:bodyPr>
            <a:normAutofit/>
          </a:bodyPr>
          <a:lstStyle/>
          <a:p>
            <a:r>
              <a:rPr lang="en-US" sz="4000" dirty="0" smtClean="0"/>
              <a:t>Philippians 2:5-11</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ind of christ 01.jpg"/>
          <p:cNvPicPr>
            <a:picLocks noChangeAspect="1"/>
          </p:cNvPicPr>
          <p:nvPr/>
        </p:nvPicPr>
        <p:blipFill>
          <a:blip r:embed="rId2" cstate="print"/>
          <a:stretch>
            <a:fillRect/>
          </a:stretch>
        </p:blipFill>
        <p:spPr>
          <a:xfrm>
            <a:off x="3100221" y="1295400"/>
            <a:ext cx="2981655" cy="3538357"/>
          </a:xfrm>
          <a:prstGeom prst="rect">
            <a:avLst/>
          </a:prstGeom>
          <a:effectLst>
            <a:glow rad="228600">
              <a:schemeClr val="tx1">
                <a:alpha val="40000"/>
              </a:schemeClr>
            </a:glow>
          </a:effectLst>
        </p:spPr>
      </p:pic>
      <p:sp>
        <p:nvSpPr>
          <p:cNvPr id="9" name="Rectangle 8"/>
          <p:cNvSpPr/>
          <p:nvPr/>
        </p:nvSpPr>
        <p:spPr>
          <a:xfrm>
            <a:off x="2971800" y="1295400"/>
            <a:ext cx="3276600" cy="3733800"/>
          </a:xfrm>
          <a:prstGeom prst="rect">
            <a:avLst/>
          </a:prstGeom>
          <a:solidFill>
            <a:srgbClr val="261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381000" y="304800"/>
            <a:ext cx="6019800" cy="1143000"/>
          </a:xfrm>
        </p:spPr>
        <p:txBody>
          <a:bodyPr>
            <a:normAutofit fontScale="90000"/>
          </a:bodyPr>
          <a:lstStyle/>
          <a:p>
            <a:r>
              <a:rPr lang="en-US" dirty="0" smtClean="0"/>
              <a:t>Our ultimate role model…</a:t>
            </a:r>
            <a:endParaRPr lang="en-US" dirty="0"/>
          </a:p>
        </p:txBody>
      </p:sp>
      <p:sp>
        <p:nvSpPr>
          <p:cNvPr id="11" name="Content Placeholder 10"/>
          <p:cNvSpPr>
            <a:spLocks noGrp="1"/>
          </p:cNvSpPr>
          <p:nvPr>
            <p:ph idx="1"/>
          </p:nvPr>
        </p:nvSpPr>
        <p:spPr>
          <a:xfrm>
            <a:off x="457200" y="4800600"/>
            <a:ext cx="8229600" cy="1554163"/>
          </a:xfrm>
        </p:spPr>
        <p:txBody>
          <a:bodyPr>
            <a:normAutofit/>
          </a:bodyPr>
          <a:lstStyle/>
          <a:p>
            <a:r>
              <a:rPr lang="en-US" dirty="0" smtClean="0"/>
              <a:t>Humility, unselfishness, concern for others as shown by Jesus…</a:t>
            </a:r>
            <a:endParaRPr lang="en-US" dirty="0"/>
          </a:p>
        </p:txBody>
      </p:sp>
      <p:sp>
        <p:nvSpPr>
          <p:cNvPr id="12" name="Content Placeholder 10"/>
          <p:cNvSpPr txBox="1">
            <a:spLocks/>
          </p:cNvSpPr>
          <p:nvPr/>
        </p:nvSpPr>
        <p:spPr>
          <a:xfrm>
            <a:off x="914400" y="3200400"/>
            <a:ext cx="7696200" cy="1676400"/>
          </a:xfrm>
          <a:prstGeom prst="rect">
            <a:avLst/>
          </a:prstGeom>
          <a:solidFill>
            <a:schemeClr val="tx1">
              <a:alpha val="30000"/>
            </a:schemeClr>
          </a:solidFill>
        </p:spPr>
        <p:txBody>
          <a:bodyPr vert="horz" lIns="91440" tIns="45720" rIns="91440" bIns="45720" rtlCol="0">
            <a:normAutofit fontScale="55000" lnSpcReduction="20000"/>
          </a:bodyPr>
          <a:lstStyle/>
          <a:p>
            <a:endParaRPr lang="en-US" sz="3600" dirty="0" smtClean="0">
              <a:solidFill>
                <a:schemeClr val="bg1"/>
              </a:solidFill>
              <a:effectLst>
                <a:glow rad="139700">
                  <a:schemeClr val="tx1">
                    <a:alpha val="40000"/>
                  </a:schemeClr>
                </a:glow>
              </a:effectLst>
              <a:latin typeface="Georgia" pitchFamily="18" charset="0"/>
            </a:endParaRPr>
          </a:p>
          <a:p>
            <a:r>
              <a:rPr lang="en-US" sz="3600" dirty="0" smtClean="0">
                <a:solidFill>
                  <a:schemeClr val="bg1"/>
                </a:solidFill>
                <a:effectLst>
                  <a:glow rad="139700">
                    <a:schemeClr val="tx1">
                      <a:alpha val="40000"/>
                    </a:schemeClr>
                  </a:glow>
                </a:effectLst>
                <a:latin typeface="Georgia" pitchFamily="18" charset="0"/>
              </a:rPr>
              <a:t>Philippians 2:2-4  fulfill my joy by being like-minded, having the same love, being of one accord, of one mind. 3 Let nothing be done through selfish ambition or conceit, but in lowliness of mind let each esteem others better than himself. 4 Let each of you look out not only for his own interests, but also for the interests of others..</a:t>
            </a:r>
            <a:r>
              <a:rPr lang="en-US" sz="3600" dirty="0" smtClean="0"/>
              <a:t>. </a:t>
            </a:r>
            <a:endParaRPr lang="en-US" sz="3600" dirty="0"/>
          </a:p>
        </p:txBody>
      </p:sp>
      <p:cxnSp>
        <p:nvCxnSpPr>
          <p:cNvPr id="7" name="Straight Connector 6"/>
          <p:cNvCxnSpPr/>
          <p:nvPr/>
        </p:nvCxnSpPr>
        <p:spPr>
          <a:xfrm>
            <a:off x="5562600" y="3733800"/>
            <a:ext cx="13716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90600" y="3962400"/>
            <a:ext cx="106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00400" y="3962400"/>
            <a:ext cx="1143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76800" y="3962400"/>
            <a:ext cx="9906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91200" y="4191000"/>
            <a:ext cx="19812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38400" y="4419600"/>
            <a:ext cx="685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72200" y="4724400"/>
            <a:ext cx="19812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31" name="Picture 30" descr="1010-g.jpg"/>
          <p:cNvPicPr>
            <a:picLocks noChangeAspect="1"/>
          </p:cNvPicPr>
          <p:nvPr/>
        </p:nvPicPr>
        <p:blipFill>
          <a:blip r:embed="rId3" cstate="print"/>
          <a:stretch>
            <a:fillRect/>
          </a:stretch>
        </p:blipFill>
        <p:spPr>
          <a:xfrm>
            <a:off x="304800" y="1447800"/>
            <a:ext cx="2632364" cy="1676400"/>
          </a:xfrm>
          <a:prstGeom prst="rect">
            <a:avLst/>
          </a:prstGeom>
        </p:spPr>
      </p:pic>
      <p:pic>
        <p:nvPicPr>
          <p:cNvPr id="32" name="Picture 31" descr="humility-copy.jpg"/>
          <p:cNvPicPr>
            <a:picLocks noChangeAspect="1"/>
          </p:cNvPicPr>
          <p:nvPr/>
        </p:nvPicPr>
        <p:blipFill>
          <a:blip r:embed="rId4" cstate="print"/>
          <a:stretch>
            <a:fillRect/>
          </a:stretch>
        </p:blipFill>
        <p:spPr>
          <a:xfrm>
            <a:off x="6248400" y="1524000"/>
            <a:ext cx="2514600" cy="1627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par>
                                <p:cTn id="22" presetID="9"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par>
                                <p:cTn id="25" presetID="9"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par>
                                <p:cTn id="28" presetID="9"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dissolve">
                                      <p:cBhvr>
                                        <p:cTn id="30" dur="500"/>
                                        <p:tgtEl>
                                          <p:spTgt spid="25"/>
                                        </p:tgtEl>
                                      </p:cBhvr>
                                    </p:animEffect>
                                  </p:childTnLst>
                                </p:cTn>
                              </p:par>
                              <p:par>
                                <p:cTn id="31" presetID="9"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th comet.jpg"/>
          <p:cNvPicPr>
            <a:picLocks noChangeAspect="1"/>
          </p:cNvPicPr>
          <p:nvPr/>
        </p:nvPicPr>
        <p:blipFill>
          <a:blip r:embed="rId3" cstate="print">
            <a:lum bright="-20000" contrast="10000"/>
          </a:blip>
          <a:stretch>
            <a:fillRect/>
          </a:stretch>
        </p:blipFill>
        <p:spPr>
          <a:xfrm>
            <a:off x="-14816" y="0"/>
            <a:ext cx="9158816" cy="6477000"/>
          </a:xfrm>
          <a:prstGeom prst="rect">
            <a:avLst/>
          </a:prstGeom>
        </p:spPr>
      </p:pic>
      <p:sp>
        <p:nvSpPr>
          <p:cNvPr id="2" name="Title 1"/>
          <p:cNvSpPr>
            <a:spLocks noGrp="1"/>
          </p:cNvSpPr>
          <p:nvPr>
            <p:ph type="title"/>
          </p:nvPr>
        </p:nvSpPr>
        <p:spPr/>
        <p:txBody>
          <a:bodyPr>
            <a:normAutofit/>
          </a:bodyPr>
          <a:lstStyle/>
          <a:p>
            <a:r>
              <a:rPr lang="en-US" dirty="0" smtClean="0"/>
              <a:t>The One Mind…</a:t>
            </a:r>
            <a:endParaRPr lang="en-US" dirty="0"/>
          </a:p>
        </p:txBody>
      </p:sp>
      <p:sp>
        <p:nvSpPr>
          <p:cNvPr id="3" name="Content Placeholder 2"/>
          <p:cNvSpPr>
            <a:spLocks noGrp="1"/>
          </p:cNvSpPr>
          <p:nvPr>
            <p:ph idx="1"/>
          </p:nvPr>
        </p:nvSpPr>
        <p:spPr>
          <a:xfrm>
            <a:off x="457200" y="1905000"/>
            <a:ext cx="8153400" cy="2209800"/>
          </a:xfrm>
        </p:spPr>
        <p:txBody>
          <a:bodyPr>
            <a:normAutofit fontScale="92500" lnSpcReduction="20000"/>
          </a:bodyPr>
          <a:lstStyle/>
          <a:p>
            <a:r>
              <a:rPr lang="en-US" dirty="0" smtClean="0"/>
              <a:t>5 Let this mind be in you which was also in Christ Jesus, 6 who, being in the form of God…. humbled Himself and became obedient to the point of death, even the death of the cross.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llow example of christ.jpg"/>
          <p:cNvPicPr>
            <a:picLocks noChangeAspect="1"/>
          </p:cNvPicPr>
          <p:nvPr/>
        </p:nvPicPr>
        <p:blipFill>
          <a:blip r:embed="rId2" cstate="print">
            <a:lum bright="-25000" contrast="10000"/>
          </a:blip>
          <a:stretch>
            <a:fillRect/>
          </a:stretch>
        </p:blipFill>
        <p:spPr>
          <a:xfrm>
            <a:off x="0" y="1676400"/>
            <a:ext cx="9144000" cy="4572000"/>
          </a:xfrm>
          <a:prstGeom prst="rect">
            <a:avLst/>
          </a:prstGeom>
        </p:spPr>
      </p:pic>
      <p:sp>
        <p:nvSpPr>
          <p:cNvPr id="4" name="Title 3"/>
          <p:cNvSpPr>
            <a:spLocks noGrp="1"/>
          </p:cNvSpPr>
          <p:nvPr>
            <p:ph type="title"/>
          </p:nvPr>
        </p:nvSpPr>
        <p:spPr/>
        <p:txBody>
          <a:bodyPr>
            <a:normAutofit fontScale="90000"/>
          </a:bodyPr>
          <a:lstStyle/>
          <a:p>
            <a:r>
              <a:rPr lang="en-US" dirty="0" smtClean="0"/>
              <a:t>Follow His Example...</a:t>
            </a:r>
            <a:endParaRPr lang="en-US" dirty="0"/>
          </a:p>
        </p:txBody>
      </p:sp>
      <p:sp>
        <p:nvSpPr>
          <p:cNvPr id="6" name="Content Placeholder 5"/>
          <p:cNvSpPr>
            <a:spLocks noGrp="1"/>
          </p:cNvSpPr>
          <p:nvPr>
            <p:ph idx="1"/>
          </p:nvPr>
        </p:nvSpPr>
        <p:spPr>
          <a:xfrm>
            <a:off x="228600" y="4876800"/>
            <a:ext cx="8915400" cy="1523999"/>
          </a:xfrm>
        </p:spPr>
        <p:txBody>
          <a:bodyPr>
            <a:normAutofit fontScale="92500"/>
          </a:bodyPr>
          <a:lstStyle/>
          <a:p>
            <a:r>
              <a:rPr lang="en-US" dirty="0" smtClean="0"/>
              <a:t>1 John 2:6 He who says he abides in Him ought himself also to walk just as He walked.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th comet.jpg"/>
          <p:cNvPicPr>
            <a:picLocks noChangeAspect="1"/>
          </p:cNvPicPr>
          <p:nvPr/>
        </p:nvPicPr>
        <p:blipFill>
          <a:blip r:embed="rId3" cstate="print">
            <a:lum bright="-20000" contrast="10000"/>
          </a:blip>
          <a:stretch>
            <a:fillRect/>
          </a:stretch>
        </p:blipFill>
        <p:spPr>
          <a:xfrm>
            <a:off x="-14816" y="0"/>
            <a:ext cx="9158816" cy="6248400"/>
          </a:xfrm>
          <a:prstGeom prst="rect">
            <a:avLst/>
          </a:prstGeom>
        </p:spPr>
      </p:pic>
      <p:pic>
        <p:nvPicPr>
          <p:cNvPr id="7" name="Picture 6" descr="mind of christ 01.jpg"/>
          <p:cNvPicPr>
            <a:picLocks noChangeAspect="1"/>
          </p:cNvPicPr>
          <p:nvPr/>
        </p:nvPicPr>
        <p:blipFill>
          <a:blip r:embed="rId4" cstate="print"/>
          <a:stretch>
            <a:fillRect/>
          </a:stretch>
        </p:blipFill>
        <p:spPr>
          <a:xfrm>
            <a:off x="3124200" y="1219200"/>
            <a:ext cx="3045866" cy="3614557"/>
          </a:xfrm>
          <a:prstGeom prst="rect">
            <a:avLst/>
          </a:prstGeom>
          <a:effectLst>
            <a:glow rad="228600">
              <a:schemeClr val="tx1">
                <a:alpha val="40000"/>
              </a:schemeClr>
            </a:glow>
          </a:effectLst>
        </p:spPr>
      </p:pic>
      <p:sp>
        <p:nvSpPr>
          <p:cNvPr id="6" name="Rectangle 5"/>
          <p:cNvSpPr/>
          <p:nvPr/>
        </p:nvSpPr>
        <p:spPr>
          <a:xfrm>
            <a:off x="2971800" y="1219200"/>
            <a:ext cx="3276600" cy="3657600"/>
          </a:xfrm>
          <a:prstGeom prst="rect">
            <a:avLst/>
          </a:prstGeom>
          <a:solidFill>
            <a:srgbClr val="261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048000"/>
            <a:ext cx="8305800" cy="838200"/>
          </a:xfrm>
        </p:spPr>
        <p:txBody>
          <a:bodyPr>
            <a:normAutofit/>
          </a:bodyPr>
          <a:lstStyle/>
          <a:p>
            <a:pPr algn="ctr">
              <a:buNone/>
            </a:pPr>
            <a:r>
              <a:rPr lang="en-US" sz="4000" dirty="0" smtClean="0"/>
              <a:t>Christ’s Example of Humility</a:t>
            </a:r>
          </a:p>
        </p:txBody>
      </p:sp>
      <p:sp>
        <p:nvSpPr>
          <p:cNvPr id="2" name="Title 1"/>
          <p:cNvSpPr>
            <a:spLocks noGrp="1"/>
          </p:cNvSpPr>
          <p:nvPr>
            <p:ph type="title"/>
          </p:nvPr>
        </p:nvSpPr>
        <p:spPr/>
        <p:txBody>
          <a:bodyPr>
            <a:normAutofit/>
          </a:bodyPr>
          <a:lstStyle/>
          <a:p>
            <a:r>
              <a:rPr lang="en-US" dirty="0" smtClean="0"/>
              <a:t>Philippians 2:5-11</a:t>
            </a:r>
            <a:endParaRPr lang="en-US" dirty="0"/>
          </a:p>
        </p:txBody>
      </p:sp>
      <p:cxnSp>
        <p:nvCxnSpPr>
          <p:cNvPr id="9" name="Straight Arrow Connector 8"/>
          <p:cNvCxnSpPr/>
          <p:nvPr/>
        </p:nvCxnSpPr>
        <p:spPr>
          <a:xfrm flipH="1">
            <a:off x="1905000" y="3733800"/>
            <a:ext cx="2362200" cy="838200"/>
          </a:xfrm>
          <a:prstGeom prst="straightConnector1">
            <a:avLst/>
          </a:prstGeom>
          <a:ln w="63500">
            <a:solidFill>
              <a:srgbClr val="FFC000"/>
            </a:solidFill>
            <a:tailEnd type="arrow"/>
          </a:ln>
          <a:effectLst>
            <a:glow rad="139700">
              <a:schemeClr val="tx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5800" y="3733800"/>
            <a:ext cx="0" cy="1066800"/>
          </a:xfrm>
          <a:prstGeom prst="straightConnector1">
            <a:avLst/>
          </a:prstGeom>
          <a:ln w="63500">
            <a:solidFill>
              <a:srgbClr val="FFC000"/>
            </a:solidFill>
            <a:tailEnd type="arrow"/>
          </a:ln>
          <a:effectLst>
            <a:glow rad="139700">
              <a:schemeClr val="tx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24400" y="3733800"/>
            <a:ext cx="2514600" cy="838200"/>
          </a:xfrm>
          <a:prstGeom prst="straightConnector1">
            <a:avLst/>
          </a:prstGeom>
          <a:ln w="63500">
            <a:solidFill>
              <a:srgbClr val="FFC000"/>
            </a:solidFill>
            <a:tailEnd type="arrow"/>
          </a:ln>
          <a:effectLst>
            <a:glow rad="1397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381000" y="4648200"/>
            <a:ext cx="2819400" cy="1524000"/>
          </a:xfrm>
          <a:prstGeom prst="rect">
            <a:avLst/>
          </a:prstGeom>
        </p:spPr>
        <p:txBody>
          <a:bodyPr vert="horz" lIns="91440" tIns="45720" rIns="91440" bIns="45720" rtlCol="0">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u="sng" dirty="0" smtClean="0">
                <a:solidFill>
                  <a:srgbClr val="FFCC00"/>
                </a:solidFill>
                <a:effectLst>
                  <a:glow rad="228600">
                    <a:schemeClr val="tx1">
                      <a:alpha val="40000"/>
                    </a:schemeClr>
                  </a:glow>
                </a:effectLst>
                <a:latin typeface="Georgia" pitchFamily="18" charset="0"/>
                <a:cs typeface="Times New Roman" pitchFamily="18" charset="0"/>
              </a:rPr>
              <a:t>BEFORE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solidFill>
                  <a:schemeClr val="bg1"/>
                </a:solidFill>
                <a:effectLst>
                  <a:glow rad="228600">
                    <a:schemeClr val="tx1">
                      <a:alpha val="40000"/>
                    </a:schemeClr>
                  </a:glow>
                </a:effectLst>
                <a:latin typeface="Georgia" pitchFamily="18" charset="0"/>
                <a:cs typeface="Times New Roman" pitchFamily="18" charset="0"/>
              </a:rPr>
              <a:t>In His pre-existent state before His birth</a:t>
            </a:r>
          </a:p>
        </p:txBody>
      </p:sp>
      <p:sp>
        <p:nvSpPr>
          <p:cNvPr id="18" name="Content Placeholder 2"/>
          <p:cNvSpPr txBox="1">
            <a:spLocks/>
          </p:cNvSpPr>
          <p:nvPr/>
        </p:nvSpPr>
        <p:spPr>
          <a:xfrm>
            <a:off x="3124200" y="4572000"/>
            <a:ext cx="2514600" cy="1600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500" b="1" u="sng" dirty="0" smtClean="0">
                <a:solidFill>
                  <a:srgbClr val="FFCC00"/>
                </a:solidFill>
                <a:effectLst>
                  <a:glow rad="228600">
                    <a:schemeClr val="tx1">
                      <a:alpha val="40000"/>
                    </a:schemeClr>
                  </a:glow>
                </a:effectLst>
                <a:latin typeface="Georgia" pitchFamily="18" charset="0"/>
                <a:cs typeface="Times New Roman" pitchFamily="18" charset="0"/>
              </a:rPr>
              <a:t>DURING</a:t>
            </a:r>
            <a:r>
              <a:rPr lang="en-US" sz="3200" dirty="0" smtClean="0">
                <a:solidFill>
                  <a:schemeClr val="bg1"/>
                </a:solidFill>
                <a:effectLst>
                  <a:glow rad="228600">
                    <a:schemeClr val="tx1">
                      <a:alpha val="40000"/>
                    </a:schemeClr>
                  </a:glow>
                </a:effectLst>
                <a:latin typeface="Georgia" pitchFamily="18" charset="0"/>
                <a:cs typeface="Times New Roman" pitchFamily="18" charset="0"/>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900" dirty="0" smtClean="0">
                <a:solidFill>
                  <a:schemeClr val="bg1"/>
                </a:solidFill>
                <a:effectLst>
                  <a:glow rad="228600">
                    <a:schemeClr val="tx1">
                      <a:alpha val="40000"/>
                    </a:schemeClr>
                  </a:glow>
                </a:effectLst>
                <a:latin typeface="Georgia" pitchFamily="18" charset="0"/>
                <a:cs typeface="Times New Roman" pitchFamily="18" charset="0"/>
              </a:rPr>
              <a:t>In His earthly existence</a:t>
            </a:r>
          </a:p>
        </p:txBody>
      </p:sp>
      <p:sp>
        <p:nvSpPr>
          <p:cNvPr id="19" name="Content Placeholder 2"/>
          <p:cNvSpPr txBox="1">
            <a:spLocks/>
          </p:cNvSpPr>
          <p:nvPr/>
        </p:nvSpPr>
        <p:spPr>
          <a:xfrm>
            <a:off x="5715000" y="4724400"/>
            <a:ext cx="2819400" cy="1600200"/>
          </a:xfrm>
          <a:prstGeom prst="rect">
            <a:avLst/>
          </a:prstGeom>
        </p:spPr>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900" b="1" u="sng" dirty="0" smtClean="0">
                <a:solidFill>
                  <a:srgbClr val="FFCC00"/>
                </a:solidFill>
                <a:effectLst>
                  <a:glow rad="228600">
                    <a:schemeClr val="tx1">
                      <a:alpha val="40000"/>
                    </a:schemeClr>
                  </a:glow>
                </a:effectLst>
                <a:latin typeface="Georgia" pitchFamily="18" charset="0"/>
                <a:cs typeface="Times New Roman" pitchFamily="18" charset="0"/>
              </a:rPr>
              <a:t>AFTER </a:t>
            </a:r>
            <a:r>
              <a:rPr lang="en-US" sz="3200" dirty="0" smtClean="0">
                <a:solidFill>
                  <a:schemeClr val="bg1"/>
                </a:solidFill>
                <a:effectLst>
                  <a:glow rad="228600">
                    <a:schemeClr val="tx1">
                      <a:alpha val="40000"/>
                    </a:schemeClr>
                  </a:glow>
                </a:effectLst>
                <a:latin typeface="Georgia" pitchFamily="18" charset="0"/>
                <a:cs typeface="Times New Roman" pitchFamily="18" charset="0"/>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effectLst>
                  <a:glow rad="228600">
                    <a:schemeClr val="tx1">
                      <a:alpha val="40000"/>
                    </a:schemeClr>
                  </a:glow>
                </a:effectLst>
                <a:latin typeface="Georgia" pitchFamily="18" charset="0"/>
                <a:cs typeface="Times New Roman" pitchFamily="18" charset="0"/>
              </a:rPr>
              <a:t>In His exalted state in heaven</a:t>
            </a:r>
            <a:endParaRPr kumimoji="0" lang="en-US" sz="32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dissolve">
                                      <p:cBhvr>
                                        <p:cTn id="16" dur="500"/>
                                        <p:tgtEl>
                                          <p:spTgt spid="17">
                                            <p:txEl>
                                              <p:pRg st="1" end="1"/>
                                            </p:txEl>
                                          </p:spTgt>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dissolve">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1000"/>
                                        <p:tgtEl>
                                          <p:spTgt spid="11"/>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dissolve">
                                      <p:cBhvr>
                                        <p:cTn id="29" dur="500"/>
                                        <p:tgtEl>
                                          <p:spTgt spid="18">
                                            <p:txEl>
                                              <p:pRg st="0" end="0"/>
                                            </p:txEl>
                                          </p:spTgt>
                                        </p:tgtEl>
                                      </p:cBhvr>
                                    </p:animEffect>
                                  </p:childTnLst>
                                </p:cTn>
                              </p:par>
                            </p:childTnLst>
                          </p:cTn>
                        </p:par>
                        <p:par>
                          <p:cTn id="30" fill="hold">
                            <p:stCondLst>
                              <p:cond delay="1500"/>
                            </p:stCondLst>
                            <p:childTnLst>
                              <p:par>
                                <p:cTn id="31" presetID="9" presetClass="entr" presetSubtype="0" fill="hold" nodeType="after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Effect transition="in" filter="dissolve">
                                      <p:cBhvr>
                                        <p:cTn id="33" dur="500"/>
                                        <p:tgtEl>
                                          <p:spTgt spid="1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1000"/>
                                        <p:tgtEl>
                                          <p:spTgt spid="14"/>
                                        </p:tgtEl>
                                      </p:cBhvr>
                                    </p:animEffect>
                                  </p:childTnLst>
                                </p:cTn>
                              </p:par>
                            </p:childTnLst>
                          </p:cTn>
                        </p:par>
                        <p:par>
                          <p:cTn id="39" fill="hold">
                            <p:stCondLst>
                              <p:cond delay="1000"/>
                            </p:stCondLst>
                            <p:childTnLst>
                              <p:par>
                                <p:cTn id="40" presetID="9" presetClass="entr" presetSubtype="0" fill="hold" nodeType="after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dissolve">
                                      <p:cBhvr>
                                        <p:cTn id="42" dur="500"/>
                                        <p:tgtEl>
                                          <p:spTgt spid="19">
                                            <p:txEl>
                                              <p:pRg st="0" end="0"/>
                                            </p:txEl>
                                          </p:spTgt>
                                        </p:tgtEl>
                                      </p:cBhvr>
                                    </p:animEffect>
                                  </p:childTnLst>
                                </p:cTn>
                              </p:par>
                            </p:childTnLst>
                          </p:cTn>
                        </p:par>
                        <p:par>
                          <p:cTn id="43" fill="hold">
                            <p:stCondLst>
                              <p:cond delay="1500"/>
                            </p:stCondLst>
                            <p:childTnLst>
                              <p:par>
                                <p:cTn id="44" presetID="9" presetClass="entr" presetSubtype="0" fill="hold" nodeType="after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Effect transition="in" filter="dissolve">
                                      <p:cBhvr>
                                        <p:cTn id="46"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th comet.jpg"/>
          <p:cNvPicPr>
            <a:picLocks noChangeAspect="1"/>
          </p:cNvPicPr>
          <p:nvPr/>
        </p:nvPicPr>
        <p:blipFill>
          <a:blip r:embed="rId3" cstate="print">
            <a:lum bright="-20000" contrast="10000"/>
          </a:blip>
          <a:stretch>
            <a:fillRect/>
          </a:stretch>
        </p:blipFill>
        <p:spPr>
          <a:xfrm>
            <a:off x="-14816" y="0"/>
            <a:ext cx="9158816" cy="6477000"/>
          </a:xfrm>
          <a:prstGeom prst="rect">
            <a:avLst/>
          </a:prstGeom>
        </p:spPr>
      </p:pic>
      <p:pic>
        <p:nvPicPr>
          <p:cNvPr id="6" name="Picture 5" descr="praying together.jpg"/>
          <p:cNvPicPr>
            <a:picLocks noChangeAspect="1"/>
          </p:cNvPicPr>
          <p:nvPr/>
        </p:nvPicPr>
        <p:blipFill>
          <a:blip r:embed="rId4" cstate="print"/>
          <a:stretch>
            <a:fillRect/>
          </a:stretch>
        </p:blipFill>
        <p:spPr>
          <a:xfrm>
            <a:off x="5181600" y="3916509"/>
            <a:ext cx="3505200" cy="2449731"/>
          </a:xfrm>
          <a:prstGeom prst="rect">
            <a:avLst/>
          </a:prstGeom>
        </p:spPr>
      </p:pic>
      <p:sp>
        <p:nvSpPr>
          <p:cNvPr id="2" name="Title 1"/>
          <p:cNvSpPr>
            <a:spLocks noGrp="1"/>
          </p:cNvSpPr>
          <p:nvPr>
            <p:ph type="title"/>
          </p:nvPr>
        </p:nvSpPr>
        <p:spPr>
          <a:xfrm>
            <a:off x="381000" y="304800"/>
            <a:ext cx="6553200" cy="1143000"/>
          </a:xfrm>
        </p:spPr>
        <p:txBody>
          <a:bodyPr>
            <a:normAutofit fontScale="90000"/>
          </a:bodyPr>
          <a:lstStyle/>
          <a:p>
            <a:r>
              <a:rPr lang="en-US" u="sng" dirty="0" smtClean="0"/>
              <a:t>BEFORE</a:t>
            </a:r>
            <a:r>
              <a:rPr lang="en-US" dirty="0" smtClean="0"/>
              <a:t> Coming to Earth..</a:t>
            </a:r>
            <a:endParaRPr lang="en-US" dirty="0"/>
          </a:p>
        </p:txBody>
      </p:sp>
      <p:sp>
        <p:nvSpPr>
          <p:cNvPr id="3" name="Content Placeholder 2"/>
          <p:cNvSpPr>
            <a:spLocks noGrp="1"/>
          </p:cNvSpPr>
          <p:nvPr>
            <p:ph idx="1"/>
          </p:nvPr>
        </p:nvSpPr>
        <p:spPr>
          <a:xfrm>
            <a:off x="381000" y="1905000"/>
            <a:ext cx="8305800" cy="2286000"/>
          </a:xfrm>
        </p:spPr>
        <p:txBody>
          <a:bodyPr>
            <a:normAutofit fontScale="92500"/>
          </a:bodyPr>
          <a:lstStyle/>
          <a:p>
            <a:r>
              <a:rPr lang="en-US" dirty="0" smtClean="0"/>
              <a:t>Philippians 2:5-6  Let this mind be in you which was also in Christ Jesus, 6 who, being in the form of God, did not consider it robbery to be equal with God..</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th comet.jpg"/>
          <p:cNvPicPr>
            <a:picLocks noChangeAspect="1"/>
          </p:cNvPicPr>
          <p:nvPr/>
        </p:nvPicPr>
        <p:blipFill>
          <a:blip r:embed="rId3" cstate="print">
            <a:lum bright="-20000" contrast="10000"/>
          </a:blip>
          <a:stretch>
            <a:fillRect/>
          </a:stretch>
        </p:blipFill>
        <p:spPr>
          <a:xfrm>
            <a:off x="-14816" y="0"/>
            <a:ext cx="9158816" cy="6248400"/>
          </a:xfrm>
          <a:prstGeom prst="rect">
            <a:avLst/>
          </a:prstGeom>
        </p:spPr>
      </p:pic>
      <p:pic>
        <p:nvPicPr>
          <p:cNvPr id="7" name="Picture 6" descr="mind of christ 01.jpg"/>
          <p:cNvPicPr>
            <a:picLocks noChangeAspect="1"/>
          </p:cNvPicPr>
          <p:nvPr/>
        </p:nvPicPr>
        <p:blipFill>
          <a:blip r:embed="rId4" cstate="print"/>
          <a:stretch>
            <a:fillRect/>
          </a:stretch>
        </p:blipFill>
        <p:spPr>
          <a:xfrm>
            <a:off x="3124200" y="990600"/>
            <a:ext cx="3238500" cy="3843157"/>
          </a:xfrm>
          <a:prstGeom prst="rect">
            <a:avLst/>
          </a:prstGeom>
          <a:effectLst>
            <a:glow rad="228600">
              <a:schemeClr val="tx1">
                <a:alpha val="40000"/>
              </a:schemeClr>
            </a:glow>
          </a:effectLst>
        </p:spPr>
      </p:pic>
      <p:sp>
        <p:nvSpPr>
          <p:cNvPr id="6" name="Rectangle 5"/>
          <p:cNvSpPr/>
          <p:nvPr/>
        </p:nvSpPr>
        <p:spPr>
          <a:xfrm>
            <a:off x="2971800" y="990600"/>
            <a:ext cx="3429000" cy="3886200"/>
          </a:xfrm>
          <a:prstGeom prst="rect">
            <a:avLst/>
          </a:prstGeom>
          <a:solidFill>
            <a:srgbClr val="261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048000"/>
            <a:ext cx="8305800" cy="838200"/>
          </a:xfrm>
        </p:spPr>
        <p:txBody>
          <a:bodyPr>
            <a:normAutofit/>
          </a:bodyPr>
          <a:lstStyle/>
          <a:p>
            <a:pPr algn="ctr">
              <a:buNone/>
            </a:pPr>
            <a:r>
              <a:rPr lang="en-US" sz="4000" dirty="0" smtClean="0"/>
              <a:t>Existing in the form of God</a:t>
            </a:r>
          </a:p>
        </p:txBody>
      </p:sp>
      <p:sp>
        <p:nvSpPr>
          <p:cNvPr id="2" name="Title 1"/>
          <p:cNvSpPr>
            <a:spLocks noGrp="1"/>
          </p:cNvSpPr>
          <p:nvPr>
            <p:ph type="title"/>
          </p:nvPr>
        </p:nvSpPr>
        <p:spPr/>
        <p:txBody>
          <a:bodyPr>
            <a:normAutofit/>
          </a:bodyPr>
          <a:lstStyle/>
          <a:p>
            <a:r>
              <a:rPr lang="en-US" dirty="0" smtClean="0"/>
              <a:t>Philippians 2:6</a:t>
            </a:r>
            <a:endParaRPr lang="en-US" dirty="0"/>
          </a:p>
        </p:txBody>
      </p:sp>
      <p:cxnSp>
        <p:nvCxnSpPr>
          <p:cNvPr id="9" name="Straight Arrow Connector 8"/>
          <p:cNvCxnSpPr/>
          <p:nvPr/>
        </p:nvCxnSpPr>
        <p:spPr>
          <a:xfrm flipH="1">
            <a:off x="1905000" y="3733800"/>
            <a:ext cx="2362200" cy="838200"/>
          </a:xfrm>
          <a:prstGeom prst="straightConnector1">
            <a:avLst/>
          </a:prstGeom>
          <a:ln w="63500">
            <a:solidFill>
              <a:srgbClr val="FFC000"/>
            </a:solidFill>
            <a:tailEnd type="arrow"/>
          </a:ln>
          <a:effectLst>
            <a:glow rad="139700">
              <a:schemeClr val="tx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5800" y="3733800"/>
            <a:ext cx="0" cy="1066800"/>
          </a:xfrm>
          <a:prstGeom prst="straightConnector1">
            <a:avLst/>
          </a:prstGeom>
          <a:ln w="63500">
            <a:solidFill>
              <a:srgbClr val="FFC000"/>
            </a:solidFill>
            <a:tailEnd type="arrow"/>
          </a:ln>
          <a:effectLst>
            <a:glow rad="139700">
              <a:schemeClr val="tx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24400" y="3733800"/>
            <a:ext cx="2514600" cy="838200"/>
          </a:xfrm>
          <a:prstGeom prst="straightConnector1">
            <a:avLst/>
          </a:prstGeom>
          <a:ln w="63500">
            <a:solidFill>
              <a:srgbClr val="FFC000"/>
            </a:solidFill>
            <a:tailEnd type="arrow"/>
          </a:ln>
          <a:effectLst>
            <a:glow rad="1397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381000" y="4648200"/>
            <a:ext cx="2819400" cy="1524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solidFill>
                  <a:schemeClr val="bg1"/>
                </a:solidFill>
                <a:effectLst>
                  <a:glow rad="228600">
                    <a:schemeClr val="tx1">
                      <a:alpha val="40000"/>
                    </a:schemeClr>
                  </a:glow>
                </a:effectLst>
                <a:latin typeface="Georgia" pitchFamily="18" charset="0"/>
                <a:cs typeface="Times New Roman" pitchFamily="18" charset="0"/>
              </a:rPr>
              <a:t>In His pre-existent state before His birth</a:t>
            </a:r>
          </a:p>
        </p:txBody>
      </p:sp>
      <p:sp>
        <p:nvSpPr>
          <p:cNvPr id="18" name="Content Placeholder 2"/>
          <p:cNvSpPr txBox="1">
            <a:spLocks/>
          </p:cNvSpPr>
          <p:nvPr/>
        </p:nvSpPr>
        <p:spPr>
          <a:xfrm>
            <a:off x="3124200" y="4572000"/>
            <a:ext cx="2514600" cy="1600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effectLst>
                  <a:glow rad="228600">
                    <a:schemeClr val="tx1">
                      <a:alpha val="40000"/>
                    </a:schemeClr>
                  </a:glow>
                </a:effectLst>
                <a:latin typeface="Georgia" pitchFamily="18" charset="0"/>
                <a:cs typeface="Times New Roman" pitchFamily="18" charset="0"/>
              </a:rPr>
              <a:t>     </a:t>
            </a:r>
            <a:r>
              <a:rPr lang="en-US" sz="2900" dirty="0" smtClean="0">
                <a:solidFill>
                  <a:schemeClr val="bg1"/>
                </a:solidFill>
                <a:effectLst>
                  <a:glow rad="228600">
                    <a:schemeClr val="tx1">
                      <a:alpha val="40000"/>
                    </a:schemeClr>
                  </a:glow>
                </a:effectLst>
                <a:latin typeface="Georgia" pitchFamily="18" charset="0"/>
                <a:cs typeface="Times New Roman" pitchFamily="18" charset="0"/>
              </a:rPr>
              <a:t>In His earthly existence</a:t>
            </a:r>
          </a:p>
        </p:txBody>
      </p:sp>
      <p:sp>
        <p:nvSpPr>
          <p:cNvPr id="19" name="Content Placeholder 2"/>
          <p:cNvSpPr txBox="1">
            <a:spLocks/>
          </p:cNvSpPr>
          <p:nvPr/>
        </p:nvSpPr>
        <p:spPr>
          <a:xfrm>
            <a:off x="5715000" y="4572000"/>
            <a:ext cx="2514600" cy="1600200"/>
          </a:xfrm>
          <a:prstGeom prst="rect">
            <a:avLst/>
          </a:prstGeom>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effectLst>
                  <a:glow rad="228600">
                    <a:schemeClr val="tx1">
                      <a:alpha val="40000"/>
                    </a:schemeClr>
                  </a:glow>
                </a:effectLst>
                <a:latin typeface="Georgia" pitchFamily="18" charset="0"/>
                <a:cs typeface="Times New Roman" pitchFamily="18" charset="0"/>
              </a:rPr>
              <a:t>     In His exalted state in heaven</a:t>
            </a:r>
            <a:endParaRPr kumimoji="0" lang="en-US" sz="32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endParaRPr>
          </a:p>
        </p:txBody>
      </p:sp>
      <p:cxnSp>
        <p:nvCxnSpPr>
          <p:cNvPr id="21" name="Straight Connector 20"/>
          <p:cNvCxnSpPr/>
          <p:nvPr/>
        </p:nvCxnSpPr>
        <p:spPr>
          <a:xfrm>
            <a:off x="1600200" y="3657600"/>
            <a:ext cx="17526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9200" y="3657600"/>
            <a:ext cx="25146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1295400" y="1524000"/>
            <a:ext cx="2667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n-ea"/>
                <a:cs typeface="Times New Roman" pitchFamily="18" charset="0"/>
              </a:rPr>
              <a:t>John 1:1-3,14 </a:t>
            </a:r>
          </a:p>
        </p:txBody>
      </p:sp>
      <p:sp>
        <p:nvSpPr>
          <p:cNvPr id="16" name="Content Placeholder 2"/>
          <p:cNvSpPr txBox="1">
            <a:spLocks/>
          </p:cNvSpPr>
          <p:nvPr/>
        </p:nvSpPr>
        <p:spPr>
          <a:xfrm>
            <a:off x="1371600" y="2209800"/>
            <a:ext cx="2667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n-ea"/>
                <a:cs typeface="Times New Roman" pitchFamily="18" charset="0"/>
              </a:rPr>
              <a:t>Col. 1:16-18</a:t>
            </a:r>
          </a:p>
        </p:txBody>
      </p:sp>
      <p:sp>
        <p:nvSpPr>
          <p:cNvPr id="20" name="Content Placeholder 2"/>
          <p:cNvSpPr txBox="1">
            <a:spLocks/>
          </p:cNvSpPr>
          <p:nvPr/>
        </p:nvSpPr>
        <p:spPr>
          <a:xfrm>
            <a:off x="5638800" y="1600200"/>
            <a:ext cx="2667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n-ea"/>
                <a:cs typeface="Times New Roman" pitchFamily="18" charset="0"/>
              </a:rPr>
              <a:t>Isaiah 9:6-7</a:t>
            </a:r>
          </a:p>
        </p:txBody>
      </p:sp>
      <p:sp>
        <p:nvSpPr>
          <p:cNvPr id="23" name="Content Placeholder 2"/>
          <p:cNvSpPr txBox="1">
            <a:spLocks/>
          </p:cNvSpPr>
          <p:nvPr/>
        </p:nvSpPr>
        <p:spPr>
          <a:xfrm>
            <a:off x="5562600" y="2209800"/>
            <a:ext cx="2667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n-ea"/>
                <a:cs typeface="Times New Roman" pitchFamily="18" charset="0"/>
              </a:rPr>
              <a:t>Heb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dissolv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dissolv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dissolv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dissolv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1000"/>
                                        <p:tgtEl>
                                          <p:spTgt spid="9"/>
                                        </p:tgtEl>
                                      </p:cBhvr>
                                    </p:animEffect>
                                  </p:childTnLst>
                                </p:cTn>
                              </p:par>
                            </p:childTnLst>
                          </p:cTn>
                        </p:par>
                        <p:par>
                          <p:cTn id="43" fill="hold">
                            <p:stCondLst>
                              <p:cond delay="1000"/>
                            </p:stCondLst>
                            <p:childTnLst>
                              <p:par>
                                <p:cTn id="44" presetID="9" presetClass="entr" presetSubtype="0" fill="hold" nodeType="after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dissolve">
                                      <p:cBhvr>
                                        <p:cTn id="46" dur="5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1000"/>
                                        <p:tgtEl>
                                          <p:spTgt spid="11"/>
                                        </p:tgtEl>
                                      </p:cBhvr>
                                    </p:animEffect>
                                  </p:childTnLst>
                                </p:cTn>
                              </p:par>
                            </p:childTnLst>
                          </p:cTn>
                        </p:par>
                        <p:par>
                          <p:cTn id="52" fill="hold">
                            <p:stCondLst>
                              <p:cond delay="1000"/>
                            </p:stCondLst>
                            <p:childTnLst>
                              <p:par>
                                <p:cTn id="53" presetID="9" presetClass="entr" presetSubtype="0" fill="hold" nodeType="after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Effect transition="in" filter="dissolve">
                                      <p:cBhvr>
                                        <p:cTn id="55" dur="500"/>
                                        <p:tgtEl>
                                          <p:spTgt spid="1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1000"/>
                                        <p:tgtEl>
                                          <p:spTgt spid="14"/>
                                        </p:tgtEl>
                                      </p:cBhvr>
                                    </p:animEffect>
                                  </p:childTnLst>
                                </p:cTn>
                              </p:par>
                            </p:childTnLst>
                          </p:cTn>
                        </p:par>
                        <p:par>
                          <p:cTn id="61" fill="hold">
                            <p:stCondLst>
                              <p:cond delay="1000"/>
                            </p:stCondLst>
                            <p:childTnLst>
                              <p:par>
                                <p:cTn id="62" presetID="9" presetClass="entr" presetSubtype="0" fill="hold" nodeType="afterEffect">
                                  <p:stCondLst>
                                    <p:cond delay="0"/>
                                  </p:stCondLst>
                                  <p:childTnLst>
                                    <p:set>
                                      <p:cBhvr>
                                        <p:cTn id="63" dur="1" fill="hold">
                                          <p:stCondLst>
                                            <p:cond delay="0"/>
                                          </p:stCondLst>
                                        </p:cTn>
                                        <p:tgtEl>
                                          <p:spTgt spid="19">
                                            <p:txEl>
                                              <p:pRg st="0" end="0"/>
                                            </p:txEl>
                                          </p:spTgt>
                                        </p:tgtEl>
                                        <p:attrNameLst>
                                          <p:attrName>style.visibility</p:attrName>
                                        </p:attrNameLst>
                                      </p:cBhvr>
                                      <p:to>
                                        <p:strVal val="visible"/>
                                      </p:to>
                                    </p:set>
                                    <p:animEffect transition="in" filter="dissolve">
                                      <p:cBhvr>
                                        <p:cTn id="6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th comet.jpg"/>
          <p:cNvPicPr>
            <a:picLocks noChangeAspect="1"/>
          </p:cNvPicPr>
          <p:nvPr/>
        </p:nvPicPr>
        <p:blipFill>
          <a:blip r:embed="rId3" cstate="print">
            <a:lum bright="-20000" contrast="10000"/>
          </a:blip>
          <a:stretch>
            <a:fillRect/>
          </a:stretch>
        </p:blipFill>
        <p:spPr>
          <a:xfrm>
            <a:off x="-14816" y="0"/>
            <a:ext cx="9158816" cy="6248400"/>
          </a:xfrm>
          <a:prstGeom prst="rect">
            <a:avLst/>
          </a:prstGeom>
        </p:spPr>
      </p:pic>
      <p:pic>
        <p:nvPicPr>
          <p:cNvPr id="7" name="Picture 6" descr="mind of christ 01.jpg"/>
          <p:cNvPicPr>
            <a:picLocks noChangeAspect="1"/>
          </p:cNvPicPr>
          <p:nvPr/>
        </p:nvPicPr>
        <p:blipFill>
          <a:blip r:embed="rId4" cstate="print"/>
          <a:stretch>
            <a:fillRect/>
          </a:stretch>
        </p:blipFill>
        <p:spPr>
          <a:xfrm>
            <a:off x="3124200" y="990600"/>
            <a:ext cx="3238500" cy="3843157"/>
          </a:xfrm>
          <a:prstGeom prst="rect">
            <a:avLst/>
          </a:prstGeom>
          <a:effectLst>
            <a:glow rad="228600">
              <a:schemeClr val="tx1">
                <a:alpha val="40000"/>
              </a:schemeClr>
            </a:glow>
          </a:effectLst>
        </p:spPr>
      </p:pic>
      <p:sp>
        <p:nvSpPr>
          <p:cNvPr id="6" name="Rectangle 5"/>
          <p:cNvSpPr/>
          <p:nvPr/>
        </p:nvSpPr>
        <p:spPr>
          <a:xfrm>
            <a:off x="2971800" y="990600"/>
            <a:ext cx="3429000" cy="3886200"/>
          </a:xfrm>
          <a:prstGeom prst="rect">
            <a:avLst/>
          </a:prstGeom>
          <a:solidFill>
            <a:srgbClr val="261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3810000"/>
            <a:ext cx="8534400" cy="1143000"/>
          </a:xfrm>
        </p:spPr>
        <p:txBody>
          <a:bodyPr>
            <a:normAutofit fontScale="92500" lnSpcReduction="20000"/>
          </a:bodyPr>
          <a:lstStyle/>
          <a:p>
            <a:pPr algn="ctr">
              <a:buNone/>
            </a:pPr>
            <a:r>
              <a:rPr lang="en-US" dirty="0" smtClean="0"/>
              <a:t> </a:t>
            </a:r>
            <a:r>
              <a:rPr lang="en-US" sz="2800" dirty="0" smtClean="0"/>
              <a:t> </a:t>
            </a:r>
            <a:r>
              <a:rPr lang="en-US" sz="4000" dirty="0" smtClean="0"/>
              <a:t>Counted not being on an equality </a:t>
            </a:r>
          </a:p>
          <a:p>
            <a:pPr algn="ctr">
              <a:buNone/>
            </a:pPr>
            <a:r>
              <a:rPr lang="en-US" sz="4000" dirty="0" smtClean="0"/>
              <a:t>with God a thing to be grasped..</a:t>
            </a:r>
          </a:p>
        </p:txBody>
      </p:sp>
      <p:sp>
        <p:nvSpPr>
          <p:cNvPr id="2" name="Title 1"/>
          <p:cNvSpPr>
            <a:spLocks noGrp="1"/>
          </p:cNvSpPr>
          <p:nvPr>
            <p:ph type="title"/>
          </p:nvPr>
        </p:nvSpPr>
        <p:spPr/>
        <p:txBody>
          <a:bodyPr>
            <a:normAutofit/>
          </a:bodyPr>
          <a:lstStyle/>
          <a:p>
            <a:r>
              <a:rPr lang="en-US" dirty="0" smtClean="0"/>
              <a:t>Philippians 2:6</a:t>
            </a:r>
            <a:endParaRPr lang="en-US" dirty="0"/>
          </a:p>
        </p:txBody>
      </p:sp>
      <p:sp>
        <p:nvSpPr>
          <p:cNvPr id="15" name="Content Placeholder 2"/>
          <p:cNvSpPr txBox="1">
            <a:spLocks/>
          </p:cNvSpPr>
          <p:nvPr/>
        </p:nvSpPr>
        <p:spPr>
          <a:xfrm>
            <a:off x="457200" y="3048000"/>
            <a:ext cx="8305800" cy="838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Existing in the form of God</a:t>
            </a:r>
          </a:p>
        </p:txBody>
      </p:sp>
      <p:cxnSp>
        <p:nvCxnSpPr>
          <p:cNvPr id="16" name="Straight Connector 15"/>
          <p:cNvCxnSpPr/>
          <p:nvPr/>
        </p:nvCxnSpPr>
        <p:spPr>
          <a:xfrm>
            <a:off x="1600200" y="3657600"/>
            <a:ext cx="17526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29200" y="3657600"/>
            <a:ext cx="25146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914400" y="4876800"/>
            <a:ext cx="71628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  </a:t>
            </a:r>
            <a:r>
              <a:rPr kumimoji="0" lang="en-US" sz="32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n-ea"/>
                <a:cs typeface="Times New Roman" pitchFamily="18" charset="0"/>
              </a:rPr>
              <a:t>Matt. 5:44-45; Acts 14:16-17</a:t>
            </a:r>
            <a:r>
              <a:rPr lang="en-US" sz="3200" dirty="0" smtClean="0">
                <a:solidFill>
                  <a:srgbClr val="FFC000"/>
                </a:solidFill>
                <a:effectLst>
                  <a:glow rad="228600">
                    <a:schemeClr val="tx1">
                      <a:alpha val="40000"/>
                    </a:schemeClr>
                  </a:glow>
                </a:effectLst>
                <a:latin typeface="Georgia" pitchFamily="18" charset="0"/>
                <a:cs typeface="Times New Roman" pitchFamily="18" charset="0"/>
              </a:rPr>
              <a:t>; 17:25</a:t>
            </a:r>
            <a:endParaRPr kumimoji="0" lang="en-US" sz="3200" b="0" i="0" u="none" strike="noStrike" kern="1200" cap="none" spc="0" normalizeH="0" baseline="0" noProof="0" dirty="0" smtClean="0">
              <a:ln>
                <a:noFill/>
              </a:ln>
              <a:solidFill>
                <a:srgbClr val="FFC000"/>
              </a:solidFill>
              <a:effectLst>
                <a:glow rad="228600">
                  <a:schemeClr val="tx1">
                    <a:alpha val="40000"/>
                  </a:schemeClr>
                </a:glow>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dissolv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2022</TotalTime>
  <Words>795</Words>
  <Application>Microsoft Office PowerPoint</Application>
  <PresentationFormat>On-screen Show (4:3)</PresentationFormat>
  <Paragraphs>69</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Take the Low Road</vt:lpstr>
      <vt:lpstr>Paul’s Goal of Unity…</vt:lpstr>
      <vt:lpstr>Our ultimate role model…</vt:lpstr>
      <vt:lpstr>The One Mind…</vt:lpstr>
      <vt:lpstr>Follow His Example...</vt:lpstr>
      <vt:lpstr>Philippians 2:5-11</vt:lpstr>
      <vt:lpstr>BEFORE Coming to Earth..</vt:lpstr>
      <vt:lpstr>Philippians 2:6</vt:lpstr>
      <vt:lpstr>Philippians 2:6</vt:lpstr>
      <vt:lpstr>Philippians 2:6</vt:lpstr>
      <vt:lpstr>The form of God..</vt:lpstr>
      <vt:lpstr>Did not consider robbery to be equal with God..</vt:lpstr>
      <vt:lpstr>DURING His time on earth..</vt:lpstr>
      <vt:lpstr>One small step for a man..</vt:lpstr>
      <vt:lpstr>Took the form of a servant…</vt:lpstr>
      <vt:lpstr>Even the death of the cross..</vt:lpstr>
      <vt:lpstr>AFTER coming to earth..</vt:lpstr>
      <vt:lpstr>Every tongue should confess that Jesus Christ is Lord…</vt:lpstr>
      <vt:lpstr>Have This Mind in You</vt:lpstr>
      <vt:lpstr>Take the Low Road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263</cp:revision>
  <dcterms:created xsi:type="dcterms:W3CDTF">2011-02-15T07:29:10Z</dcterms:created>
  <dcterms:modified xsi:type="dcterms:W3CDTF">2014-02-18T16:54:43Z</dcterms:modified>
</cp:coreProperties>
</file>