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62" r:id="rId4"/>
    <p:sldId id="263" r:id="rId5"/>
    <p:sldId id="265" r:id="rId6"/>
    <p:sldId id="260" r:id="rId7"/>
    <p:sldId id="266" r:id="rId8"/>
    <p:sldId id="261" r:id="rId9"/>
    <p:sldId id="268" r:id="rId10"/>
    <p:sldId id="269" r:id="rId11"/>
    <p:sldId id="267" r:id="rId12"/>
    <p:sldId id="270" r:id="rId13"/>
    <p:sldId id="271" r:id="rId14"/>
    <p:sldId id="264" r:id="rId15"/>
    <p:sldId id="257" r:id="rId16"/>
    <p:sldId id="272" r:id="rId17"/>
    <p:sldId id="258"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A761"/>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114"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0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solidFill>
                  <a:srgbClr val="A7A761"/>
                </a:solidFill>
              </a:defRPr>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A7A761"/>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1/31/2014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To Live is Christ 04.jpg"/>
          <p:cNvPicPr>
            <a:picLocks noChangeAspect="1"/>
          </p:cNvPicPr>
          <p:nvPr userDrawn="1"/>
        </p:nvPicPr>
        <p:blipFill>
          <a:blip r:embed="rId13" cstate="print">
            <a:lum bright="-30000" contrast="10000"/>
          </a:blip>
          <a:stretch>
            <a:fillRect/>
          </a:stretch>
        </p:blipFill>
        <p:spPr>
          <a:xfrm>
            <a:off x="0" y="0"/>
            <a:ext cx="9144000" cy="6858000"/>
          </a:xfrm>
          <a:prstGeom prst="rect">
            <a:avLst/>
          </a:prstGeom>
        </p:spPr>
      </p:pic>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A7A761"/>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914400" y="381000"/>
            <a:ext cx="7391400" cy="1143000"/>
          </a:xfrm>
        </p:spPr>
        <p:txBody>
          <a:bodyPr>
            <a:noAutofit/>
          </a:bodyPr>
          <a:lstStyle/>
          <a:p>
            <a:endParaRPr lang="en-US" dirty="0">
              <a:solidFill>
                <a:schemeClr val="bg1"/>
              </a:solidFill>
            </a:endParaRPr>
          </a:p>
        </p:txBody>
      </p:sp>
      <p:pic>
        <p:nvPicPr>
          <p:cNvPr id="7" name="Picture 6" descr="To Live is Christ 04.jpg"/>
          <p:cNvPicPr>
            <a:picLocks noChangeAspect="1"/>
          </p:cNvPicPr>
          <p:nvPr/>
        </p:nvPicPr>
        <p:blipFill>
          <a:blip r:embed="rId3" cstate="print">
            <a:lum bright="-30000" contrast="10000"/>
          </a:blip>
          <a:stretch>
            <a:fillRect/>
          </a:stretch>
        </p:blipFill>
        <p:spPr>
          <a:xfrm>
            <a:off x="0" y="0"/>
            <a:ext cx="9144000" cy="6400800"/>
          </a:xfrm>
          <a:prstGeom prst="rect">
            <a:avLst/>
          </a:prstGeom>
        </p:spPr>
      </p:pic>
      <p:pic>
        <p:nvPicPr>
          <p:cNvPr id="11" name="Picture 10" descr="live-is-christ_die is gain.jpg"/>
          <p:cNvPicPr>
            <a:picLocks noChangeAspect="1"/>
          </p:cNvPicPr>
          <p:nvPr/>
        </p:nvPicPr>
        <p:blipFill>
          <a:blip r:embed="rId4" cstate="print"/>
          <a:stretch>
            <a:fillRect/>
          </a:stretch>
        </p:blipFill>
        <p:spPr>
          <a:xfrm>
            <a:off x="0" y="1447800"/>
            <a:ext cx="9144000" cy="4289612"/>
          </a:xfrm>
          <a:prstGeom prst="rect">
            <a:avLst/>
          </a:prstGeom>
        </p:spPr>
      </p:pic>
      <p:pic>
        <p:nvPicPr>
          <p:cNvPr id="5" name="Picture 4" descr="live-is-christ_die is gain.jpg"/>
          <p:cNvPicPr>
            <a:picLocks noChangeAspect="1"/>
          </p:cNvPicPr>
          <p:nvPr/>
        </p:nvPicPr>
        <p:blipFill>
          <a:blip r:embed="rId4" cstate="print">
            <a:lum bright="5000" contrast="15000"/>
          </a:blip>
          <a:srcRect l="12706" r="15882"/>
          <a:stretch>
            <a:fillRect/>
          </a:stretch>
        </p:blipFill>
        <p:spPr>
          <a:xfrm>
            <a:off x="0" y="381000"/>
            <a:ext cx="9143999" cy="5521138"/>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0" name="Subtitle 9"/>
          <p:cNvSpPr>
            <a:spLocks noGrp="1"/>
          </p:cNvSpPr>
          <p:nvPr>
            <p:ph type="subTitle" idx="1"/>
          </p:nvPr>
        </p:nvSpPr>
        <p:spPr>
          <a:xfrm>
            <a:off x="1295400" y="5181600"/>
            <a:ext cx="6400800" cy="914400"/>
          </a:xfrm>
        </p:spPr>
        <p:txBody>
          <a:bodyPr>
            <a:normAutofit/>
          </a:bodyPr>
          <a:lstStyle/>
          <a:p>
            <a:r>
              <a:rPr lang="en-US" sz="4400" dirty="0" smtClean="0"/>
              <a:t>Philippians 1:19-30</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urity.jpg"/>
          <p:cNvPicPr>
            <a:picLocks noChangeAspect="1"/>
          </p:cNvPicPr>
          <p:nvPr/>
        </p:nvPicPr>
        <p:blipFill>
          <a:blip r:embed="rId2" cstate="print"/>
          <a:stretch>
            <a:fillRect/>
          </a:stretch>
        </p:blipFill>
        <p:spPr>
          <a:xfrm>
            <a:off x="-1" y="0"/>
            <a:ext cx="9144001" cy="6400800"/>
          </a:xfrm>
          <a:prstGeom prst="rect">
            <a:avLst/>
          </a:prstGeom>
        </p:spPr>
      </p:pic>
      <p:sp>
        <p:nvSpPr>
          <p:cNvPr id="8" name="Rectangle 7"/>
          <p:cNvSpPr/>
          <p:nvPr/>
        </p:nvSpPr>
        <p:spPr>
          <a:xfrm>
            <a:off x="0" y="0"/>
            <a:ext cx="9144000" cy="64008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Title 5"/>
          <p:cNvSpPr>
            <a:spLocks noGrp="1"/>
          </p:cNvSpPr>
          <p:nvPr>
            <p:ph type="title"/>
          </p:nvPr>
        </p:nvSpPr>
        <p:spPr/>
        <p:txBody>
          <a:bodyPr>
            <a:normAutofit/>
          </a:bodyPr>
          <a:lstStyle/>
          <a:p>
            <a:r>
              <a:rPr lang="en-US" dirty="0" smtClean="0"/>
              <a:t>Our bodies are His.. </a:t>
            </a:r>
            <a:endParaRPr lang="en-US" dirty="0"/>
          </a:p>
        </p:txBody>
      </p:sp>
      <p:sp>
        <p:nvSpPr>
          <p:cNvPr id="12" name="Content Placeholder 11"/>
          <p:cNvSpPr>
            <a:spLocks noGrp="1"/>
          </p:cNvSpPr>
          <p:nvPr>
            <p:ph idx="1"/>
          </p:nvPr>
        </p:nvSpPr>
        <p:spPr>
          <a:xfrm>
            <a:off x="457200" y="1676401"/>
            <a:ext cx="8229600" cy="1600200"/>
          </a:xfrm>
        </p:spPr>
        <p:txBody>
          <a:bodyPr/>
          <a:lstStyle/>
          <a:p>
            <a:r>
              <a:rPr lang="en-US" dirty="0" smtClean="0"/>
              <a:t>Christ is to be magnified and glorified in our bodies ..</a:t>
            </a:r>
            <a:endParaRPr lang="en-US" dirty="0"/>
          </a:p>
        </p:txBody>
      </p:sp>
      <p:pic>
        <p:nvPicPr>
          <p:cNvPr id="10" name="Picture 9" descr="property-of-jesus.jpg"/>
          <p:cNvPicPr>
            <a:picLocks noChangeAspect="1"/>
          </p:cNvPicPr>
          <p:nvPr/>
        </p:nvPicPr>
        <p:blipFill>
          <a:blip r:embed="rId3" cstate="print"/>
          <a:stretch>
            <a:fillRect/>
          </a:stretch>
        </p:blipFill>
        <p:spPr>
          <a:xfrm>
            <a:off x="914400" y="3962400"/>
            <a:ext cx="2709230" cy="22161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dissolve">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8" name="Picture 7" descr="live-is-christ_die is gain.jpg"/>
          <p:cNvPicPr>
            <a:picLocks noChangeAspect="1"/>
          </p:cNvPicPr>
          <p:nvPr/>
        </p:nvPicPr>
        <p:blipFill>
          <a:blip r:embed="rId2" cstate="print">
            <a:lum bright="-5000" contrast="10000"/>
          </a:blip>
          <a:srcRect l="12706" r="15882"/>
          <a:stretch>
            <a:fillRect/>
          </a:stretch>
        </p:blipFill>
        <p:spPr>
          <a:xfrm>
            <a:off x="5715000" y="4419600"/>
            <a:ext cx="3429000" cy="1984702"/>
          </a:xfrm>
          <a:prstGeom prst="rect">
            <a:avLst/>
          </a:prstGeom>
        </p:spPr>
      </p:pic>
      <p:pic>
        <p:nvPicPr>
          <p:cNvPr id="3" name="Picture 2" descr="Acts 28 - PaulRome.jpg"/>
          <p:cNvPicPr>
            <a:picLocks noChangeAspect="1"/>
          </p:cNvPicPr>
          <p:nvPr/>
        </p:nvPicPr>
        <p:blipFill>
          <a:blip r:embed="rId3" cstate="print"/>
          <a:stretch>
            <a:fillRect/>
          </a:stretch>
        </p:blipFill>
        <p:spPr>
          <a:xfrm>
            <a:off x="2819400" y="1295400"/>
            <a:ext cx="3414713" cy="3200036"/>
          </a:xfrm>
          <a:prstGeom prst="rect">
            <a:avLst/>
          </a:prstGeom>
        </p:spPr>
      </p:pic>
      <p:sp>
        <p:nvSpPr>
          <p:cNvPr id="6" name="Title 5"/>
          <p:cNvSpPr>
            <a:spLocks noGrp="1"/>
          </p:cNvSpPr>
          <p:nvPr>
            <p:ph type="title"/>
          </p:nvPr>
        </p:nvSpPr>
        <p:spPr/>
        <p:txBody>
          <a:bodyPr/>
          <a:lstStyle/>
          <a:p>
            <a:r>
              <a:rPr lang="en-US" dirty="0" smtClean="0"/>
              <a:t>Paul’s sources of joy..</a:t>
            </a:r>
            <a:endParaRPr lang="en-US" dirty="0"/>
          </a:p>
        </p:txBody>
      </p:sp>
      <p:sp>
        <p:nvSpPr>
          <p:cNvPr id="7" name="Content Placeholder 6"/>
          <p:cNvSpPr>
            <a:spLocks noGrp="1"/>
          </p:cNvSpPr>
          <p:nvPr>
            <p:ph idx="1"/>
          </p:nvPr>
        </p:nvSpPr>
        <p:spPr>
          <a:xfrm>
            <a:off x="457200" y="3733800"/>
            <a:ext cx="8458200" cy="2514600"/>
          </a:xfrm>
        </p:spPr>
        <p:txBody>
          <a:bodyPr>
            <a:normAutofit fontScale="92500"/>
          </a:bodyPr>
          <a:lstStyle/>
          <a:p>
            <a:r>
              <a:rPr lang="en-US" sz="4800" dirty="0" smtClean="0"/>
              <a:t>3</a:t>
            </a:r>
            <a:r>
              <a:rPr lang="en-US" dirty="0" smtClean="0"/>
              <a:t>rd because of what Christ means to him..</a:t>
            </a:r>
          </a:p>
          <a:p>
            <a:pPr lvl="1"/>
            <a:r>
              <a:rPr lang="en-US" dirty="0" smtClean="0"/>
              <a:t>21 For to me, to live is Christ, and to die is gain. 22 But if I live on in the flesh, this will mean fruit from my labor; yet what I shall choose I cannot tell.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dissolve">
                                      <p:cBhvr>
                                        <p:cTn id="1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10" name="Picture 9" descr="Live for Him.jpg"/>
          <p:cNvPicPr>
            <a:picLocks noChangeAspect="1"/>
          </p:cNvPicPr>
          <p:nvPr/>
        </p:nvPicPr>
        <p:blipFill>
          <a:blip r:embed="rId2" cstate="print"/>
          <a:srcRect t="14845"/>
          <a:stretch>
            <a:fillRect/>
          </a:stretch>
        </p:blipFill>
        <p:spPr>
          <a:xfrm>
            <a:off x="2667000" y="533400"/>
            <a:ext cx="3880307" cy="2377793"/>
          </a:xfrm>
          <a:prstGeom prst="rect">
            <a:avLst/>
          </a:prstGeom>
        </p:spPr>
      </p:pic>
      <p:pic>
        <p:nvPicPr>
          <p:cNvPr id="11" name="Picture 10" descr="Heaven what will it be like.jpg"/>
          <p:cNvPicPr>
            <a:picLocks noChangeAspect="1"/>
          </p:cNvPicPr>
          <p:nvPr/>
        </p:nvPicPr>
        <p:blipFill>
          <a:blip r:embed="rId3" cstate="print">
            <a:lum bright="-15000" contrast="10000"/>
          </a:blip>
          <a:stretch>
            <a:fillRect/>
          </a:stretch>
        </p:blipFill>
        <p:spPr>
          <a:xfrm>
            <a:off x="2362200" y="2133600"/>
            <a:ext cx="4724400" cy="1714500"/>
          </a:xfrm>
          <a:prstGeom prst="rect">
            <a:avLst/>
          </a:prstGeom>
        </p:spPr>
      </p:pic>
      <p:sp>
        <p:nvSpPr>
          <p:cNvPr id="6" name="Title 5"/>
          <p:cNvSpPr>
            <a:spLocks noGrp="1"/>
          </p:cNvSpPr>
          <p:nvPr>
            <p:ph type="title"/>
          </p:nvPr>
        </p:nvSpPr>
        <p:spPr/>
        <p:txBody>
          <a:bodyPr>
            <a:normAutofit fontScale="90000"/>
          </a:bodyPr>
          <a:lstStyle/>
          <a:p>
            <a:r>
              <a:rPr lang="en-US" dirty="0" smtClean="0"/>
              <a:t>Christ was everything to Paul..</a:t>
            </a:r>
            <a:endParaRPr lang="en-US" dirty="0"/>
          </a:p>
        </p:txBody>
      </p:sp>
      <p:sp>
        <p:nvSpPr>
          <p:cNvPr id="7" name="Content Placeholder 6"/>
          <p:cNvSpPr>
            <a:spLocks noGrp="1"/>
          </p:cNvSpPr>
          <p:nvPr>
            <p:ph idx="1"/>
          </p:nvPr>
        </p:nvSpPr>
        <p:spPr>
          <a:xfrm>
            <a:off x="457200" y="3733800"/>
            <a:ext cx="8229600" cy="2133599"/>
          </a:xfrm>
        </p:spPr>
        <p:txBody>
          <a:bodyPr>
            <a:normAutofit/>
          </a:bodyPr>
          <a:lstStyle/>
          <a:p>
            <a:r>
              <a:rPr lang="en-US" dirty="0" smtClean="0"/>
              <a:t>The reason Paul anticipated heaven joyfully was because Christ was His all in 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10" name="Picture 9" descr="Live for Him.jpg"/>
          <p:cNvPicPr>
            <a:picLocks noChangeAspect="1"/>
          </p:cNvPicPr>
          <p:nvPr/>
        </p:nvPicPr>
        <p:blipFill>
          <a:blip r:embed="rId2" cstate="print"/>
          <a:srcRect t="14845"/>
          <a:stretch>
            <a:fillRect/>
          </a:stretch>
        </p:blipFill>
        <p:spPr>
          <a:xfrm>
            <a:off x="2667000" y="533400"/>
            <a:ext cx="3880307" cy="2377793"/>
          </a:xfrm>
          <a:prstGeom prst="rect">
            <a:avLst/>
          </a:prstGeom>
        </p:spPr>
      </p:pic>
      <p:pic>
        <p:nvPicPr>
          <p:cNvPr id="11" name="Picture 10" descr="Heaven what will it be like.jpg"/>
          <p:cNvPicPr>
            <a:picLocks noChangeAspect="1"/>
          </p:cNvPicPr>
          <p:nvPr/>
        </p:nvPicPr>
        <p:blipFill>
          <a:blip r:embed="rId3" cstate="print">
            <a:lum bright="-15000" contrast="10000"/>
          </a:blip>
          <a:stretch>
            <a:fillRect/>
          </a:stretch>
        </p:blipFill>
        <p:spPr>
          <a:xfrm>
            <a:off x="2362200" y="2133600"/>
            <a:ext cx="4724400" cy="1714500"/>
          </a:xfrm>
          <a:prstGeom prst="rect">
            <a:avLst/>
          </a:prstGeom>
        </p:spPr>
      </p:pic>
      <p:sp>
        <p:nvSpPr>
          <p:cNvPr id="6" name="Title 5"/>
          <p:cNvSpPr>
            <a:spLocks noGrp="1"/>
          </p:cNvSpPr>
          <p:nvPr>
            <p:ph type="title"/>
          </p:nvPr>
        </p:nvSpPr>
        <p:spPr/>
        <p:txBody>
          <a:bodyPr>
            <a:normAutofit fontScale="90000"/>
          </a:bodyPr>
          <a:lstStyle/>
          <a:p>
            <a:r>
              <a:rPr lang="en-US" dirty="0" smtClean="0"/>
              <a:t>Christ was everything to Paul..</a:t>
            </a:r>
            <a:endParaRPr lang="en-US" dirty="0"/>
          </a:p>
        </p:txBody>
      </p:sp>
      <p:sp>
        <p:nvSpPr>
          <p:cNvPr id="7" name="Content Placeholder 6"/>
          <p:cNvSpPr>
            <a:spLocks noGrp="1"/>
          </p:cNvSpPr>
          <p:nvPr>
            <p:ph idx="1"/>
          </p:nvPr>
        </p:nvSpPr>
        <p:spPr>
          <a:xfrm>
            <a:off x="457200" y="3733800"/>
            <a:ext cx="8229600" cy="2514600"/>
          </a:xfrm>
        </p:spPr>
        <p:txBody>
          <a:bodyPr>
            <a:normAutofit fontScale="92500"/>
          </a:bodyPr>
          <a:lstStyle/>
          <a:p>
            <a:r>
              <a:rPr lang="en-US" dirty="0" smtClean="0"/>
              <a:t>If Christ is not my all in all, then the hope of being with Christ is hollow..</a:t>
            </a:r>
          </a:p>
          <a:p>
            <a:r>
              <a:rPr lang="en-US" dirty="0" smtClean="0"/>
              <a:t>If all of my joy is earthly, the thought of going to see Jesus is nothing to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dissolve">
                                      <p:cBhvr>
                                        <p:cTn id="1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77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8" name="Title 7"/>
          <p:cNvSpPr>
            <a:spLocks noGrp="1"/>
          </p:cNvSpPr>
          <p:nvPr>
            <p:ph type="title"/>
          </p:nvPr>
        </p:nvSpPr>
        <p:spPr/>
        <p:txBody>
          <a:bodyPr/>
          <a:lstStyle/>
          <a:p>
            <a:endParaRPr lang="en-US"/>
          </a:p>
        </p:txBody>
      </p:sp>
      <p:pic>
        <p:nvPicPr>
          <p:cNvPr id="9" name="Picture 8" descr="Paul's Dilemma.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o Live is Christ 03.jpg"/>
          <p:cNvPicPr>
            <a:picLocks noChangeAspect="1"/>
          </p:cNvPicPr>
          <p:nvPr/>
        </p:nvPicPr>
        <p:blipFill>
          <a:blip r:embed="rId2" cstate="print">
            <a:lum bright="-50000" contrast="10000"/>
          </a:blip>
          <a:stretch>
            <a:fillRect/>
          </a:stretch>
        </p:blipFill>
        <p:spPr>
          <a:xfrm>
            <a:off x="0" y="0"/>
            <a:ext cx="9144000" cy="6858000"/>
          </a:xfrm>
          <a:prstGeom prst="rect">
            <a:avLst/>
          </a:prstGeom>
        </p:spPr>
      </p:pic>
      <p:sp>
        <p:nvSpPr>
          <p:cNvPr id="7" name="Rectangle 6"/>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ive-is-christ_die is gain.jpg"/>
          <p:cNvPicPr>
            <a:picLocks noChangeAspect="1"/>
          </p:cNvPicPr>
          <p:nvPr/>
        </p:nvPicPr>
        <p:blipFill>
          <a:blip r:embed="rId3" cstate="print">
            <a:lum bright="-5000" contrast="10000"/>
          </a:blip>
          <a:srcRect l="12706" r="15882"/>
          <a:stretch>
            <a:fillRect/>
          </a:stretch>
        </p:blipFill>
        <p:spPr>
          <a:xfrm>
            <a:off x="5943601" y="4419600"/>
            <a:ext cx="3200400" cy="2168338"/>
          </a:xfrm>
          <a:prstGeom prst="rect">
            <a:avLst/>
          </a:prstGeom>
        </p:spPr>
      </p:pic>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title"/>
          </p:nvPr>
        </p:nvSpPr>
        <p:spPr/>
        <p:txBody>
          <a:bodyPr>
            <a:normAutofit fontScale="90000"/>
          </a:bodyPr>
          <a:lstStyle/>
          <a:p>
            <a:r>
              <a:rPr lang="en-US" dirty="0" smtClean="0"/>
              <a:t>The right way to make decisions..</a:t>
            </a:r>
            <a:endParaRPr lang="en-US" dirty="0"/>
          </a:p>
        </p:txBody>
      </p:sp>
      <p:sp>
        <p:nvSpPr>
          <p:cNvPr id="11" name="Text Placeholder 10"/>
          <p:cNvSpPr>
            <a:spLocks noGrp="1"/>
          </p:cNvSpPr>
          <p:nvPr>
            <p:ph type="body" idx="1"/>
          </p:nvPr>
        </p:nvSpPr>
        <p:spPr>
          <a:xfrm>
            <a:off x="457200" y="1524000"/>
            <a:ext cx="4040188" cy="838200"/>
          </a:xfrm>
        </p:spPr>
        <p:txBody>
          <a:bodyPr>
            <a:normAutofit fontScale="92500" lnSpcReduction="20000"/>
          </a:bodyPr>
          <a:lstStyle/>
          <a:p>
            <a:pPr algn="ctr"/>
            <a:r>
              <a:rPr lang="en-US" sz="2800" dirty="0" smtClean="0"/>
              <a:t>Desires/</a:t>
            </a:r>
          </a:p>
          <a:p>
            <a:pPr algn="ctr"/>
            <a:r>
              <a:rPr lang="en-US" sz="2800" dirty="0" smtClean="0"/>
              <a:t>Preferences</a:t>
            </a:r>
            <a:endParaRPr lang="en-US" sz="2800" dirty="0"/>
          </a:p>
        </p:txBody>
      </p:sp>
      <p:sp>
        <p:nvSpPr>
          <p:cNvPr id="12" name="Content Placeholder 11"/>
          <p:cNvSpPr>
            <a:spLocks noGrp="1"/>
          </p:cNvSpPr>
          <p:nvPr>
            <p:ph sz="half" idx="2"/>
          </p:nvPr>
        </p:nvSpPr>
        <p:spPr>
          <a:xfrm>
            <a:off x="457200" y="2438399"/>
            <a:ext cx="4040188" cy="3687763"/>
          </a:xfrm>
        </p:spPr>
        <p:txBody>
          <a:bodyPr/>
          <a:lstStyle/>
          <a:p>
            <a:r>
              <a:rPr lang="en-US" dirty="0" smtClean="0"/>
              <a:t>Things we would like to do for our own enjoyment</a:t>
            </a:r>
          </a:p>
          <a:p>
            <a:r>
              <a:rPr lang="en-US" dirty="0" smtClean="0"/>
              <a:t>Personal feelings and emotions..</a:t>
            </a:r>
          </a:p>
          <a:p>
            <a:r>
              <a:rPr lang="en-US" dirty="0" smtClean="0"/>
              <a:t>Immediate benefits..</a:t>
            </a:r>
            <a:endParaRPr lang="en-US" dirty="0"/>
          </a:p>
        </p:txBody>
      </p:sp>
      <p:sp>
        <p:nvSpPr>
          <p:cNvPr id="13" name="Text Placeholder 12"/>
          <p:cNvSpPr>
            <a:spLocks noGrp="1"/>
          </p:cNvSpPr>
          <p:nvPr>
            <p:ph type="body" sz="quarter" idx="3"/>
          </p:nvPr>
        </p:nvSpPr>
        <p:spPr>
          <a:xfrm>
            <a:off x="4645025" y="1447800"/>
            <a:ext cx="4041775" cy="914399"/>
          </a:xfrm>
        </p:spPr>
        <p:txBody>
          <a:bodyPr>
            <a:normAutofit/>
          </a:bodyPr>
          <a:lstStyle/>
          <a:p>
            <a:pPr algn="ctr"/>
            <a:r>
              <a:rPr lang="en-US" dirty="0" smtClean="0"/>
              <a:t>Responsibilities/</a:t>
            </a:r>
          </a:p>
          <a:p>
            <a:pPr algn="ctr"/>
            <a:r>
              <a:rPr lang="en-US" dirty="0" smtClean="0"/>
              <a:t>Needs of Others</a:t>
            </a:r>
            <a:endParaRPr lang="en-US" dirty="0"/>
          </a:p>
        </p:txBody>
      </p:sp>
      <p:sp>
        <p:nvSpPr>
          <p:cNvPr id="14" name="Content Placeholder 13"/>
          <p:cNvSpPr>
            <a:spLocks noGrp="1"/>
          </p:cNvSpPr>
          <p:nvPr>
            <p:ph sz="quarter" idx="4"/>
          </p:nvPr>
        </p:nvSpPr>
        <p:spPr>
          <a:xfrm>
            <a:off x="4645025" y="2438399"/>
            <a:ext cx="4270375" cy="3687763"/>
          </a:xfrm>
        </p:spPr>
        <p:txBody>
          <a:bodyPr/>
          <a:lstStyle/>
          <a:p>
            <a:r>
              <a:rPr lang="en-US" dirty="0" smtClean="0"/>
              <a:t>Consider the needs of those around us.. family, church..</a:t>
            </a:r>
          </a:p>
          <a:p>
            <a:r>
              <a:rPr lang="en-US" dirty="0" smtClean="0"/>
              <a:t>Weigh the overall outcome and consequences..</a:t>
            </a:r>
          </a:p>
          <a:p>
            <a:r>
              <a:rPr lang="en-US" dirty="0" smtClean="0"/>
              <a:t>Look at the bigger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dissolv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dissolv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dissolv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dissolve">
                                      <p:cBhvr>
                                        <p:cTn id="22" dur="500"/>
                                        <p:tgtEl>
                                          <p:spTgt spid="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animEffect transition="in" filter="dissolve">
                                      <p:cBhvr>
                                        <p:cTn id="27" dur="500"/>
                                        <p:tgtEl>
                                          <p:spTgt spid="1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4">
                                            <p:txEl>
                                              <p:pRg st="2" end="2"/>
                                            </p:txEl>
                                          </p:spTgt>
                                        </p:tgtEl>
                                        <p:attrNameLst>
                                          <p:attrName>style.visibility</p:attrName>
                                        </p:attrNameLst>
                                      </p:cBhvr>
                                      <p:to>
                                        <p:strVal val="visible"/>
                                      </p:to>
                                    </p:set>
                                    <p:animEffect transition="in" filter="dissolve">
                                      <p:cBhvr>
                                        <p:cTn id="3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o Live is Christ 03.jpg"/>
          <p:cNvPicPr>
            <a:picLocks noChangeAspect="1"/>
          </p:cNvPicPr>
          <p:nvPr/>
        </p:nvPicPr>
        <p:blipFill>
          <a:blip r:embed="rId2" cstate="print">
            <a:lum bright="-50000" contrast="10000"/>
          </a:blip>
          <a:stretch>
            <a:fillRect/>
          </a:stretch>
        </p:blipFill>
        <p:spPr>
          <a:xfrm>
            <a:off x="0" y="0"/>
            <a:ext cx="9144000" cy="6858000"/>
          </a:xfrm>
          <a:prstGeom prst="rect">
            <a:avLst/>
          </a:prstGeom>
        </p:spPr>
      </p:pic>
      <p:sp>
        <p:nvSpPr>
          <p:cNvPr id="7" name="Rectangle 6"/>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ive-is-christ_die is gain.jpg"/>
          <p:cNvPicPr>
            <a:picLocks noChangeAspect="1"/>
          </p:cNvPicPr>
          <p:nvPr/>
        </p:nvPicPr>
        <p:blipFill>
          <a:blip r:embed="rId3" cstate="print">
            <a:lum bright="-5000" contrast="10000"/>
          </a:blip>
          <a:srcRect l="12706" r="15882"/>
          <a:stretch>
            <a:fillRect/>
          </a:stretch>
        </p:blipFill>
        <p:spPr>
          <a:xfrm>
            <a:off x="5943601" y="4419600"/>
            <a:ext cx="3200400" cy="2168338"/>
          </a:xfrm>
          <a:prstGeom prst="rect">
            <a:avLst/>
          </a:prstGeom>
        </p:spPr>
      </p:pic>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title"/>
          </p:nvPr>
        </p:nvSpPr>
        <p:spPr/>
        <p:txBody>
          <a:bodyPr>
            <a:normAutofit fontScale="90000"/>
          </a:bodyPr>
          <a:lstStyle/>
          <a:p>
            <a:r>
              <a:rPr lang="en-US" dirty="0" smtClean="0"/>
              <a:t>The right way to make decisions..</a:t>
            </a:r>
            <a:endParaRPr lang="en-US" dirty="0"/>
          </a:p>
        </p:txBody>
      </p:sp>
      <p:sp>
        <p:nvSpPr>
          <p:cNvPr id="11" name="Text Placeholder 10"/>
          <p:cNvSpPr>
            <a:spLocks noGrp="1"/>
          </p:cNvSpPr>
          <p:nvPr>
            <p:ph type="body" idx="1"/>
          </p:nvPr>
        </p:nvSpPr>
        <p:spPr>
          <a:xfrm>
            <a:off x="457200" y="1524000"/>
            <a:ext cx="4040188" cy="838200"/>
          </a:xfrm>
        </p:spPr>
        <p:txBody>
          <a:bodyPr>
            <a:normAutofit fontScale="92500" lnSpcReduction="20000"/>
          </a:bodyPr>
          <a:lstStyle/>
          <a:p>
            <a:pPr algn="ctr"/>
            <a:r>
              <a:rPr lang="en-US" sz="2800" dirty="0" smtClean="0"/>
              <a:t>Desires/</a:t>
            </a:r>
          </a:p>
          <a:p>
            <a:pPr algn="ctr"/>
            <a:r>
              <a:rPr lang="en-US" sz="2800" dirty="0" smtClean="0"/>
              <a:t>Preferences</a:t>
            </a:r>
            <a:endParaRPr lang="en-US" sz="2800" dirty="0"/>
          </a:p>
        </p:txBody>
      </p:sp>
      <p:sp>
        <p:nvSpPr>
          <p:cNvPr id="12" name="Content Placeholder 11"/>
          <p:cNvSpPr>
            <a:spLocks noGrp="1"/>
          </p:cNvSpPr>
          <p:nvPr>
            <p:ph sz="half" idx="2"/>
          </p:nvPr>
        </p:nvSpPr>
        <p:spPr>
          <a:xfrm>
            <a:off x="304800" y="2514600"/>
            <a:ext cx="4192588" cy="3611562"/>
          </a:xfrm>
        </p:spPr>
        <p:txBody>
          <a:bodyPr/>
          <a:lstStyle/>
          <a:p>
            <a:r>
              <a:rPr lang="en-US" dirty="0" smtClean="0"/>
              <a:t>23 For I am hard-pressed between the two, having a desire to depart and be with Christ, which is far better. </a:t>
            </a:r>
          </a:p>
          <a:p>
            <a:pPr lvl="1"/>
            <a:r>
              <a:rPr lang="en-US" dirty="0" smtClean="0"/>
              <a:t>Instantly be with Christ..</a:t>
            </a:r>
          </a:p>
          <a:p>
            <a:pPr lvl="1"/>
            <a:r>
              <a:rPr lang="en-US" dirty="0" smtClean="0"/>
              <a:t>No more beatings..</a:t>
            </a:r>
          </a:p>
          <a:p>
            <a:pPr lvl="1"/>
            <a:r>
              <a:rPr lang="en-US" dirty="0" smtClean="0"/>
              <a:t>Unending peace in the presence of God</a:t>
            </a:r>
            <a:endParaRPr lang="en-US" dirty="0"/>
          </a:p>
        </p:txBody>
      </p:sp>
      <p:sp>
        <p:nvSpPr>
          <p:cNvPr id="13" name="Text Placeholder 12"/>
          <p:cNvSpPr>
            <a:spLocks noGrp="1"/>
          </p:cNvSpPr>
          <p:nvPr>
            <p:ph type="body" sz="quarter" idx="3"/>
          </p:nvPr>
        </p:nvSpPr>
        <p:spPr>
          <a:xfrm>
            <a:off x="4645025" y="1447800"/>
            <a:ext cx="4041775" cy="914399"/>
          </a:xfrm>
        </p:spPr>
        <p:txBody>
          <a:bodyPr>
            <a:normAutofit/>
          </a:bodyPr>
          <a:lstStyle/>
          <a:p>
            <a:pPr algn="ctr"/>
            <a:r>
              <a:rPr lang="en-US" dirty="0" smtClean="0"/>
              <a:t>Responsibilities/</a:t>
            </a:r>
          </a:p>
          <a:p>
            <a:pPr algn="ctr"/>
            <a:r>
              <a:rPr lang="en-US" dirty="0" smtClean="0"/>
              <a:t>Needs of Others</a:t>
            </a:r>
            <a:endParaRPr lang="en-US" dirty="0"/>
          </a:p>
        </p:txBody>
      </p:sp>
      <p:sp>
        <p:nvSpPr>
          <p:cNvPr id="14" name="Content Placeholder 13"/>
          <p:cNvSpPr>
            <a:spLocks noGrp="1"/>
          </p:cNvSpPr>
          <p:nvPr>
            <p:ph sz="quarter" idx="4"/>
          </p:nvPr>
        </p:nvSpPr>
        <p:spPr>
          <a:xfrm>
            <a:off x="4645025" y="2438399"/>
            <a:ext cx="4270375" cy="3687763"/>
          </a:xfrm>
        </p:spPr>
        <p:txBody>
          <a:bodyPr/>
          <a:lstStyle/>
          <a:p>
            <a:r>
              <a:rPr lang="en-US" dirty="0" smtClean="0"/>
              <a:t>24 Nevertheless to remain in the flesh is more needful for you…I know I shall remain and continue with you all for your progress and joy..</a:t>
            </a:r>
          </a:p>
          <a:p>
            <a:pPr lvl="1"/>
            <a:r>
              <a:rPr lang="en-US" dirty="0" smtClean="0"/>
              <a:t>Give them greater maturity..</a:t>
            </a:r>
          </a:p>
          <a:p>
            <a:pPr lvl="1"/>
            <a:r>
              <a:rPr lang="en-US" dirty="0" smtClean="0"/>
              <a:t>Would bring Paul joy..</a:t>
            </a:r>
          </a:p>
          <a:p>
            <a:pPr lvl="1"/>
            <a:r>
              <a:rPr lang="en-US" dirty="0" smtClean="0"/>
              <a:t>Stay here instead of heaven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dissolv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dissolv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dissolv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dissolv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dissolve">
                                      <p:cBhvr>
                                        <p:cTn id="27" dur="500"/>
                                        <p:tgtEl>
                                          <p:spTgt spid="1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4">
                                            <p:txEl>
                                              <p:pRg st="1" end="1"/>
                                            </p:txEl>
                                          </p:spTgt>
                                        </p:tgtEl>
                                        <p:attrNameLst>
                                          <p:attrName>style.visibility</p:attrName>
                                        </p:attrNameLst>
                                      </p:cBhvr>
                                      <p:to>
                                        <p:strVal val="visible"/>
                                      </p:to>
                                    </p:set>
                                    <p:animEffect transition="in" filter="dissolve">
                                      <p:cBhvr>
                                        <p:cTn id="32" dur="500"/>
                                        <p:tgtEl>
                                          <p:spTgt spid="1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4">
                                            <p:txEl>
                                              <p:pRg st="2" end="2"/>
                                            </p:txEl>
                                          </p:spTgt>
                                        </p:tgtEl>
                                        <p:attrNameLst>
                                          <p:attrName>style.visibility</p:attrName>
                                        </p:attrNameLst>
                                      </p:cBhvr>
                                      <p:to>
                                        <p:strVal val="visible"/>
                                      </p:to>
                                    </p:set>
                                    <p:animEffect transition="in" filter="dissolve">
                                      <p:cBhvr>
                                        <p:cTn id="37" dur="500"/>
                                        <p:tgtEl>
                                          <p:spTgt spid="1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4">
                                            <p:txEl>
                                              <p:pRg st="3" end="3"/>
                                            </p:txEl>
                                          </p:spTgt>
                                        </p:tgtEl>
                                        <p:attrNameLst>
                                          <p:attrName>style.visibility</p:attrName>
                                        </p:attrNameLst>
                                      </p:cBhvr>
                                      <p:to>
                                        <p:strVal val="visible"/>
                                      </p:to>
                                    </p:set>
                                    <p:animEffect transition="in" filter="dissolve">
                                      <p:cBhvr>
                                        <p:cTn id="4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3" descr="To Live is Christ 02.jpg"/>
          <p:cNvPicPr>
            <a:picLocks noChangeAspect="1"/>
          </p:cNvPicPr>
          <p:nvPr/>
        </p:nvPicPr>
        <p:blipFill>
          <a:blip r:embed="rId2" cstate="print">
            <a:lum bright="-30000" contrast="10000"/>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r>
              <a:rPr lang="en-US" dirty="0" smtClean="0"/>
              <a:t>Paul’s reasons for wanting to depart..</a:t>
            </a:r>
            <a:endParaRPr lang="en-US" dirty="0"/>
          </a:p>
        </p:txBody>
      </p:sp>
      <p:sp>
        <p:nvSpPr>
          <p:cNvPr id="11" name="Content Placeholder 10"/>
          <p:cNvSpPr>
            <a:spLocks noGrp="1"/>
          </p:cNvSpPr>
          <p:nvPr>
            <p:ph idx="1"/>
          </p:nvPr>
        </p:nvSpPr>
        <p:spPr>
          <a:xfrm>
            <a:off x="457200" y="1905000"/>
            <a:ext cx="8229600" cy="1904999"/>
          </a:xfrm>
        </p:spPr>
        <p:txBody>
          <a:bodyPr>
            <a:normAutofit fontScale="92500" lnSpcReduction="20000"/>
          </a:bodyPr>
          <a:lstStyle/>
          <a:p>
            <a:r>
              <a:rPr lang="en-US" dirty="0" smtClean="0"/>
              <a:t>Not wanting death to escape his bodily existence..</a:t>
            </a:r>
          </a:p>
          <a:p>
            <a:r>
              <a:rPr lang="en-US" dirty="0" smtClean="0"/>
              <a:t>Rather to be with Christ whom He loves and wants to know even more..</a:t>
            </a:r>
            <a:endParaRPr lang="en-US" dirty="0"/>
          </a:p>
        </p:txBody>
      </p:sp>
      <p:sp>
        <p:nvSpPr>
          <p:cNvPr id="10" name="Rectangle 9"/>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12" name="Picture 11" descr="Dr Kevorkian.jpg"/>
          <p:cNvPicPr>
            <a:picLocks noChangeAspect="1"/>
          </p:cNvPicPr>
          <p:nvPr/>
        </p:nvPicPr>
        <p:blipFill>
          <a:blip r:embed="rId3" cstate="print"/>
          <a:stretch>
            <a:fillRect/>
          </a:stretch>
        </p:blipFill>
        <p:spPr>
          <a:xfrm>
            <a:off x="4114800" y="3886200"/>
            <a:ext cx="1814623" cy="2388637"/>
          </a:xfrm>
          <a:prstGeom prst="rect">
            <a:avLst/>
          </a:prstGeom>
        </p:spPr>
      </p:pic>
      <p:pic>
        <p:nvPicPr>
          <p:cNvPr id="13" name="Picture 12" descr="Death Interviews.jpg"/>
          <p:cNvPicPr>
            <a:picLocks noChangeAspect="1"/>
          </p:cNvPicPr>
          <p:nvPr/>
        </p:nvPicPr>
        <p:blipFill>
          <a:blip r:embed="rId4" cstate="print"/>
          <a:stretch>
            <a:fillRect/>
          </a:stretch>
        </p:blipFill>
        <p:spPr>
          <a:xfrm>
            <a:off x="5943600" y="3886200"/>
            <a:ext cx="2834640" cy="2362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dissolv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dissolv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dissolve">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Paul’s choice…</a:t>
            </a:r>
            <a:endParaRPr lang="en-US" dirty="0"/>
          </a:p>
        </p:txBody>
      </p:sp>
      <p:sp>
        <p:nvSpPr>
          <p:cNvPr id="5" name="Content Placeholder 4"/>
          <p:cNvSpPr>
            <a:spLocks noGrp="1"/>
          </p:cNvSpPr>
          <p:nvPr>
            <p:ph idx="1"/>
          </p:nvPr>
        </p:nvSpPr>
        <p:spPr>
          <a:xfrm>
            <a:off x="457200" y="1676401"/>
            <a:ext cx="8229600" cy="2819400"/>
          </a:xfrm>
        </p:spPr>
        <p:txBody>
          <a:bodyPr>
            <a:normAutofit fontScale="92500" lnSpcReduction="10000"/>
          </a:bodyPr>
          <a:lstStyle/>
          <a:p>
            <a:r>
              <a:rPr lang="en-US" dirty="0" smtClean="0"/>
              <a:t>Phil 1:25-26 And being confident of this, I know that I shall remain and continue with you all for your progress and joy of faith, 26 that your rejoicing for me may be more abundant in Jesus Christ by my coming to you again. </a:t>
            </a:r>
          </a:p>
          <a:p>
            <a:endParaRPr lang="en-US" dirty="0"/>
          </a:p>
        </p:txBody>
      </p:sp>
      <p:pic>
        <p:nvPicPr>
          <p:cNvPr id="6" name="Picture 5" descr="live-is-christ_die is gain.jpg"/>
          <p:cNvPicPr>
            <a:picLocks noChangeAspect="1"/>
          </p:cNvPicPr>
          <p:nvPr/>
        </p:nvPicPr>
        <p:blipFill>
          <a:blip r:embed="rId2" cstate="print">
            <a:lum bright="-5000" contrast="10000"/>
          </a:blip>
          <a:srcRect l="12706" r="15882"/>
          <a:stretch>
            <a:fillRect/>
          </a:stretch>
        </p:blipFill>
        <p:spPr>
          <a:xfrm>
            <a:off x="5943601" y="4419600"/>
            <a:ext cx="3200400" cy="2168338"/>
          </a:xfrm>
          <a:prstGeom prst="rect">
            <a:avLst/>
          </a:prstGeom>
        </p:spPr>
      </p:pic>
      <p:sp>
        <p:nvSpPr>
          <p:cNvPr id="7" name="Rectangle 6"/>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o_Live_is_Christ_Philippians_Logo.jpg"/>
          <p:cNvPicPr>
            <a:picLocks noChangeAspect="1"/>
          </p:cNvPicPr>
          <p:nvPr/>
        </p:nvPicPr>
        <p:blipFill>
          <a:blip r:embed="rId2" cstate="print">
            <a:lum bright="-14000" contrast="10000"/>
          </a:blip>
          <a:stretch>
            <a:fillRect/>
          </a:stretch>
        </p:blipFill>
        <p:spPr>
          <a:xfrm>
            <a:off x="0" y="0"/>
            <a:ext cx="9144000" cy="6477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ive-is-christ_die is gain.jpg"/>
          <p:cNvPicPr>
            <a:picLocks noChangeAspect="1"/>
          </p:cNvPicPr>
          <p:nvPr/>
        </p:nvPicPr>
        <p:blipFill>
          <a:blip r:embed="rId2" cstate="print">
            <a:lum bright="-5000" contrast="10000"/>
          </a:blip>
          <a:srcRect l="12706" r="15882"/>
          <a:stretch>
            <a:fillRect/>
          </a:stretch>
        </p:blipFill>
        <p:spPr>
          <a:xfrm>
            <a:off x="5715000" y="4419600"/>
            <a:ext cx="3429000" cy="1984702"/>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5" name="Title 4"/>
          <p:cNvSpPr>
            <a:spLocks noGrp="1"/>
          </p:cNvSpPr>
          <p:nvPr>
            <p:ph type="title"/>
          </p:nvPr>
        </p:nvSpPr>
        <p:spPr/>
        <p:txBody>
          <a:bodyPr/>
          <a:lstStyle/>
          <a:p>
            <a:r>
              <a:rPr lang="en-US" dirty="0" smtClean="0">
                <a:solidFill>
                  <a:srgbClr val="A7A761"/>
                </a:solidFill>
              </a:rPr>
              <a:t>Phil 1:19-21.. </a:t>
            </a:r>
            <a:endParaRPr lang="en-US" dirty="0">
              <a:solidFill>
                <a:srgbClr val="A7A761"/>
              </a:solidFill>
            </a:endParaRPr>
          </a:p>
        </p:txBody>
      </p:sp>
      <p:sp>
        <p:nvSpPr>
          <p:cNvPr id="6" name="Content Placeholder 5"/>
          <p:cNvSpPr>
            <a:spLocks noGrp="1"/>
          </p:cNvSpPr>
          <p:nvPr>
            <p:ph idx="1"/>
          </p:nvPr>
        </p:nvSpPr>
        <p:spPr>
          <a:xfrm>
            <a:off x="381000" y="1981200"/>
            <a:ext cx="8305800" cy="3200400"/>
          </a:xfrm>
        </p:spPr>
        <p:txBody>
          <a:bodyPr>
            <a:normAutofit fontScale="77500" lnSpcReduction="20000"/>
          </a:bodyPr>
          <a:lstStyle/>
          <a:p>
            <a:r>
              <a:rPr lang="en-US" dirty="0" smtClean="0"/>
              <a:t>For I know that this will turn out for my deliverance through your prayer and the supply of the Spirit of Jesus Christ, 20 according to my earnest expectation and hope that in nothing I shall be ashamed, but with all boldness, as always, so now also Christ will be magnified in my body, whether by life or by death. 21 For to me, to live is Christ, and to die is gain.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914400" y="381000"/>
            <a:ext cx="7391400" cy="1143000"/>
          </a:xfrm>
        </p:spPr>
        <p:txBody>
          <a:bodyPr>
            <a:noAutofit/>
          </a:bodyPr>
          <a:lstStyle/>
          <a:p>
            <a:endParaRPr lang="en-US" dirty="0">
              <a:solidFill>
                <a:schemeClr val="bg1"/>
              </a:solidFill>
            </a:endParaRPr>
          </a:p>
        </p:txBody>
      </p:sp>
      <p:pic>
        <p:nvPicPr>
          <p:cNvPr id="7" name="Picture 6" descr="To Live is Christ 04.jpg"/>
          <p:cNvPicPr>
            <a:picLocks noChangeAspect="1"/>
          </p:cNvPicPr>
          <p:nvPr/>
        </p:nvPicPr>
        <p:blipFill>
          <a:blip r:embed="rId3" cstate="print">
            <a:lum bright="-30000" contrast="10000"/>
          </a:blip>
          <a:stretch>
            <a:fillRect/>
          </a:stretch>
        </p:blipFill>
        <p:spPr>
          <a:xfrm>
            <a:off x="0" y="0"/>
            <a:ext cx="9144000" cy="6400800"/>
          </a:xfrm>
          <a:prstGeom prst="rect">
            <a:avLst/>
          </a:prstGeom>
        </p:spPr>
      </p:pic>
      <p:pic>
        <p:nvPicPr>
          <p:cNvPr id="11" name="Picture 10" descr="live-is-christ_die is gain.jpg"/>
          <p:cNvPicPr>
            <a:picLocks noChangeAspect="1"/>
          </p:cNvPicPr>
          <p:nvPr/>
        </p:nvPicPr>
        <p:blipFill>
          <a:blip r:embed="rId4" cstate="print"/>
          <a:stretch>
            <a:fillRect/>
          </a:stretch>
        </p:blipFill>
        <p:spPr>
          <a:xfrm>
            <a:off x="0" y="1447800"/>
            <a:ext cx="9144000" cy="4289612"/>
          </a:xfrm>
          <a:prstGeom prst="rect">
            <a:avLst/>
          </a:prstGeom>
        </p:spPr>
      </p:pic>
      <p:pic>
        <p:nvPicPr>
          <p:cNvPr id="5" name="Picture 4" descr="live-is-christ_die is gain.jpg"/>
          <p:cNvPicPr>
            <a:picLocks noChangeAspect="1"/>
          </p:cNvPicPr>
          <p:nvPr/>
        </p:nvPicPr>
        <p:blipFill>
          <a:blip r:embed="rId4" cstate="print">
            <a:lum bright="5000" contrast="15000"/>
          </a:blip>
          <a:srcRect l="12706" r="15882"/>
          <a:stretch>
            <a:fillRect/>
          </a:stretch>
        </p:blipFill>
        <p:spPr>
          <a:xfrm>
            <a:off x="0" y="381000"/>
            <a:ext cx="9143999" cy="5521138"/>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Rectangle 5"/>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10" name="Subtitle 9"/>
          <p:cNvSpPr>
            <a:spLocks noGrp="1"/>
          </p:cNvSpPr>
          <p:nvPr>
            <p:ph type="subTitle" idx="1"/>
          </p:nvPr>
        </p:nvSpPr>
        <p:spPr>
          <a:xfrm>
            <a:off x="1295400" y="5181600"/>
            <a:ext cx="6400800" cy="914400"/>
          </a:xfrm>
        </p:spPr>
        <p:txBody>
          <a:bodyPr>
            <a:normAutofit/>
          </a:bodyPr>
          <a:lstStyle/>
          <a:p>
            <a:r>
              <a:rPr lang="en-US" sz="4400" dirty="0" smtClean="0"/>
              <a:t>Philippians 1:19-30</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77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4" name="Picture 3" descr="from prison with joy.jpg"/>
          <p:cNvPicPr>
            <a:picLocks noChangeAspect="1"/>
          </p:cNvPicPr>
          <p:nvPr/>
        </p:nvPicPr>
        <p:blipFill>
          <a:blip r:embed="rId2" cstate="print">
            <a:lum bright="-4000" contrast="10000"/>
          </a:blip>
          <a:srcRect t="30090" r="12000"/>
          <a:stretch>
            <a:fillRect/>
          </a:stretch>
        </p:blipFill>
        <p:spPr>
          <a:xfrm>
            <a:off x="0" y="1295400"/>
            <a:ext cx="6725620" cy="2983236"/>
          </a:xfrm>
          <a:prstGeom prst="rect">
            <a:avLst/>
          </a:prstGeom>
        </p:spPr>
      </p:pic>
      <p:pic>
        <p:nvPicPr>
          <p:cNvPr id="5" name="Picture 4" descr="paulprison232.jpg"/>
          <p:cNvPicPr>
            <a:picLocks noChangeAspect="1"/>
          </p:cNvPicPr>
          <p:nvPr/>
        </p:nvPicPr>
        <p:blipFill>
          <a:blip r:embed="rId3" cstate="print"/>
          <a:stretch>
            <a:fillRect/>
          </a:stretch>
        </p:blipFill>
        <p:spPr>
          <a:xfrm>
            <a:off x="6781800" y="1219200"/>
            <a:ext cx="2362200" cy="3048000"/>
          </a:xfrm>
          <a:prstGeom prst="rect">
            <a:avLst/>
          </a:prstGeom>
        </p:spPr>
      </p:pic>
      <p:sp>
        <p:nvSpPr>
          <p:cNvPr id="6" name="Title 5"/>
          <p:cNvSpPr>
            <a:spLocks noGrp="1"/>
          </p:cNvSpPr>
          <p:nvPr>
            <p:ph type="title"/>
          </p:nvPr>
        </p:nvSpPr>
        <p:spPr/>
        <p:txBody>
          <a:bodyPr/>
          <a:lstStyle/>
          <a:p>
            <a:r>
              <a:rPr lang="en-US" dirty="0" smtClean="0">
                <a:solidFill>
                  <a:srgbClr val="A7A761"/>
                </a:solidFill>
              </a:rPr>
              <a:t>Context..</a:t>
            </a:r>
            <a:endParaRPr lang="en-US" dirty="0">
              <a:solidFill>
                <a:srgbClr val="A7A761"/>
              </a:solidFill>
            </a:endParaRPr>
          </a:p>
        </p:txBody>
      </p:sp>
      <p:sp>
        <p:nvSpPr>
          <p:cNvPr id="7" name="Content Placeholder 6"/>
          <p:cNvSpPr>
            <a:spLocks noGrp="1"/>
          </p:cNvSpPr>
          <p:nvPr>
            <p:ph idx="1"/>
          </p:nvPr>
        </p:nvSpPr>
        <p:spPr>
          <a:xfrm>
            <a:off x="457200" y="3810000"/>
            <a:ext cx="8229600" cy="2316163"/>
          </a:xfrm>
        </p:spPr>
        <p:txBody>
          <a:bodyPr>
            <a:normAutofit fontScale="70000" lnSpcReduction="20000"/>
          </a:bodyPr>
          <a:lstStyle/>
          <a:p>
            <a:r>
              <a:rPr lang="en-US" dirty="0" smtClean="0"/>
              <a:t>Philippians 1:16-18 The former preach Christ from selfish ambition, not sincerely, supposing to add affliction to my chains; 17 but the latter out of love, knowing that I am appointed for the defense of the gospel. 18 What then? Only that in every way, whether in pretense or in truth, Christ is preached; and in this I rejoice, yes, and will rejoice.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77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8" name="Title 7"/>
          <p:cNvSpPr>
            <a:spLocks noGrp="1"/>
          </p:cNvSpPr>
          <p:nvPr>
            <p:ph type="title"/>
          </p:nvPr>
        </p:nvSpPr>
        <p:spPr/>
        <p:txBody>
          <a:bodyPr/>
          <a:lstStyle/>
          <a:p>
            <a:r>
              <a:rPr lang="en-US" dirty="0" smtClean="0"/>
              <a:t>Paul’s dilemma..</a:t>
            </a:r>
            <a:endParaRPr lang="en-US" dirty="0"/>
          </a:p>
        </p:txBody>
      </p:sp>
      <p:pic>
        <p:nvPicPr>
          <p:cNvPr id="11" name="Picture 10" descr="live-is-christ_die is gain.jpg"/>
          <p:cNvPicPr>
            <a:picLocks noChangeAspect="1"/>
          </p:cNvPicPr>
          <p:nvPr/>
        </p:nvPicPr>
        <p:blipFill>
          <a:blip r:embed="rId2" cstate="print">
            <a:lum bright="-5000" contrast="10000"/>
          </a:blip>
          <a:srcRect l="12706" r="15882"/>
          <a:stretch>
            <a:fillRect/>
          </a:stretch>
        </p:blipFill>
        <p:spPr>
          <a:xfrm>
            <a:off x="5715000" y="4419600"/>
            <a:ext cx="3429000" cy="1984702"/>
          </a:xfrm>
          <a:prstGeom prst="rect">
            <a:avLst/>
          </a:prstGeom>
        </p:spPr>
      </p:pic>
      <p:sp>
        <p:nvSpPr>
          <p:cNvPr id="10" name="Content Placeholder 9"/>
          <p:cNvSpPr>
            <a:spLocks noGrp="1"/>
          </p:cNvSpPr>
          <p:nvPr>
            <p:ph idx="1"/>
          </p:nvPr>
        </p:nvSpPr>
        <p:spPr>
          <a:xfrm>
            <a:off x="457200" y="1905001"/>
            <a:ext cx="8229600" cy="2743200"/>
          </a:xfrm>
        </p:spPr>
        <p:txBody>
          <a:bodyPr>
            <a:normAutofit fontScale="85000" lnSpcReduction="20000"/>
          </a:bodyPr>
          <a:lstStyle/>
          <a:p>
            <a:r>
              <a:rPr lang="en-US" dirty="0" smtClean="0"/>
              <a:t>Phil 1:22-24 But if I live on in the flesh, this will mean fruit from my labor; yet what I shall choose I cannot tell. 23 For I am hard-pressed between the two, having a desire to depart and be with Christ, which is far better. 24 Nevertheless to remain in the flesh is more needful for you.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8" name="Picture 7" descr="live-is-christ_die is gain.jpg"/>
          <p:cNvPicPr>
            <a:picLocks noChangeAspect="1"/>
          </p:cNvPicPr>
          <p:nvPr/>
        </p:nvPicPr>
        <p:blipFill>
          <a:blip r:embed="rId2" cstate="print">
            <a:lum bright="-5000" contrast="10000"/>
          </a:blip>
          <a:srcRect l="12706" r="15882"/>
          <a:stretch>
            <a:fillRect/>
          </a:stretch>
        </p:blipFill>
        <p:spPr>
          <a:xfrm>
            <a:off x="5715000" y="4419600"/>
            <a:ext cx="3429000" cy="1984702"/>
          </a:xfrm>
          <a:prstGeom prst="rect">
            <a:avLst/>
          </a:prstGeom>
        </p:spPr>
      </p:pic>
      <p:pic>
        <p:nvPicPr>
          <p:cNvPr id="3" name="Picture 2" descr="Acts 28 - PaulRome.jpg"/>
          <p:cNvPicPr>
            <a:picLocks noChangeAspect="1"/>
          </p:cNvPicPr>
          <p:nvPr/>
        </p:nvPicPr>
        <p:blipFill>
          <a:blip r:embed="rId3" cstate="print"/>
          <a:stretch>
            <a:fillRect/>
          </a:stretch>
        </p:blipFill>
        <p:spPr>
          <a:xfrm>
            <a:off x="2819400" y="1295400"/>
            <a:ext cx="3414713" cy="3200036"/>
          </a:xfrm>
          <a:prstGeom prst="rect">
            <a:avLst/>
          </a:prstGeom>
        </p:spPr>
      </p:pic>
      <p:sp>
        <p:nvSpPr>
          <p:cNvPr id="6" name="Title 5"/>
          <p:cNvSpPr>
            <a:spLocks noGrp="1"/>
          </p:cNvSpPr>
          <p:nvPr>
            <p:ph type="title"/>
          </p:nvPr>
        </p:nvSpPr>
        <p:spPr/>
        <p:txBody>
          <a:bodyPr/>
          <a:lstStyle/>
          <a:p>
            <a:r>
              <a:rPr lang="en-US" dirty="0" smtClean="0"/>
              <a:t>Paul’s sources of joy..</a:t>
            </a:r>
            <a:endParaRPr lang="en-US" dirty="0"/>
          </a:p>
        </p:txBody>
      </p:sp>
      <p:sp>
        <p:nvSpPr>
          <p:cNvPr id="7" name="Content Placeholder 6"/>
          <p:cNvSpPr>
            <a:spLocks noGrp="1"/>
          </p:cNvSpPr>
          <p:nvPr>
            <p:ph idx="1"/>
          </p:nvPr>
        </p:nvSpPr>
        <p:spPr>
          <a:xfrm>
            <a:off x="457200" y="3733801"/>
            <a:ext cx="8229600" cy="1828800"/>
          </a:xfrm>
        </p:spPr>
        <p:txBody>
          <a:bodyPr>
            <a:normAutofit fontScale="92500" lnSpcReduction="20000"/>
          </a:bodyPr>
          <a:lstStyle/>
          <a:p>
            <a:r>
              <a:rPr lang="en-US" sz="4800" dirty="0" smtClean="0"/>
              <a:t>1</a:t>
            </a:r>
            <a:r>
              <a:rPr lang="en-US" dirty="0" smtClean="0"/>
              <a:t>st Their prayers for him..</a:t>
            </a:r>
          </a:p>
          <a:p>
            <a:pPr lvl="1"/>
            <a:r>
              <a:rPr lang="en-US" dirty="0" smtClean="0"/>
              <a:t>19 For I know that this will turn out for my deliverance through your prayer and the supply of the Spirit of Jesus Christ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dissolve">
                                      <p:cBhvr>
                                        <p:cTn id="1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6" name="Picture 5" descr="pray for others.jpg"/>
          <p:cNvPicPr>
            <a:picLocks noChangeAspect="1"/>
          </p:cNvPicPr>
          <p:nvPr/>
        </p:nvPicPr>
        <p:blipFill>
          <a:blip r:embed="rId2" cstate="print"/>
          <a:stretch>
            <a:fillRect/>
          </a:stretch>
        </p:blipFill>
        <p:spPr>
          <a:xfrm>
            <a:off x="0" y="1600200"/>
            <a:ext cx="9144000" cy="2381250"/>
          </a:xfrm>
          <a:prstGeom prst="rect">
            <a:avLst/>
          </a:prstGeom>
        </p:spPr>
      </p:pic>
      <p:sp>
        <p:nvSpPr>
          <p:cNvPr id="7" name="Title 6"/>
          <p:cNvSpPr>
            <a:spLocks noGrp="1"/>
          </p:cNvSpPr>
          <p:nvPr>
            <p:ph type="title"/>
          </p:nvPr>
        </p:nvSpPr>
        <p:spPr/>
        <p:txBody>
          <a:bodyPr>
            <a:normAutofit/>
          </a:bodyPr>
          <a:lstStyle/>
          <a:p>
            <a:r>
              <a:rPr lang="en-US" dirty="0" smtClean="0"/>
              <a:t>Praying for others..</a:t>
            </a:r>
            <a:endParaRPr lang="en-US" dirty="0"/>
          </a:p>
        </p:txBody>
      </p:sp>
      <p:sp>
        <p:nvSpPr>
          <p:cNvPr id="10" name="Content Placeholder 9"/>
          <p:cNvSpPr>
            <a:spLocks noGrp="1"/>
          </p:cNvSpPr>
          <p:nvPr>
            <p:ph idx="1"/>
          </p:nvPr>
        </p:nvSpPr>
        <p:spPr>
          <a:xfrm>
            <a:off x="457200" y="3581400"/>
            <a:ext cx="8229600" cy="2438399"/>
          </a:xfrm>
        </p:spPr>
        <p:txBody>
          <a:bodyPr>
            <a:normAutofit fontScale="92500" lnSpcReduction="10000"/>
          </a:bodyPr>
          <a:lstStyle/>
          <a:p>
            <a:r>
              <a:rPr lang="en-US" dirty="0" smtClean="0"/>
              <a:t>Romans 15:30-32 Now I beg you, brethren, through the Lord Jesus Christ, and through the love of the Spirit, that you strive together with me in prayers to God for me..</a:t>
            </a:r>
          </a:p>
        </p:txBody>
      </p:sp>
      <p:pic>
        <p:nvPicPr>
          <p:cNvPr id="11" name="Content Placeholder 8" descr="praying for others.jpg"/>
          <p:cNvPicPr>
            <a:picLocks noChangeAspect="1"/>
          </p:cNvPicPr>
          <p:nvPr/>
        </p:nvPicPr>
        <p:blipFill>
          <a:blip r:embed="rId3" cstate="print"/>
          <a:stretch>
            <a:fillRect/>
          </a:stretch>
        </p:blipFill>
        <p:spPr>
          <a:xfrm>
            <a:off x="7010400" y="228600"/>
            <a:ext cx="1850619" cy="18923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pic>
        <p:nvPicPr>
          <p:cNvPr id="8" name="Picture 7" descr="live-is-christ_die is gain.jpg"/>
          <p:cNvPicPr>
            <a:picLocks noChangeAspect="1"/>
          </p:cNvPicPr>
          <p:nvPr/>
        </p:nvPicPr>
        <p:blipFill>
          <a:blip r:embed="rId2" cstate="print">
            <a:lum bright="-5000" contrast="10000"/>
          </a:blip>
          <a:srcRect l="12706" r="15882"/>
          <a:stretch>
            <a:fillRect/>
          </a:stretch>
        </p:blipFill>
        <p:spPr>
          <a:xfrm>
            <a:off x="5715000" y="4419600"/>
            <a:ext cx="3429000" cy="1984702"/>
          </a:xfrm>
          <a:prstGeom prst="rect">
            <a:avLst/>
          </a:prstGeom>
        </p:spPr>
      </p:pic>
      <p:pic>
        <p:nvPicPr>
          <p:cNvPr id="3" name="Picture 2" descr="Acts 28 - PaulRome.jpg"/>
          <p:cNvPicPr>
            <a:picLocks noChangeAspect="1"/>
          </p:cNvPicPr>
          <p:nvPr/>
        </p:nvPicPr>
        <p:blipFill>
          <a:blip r:embed="rId3" cstate="print"/>
          <a:stretch>
            <a:fillRect/>
          </a:stretch>
        </p:blipFill>
        <p:spPr>
          <a:xfrm>
            <a:off x="2819400" y="1295400"/>
            <a:ext cx="3414713" cy="3200036"/>
          </a:xfrm>
          <a:prstGeom prst="rect">
            <a:avLst/>
          </a:prstGeom>
        </p:spPr>
      </p:pic>
      <p:sp>
        <p:nvSpPr>
          <p:cNvPr id="6" name="Title 5"/>
          <p:cNvSpPr>
            <a:spLocks noGrp="1"/>
          </p:cNvSpPr>
          <p:nvPr>
            <p:ph type="title"/>
          </p:nvPr>
        </p:nvSpPr>
        <p:spPr/>
        <p:txBody>
          <a:bodyPr/>
          <a:lstStyle/>
          <a:p>
            <a:r>
              <a:rPr lang="en-US" dirty="0" smtClean="0"/>
              <a:t>Paul’s sources of joy..</a:t>
            </a:r>
            <a:endParaRPr lang="en-US" dirty="0"/>
          </a:p>
        </p:txBody>
      </p:sp>
      <p:sp>
        <p:nvSpPr>
          <p:cNvPr id="7" name="Content Placeholder 6"/>
          <p:cNvSpPr>
            <a:spLocks noGrp="1"/>
          </p:cNvSpPr>
          <p:nvPr>
            <p:ph idx="1"/>
          </p:nvPr>
        </p:nvSpPr>
        <p:spPr>
          <a:xfrm>
            <a:off x="457200" y="3733800"/>
            <a:ext cx="8229600" cy="2133599"/>
          </a:xfrm>
        </p:spPr>
        <p:txBody>
          <a:bodyPr>
            <a:normAutofit fontScale="85000" lnSpcReduction="10000"/>
          </a:bodyPr>
          <a:lstStyle/>
          <a:p>
            <a:r>
              <a:rPr lang="en-US" sz="4800" dirty="0" smtClean="0"/>
              <a:t>2</a:t>
            </a:r>
            <a:r>
              <a:rPr lang="en-US" dirty="0" smtClean="0"/>
              <a:t>nd Christ will be magnified in his body..</a:t>
            </a:r>
          </a:p>
          <a:p>
            <a:pPr lvl="1"/>
            <a:r>
              <a:rPr lang="en-US" dirty="0" smtClean="0"/>
              <a:t>20 according to my earnest expectation and hope that in nothing I shall be ashamed, but with all boldness, as always, so now also Christ will be magnified in my body, whether by life or by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dissolve">
                                      <p:cBhvr>
                                        <p:cTn id="1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400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ive-is-christ_die is gain.jpg"/>
          <p:cNvPicPr>
            <a:picLocks noChangeAspect="1"/>
          </p:cNvPicPr>
          <p:nvPr/>
        </p:nvPicPr>
        <p:blipFill>
          <a:blip r:embed="rId2" cstate="print">
            <a:lum bright="-5000" contrast="10000"/>
          </a:blip>
          <a:srcRect l="12706" r="15882"/>
          <a:stretch>
            <a:fillRect/>
          </a:stretch>
        </p:blipFill>
        <p:spPr>
          <a:xfrm>
            <a:off x="5715000" y="4419600"/>
            <a:ext cx="3429000" cy="1984702"/>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Title 5"/>
          <p:cNvSpPr>
            <a:spLocks noGrp="1"/>
          </p:cNvSpPr>
          <p:nvPr>
            <p:ph type="title"/>
          </p:nvPr>
        </p:nvSpPr>
        <p:spPr/>
        <p:txBody>
          <a:bodyPr/>
          <a:lstStyle/>
          <a:p>
            <a:r>
              <a:rPr lang="en-US" dirty="0" smtClean="0"/>
              <a:t>Christ magnified.. </a:t>
            </a:r>
            <a:endParaRPr lang="en-US" dirty="0"/>
          </a:p>
        </p:txBody>
      </p:sp>
      <p:pic>
        <p:nvPicPr>
          <p:cNvPr id="10" name="Picture 9" descr="seeing Christ through telescope.jpg"/>
          <p:cNvPicPr>
            <a:picLocks noChangeAspect="1"/>
          </p:cNvPicPr>
          <p:nvPr/>
        </p:nvPicPr>
        <p:blipFill>
          <a:blip r:embed="rId3" cstate="print"/>
          <a:stretch>
            <a:fillRect/>
          </a:stretch>
        </p:blipFill>
        <p:spPr>
          <a:xfrm>
            <a:off x="1066800" y="1295400"/>
            <a:ext cx="3581400" cy="2686050"/>
          </a:xfrm>
          <a:prstGeom prst="rect">
            <a:avLst/>
          </a:prstGeom>
        </p:spPr>
      </p:pic>
      <p:pic>
        <p:nvPicPr>
          <p:cNvPr id="11" name="Picture 10" descr="looking through a telescope.jpg"/>
          <p:cNvPicPr>
            <a:picLocks noChangeAspect="1"/>
          </p:cNvPicPr>
          <p:nvPr/>
        </p:nvPicPr>
        <p:blipFill>
          <a:blip r:embed="rId4" cstate="print"/>
          <a:stretch>
            <a:fillRect/>
          </a:stretch>
        </p:blipFill>
        <p:spPr>
          <a:xfrm>
            <a:off x="4648200" y="1295400"/>
            <a:ext cx="3556000" cy="2667000"/>
          </a:xfrm>
          <a:prstGeom prst="rect">
            <a:avLst/>
          </a:prstGeom>
        </p:spPr>
      </p:pic>
      <p:sp>
        <p:nvSpPr>
          <p:cNvPr id="12" name="Content Placeholder 11"/>
          <p:cNvSpPr>
            <a:spLocks noGrp="1"/>
          </p:cNvSpPr>
          <p:nvPr>
            <p:ph idx="1"/>
          </p:nvPr>
        </p:nvSpPr>
        <p:spPr>
          <a:xfrm>
            <a:off x="457200" y="3962400"/>
            <a:ext cx="8229600" cy="2163763"/>
          </a:xfrm>
        </p:spPr>
        <p:txBody>
          <a:bodyPr/>
          <a:lstStyle/>
          <a:p>
            <a:r>
              <a:rPr lang="en-US" dirty="0" smtClean="0"/>
              <a:t>We are in our bodies to be telescopes that bring Jesus close to people as they watch us deal with crises..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dissolve">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increase_decrease.jpg"/>
          <p:cNvPicPr>
            <a:picLocks noChangeAspect="1"/>
          </p:cNvPicPr>
          <p:nvPr/>
        </p:nvPicPr>
        <p:blipFill>
          <a:blip r:embed="rId2" cstate="print"/>
          <a:stretch>
            <a:fillRect/>
          </a:stretch>
        </p:blipFill>
        <p:spPr>
          <a:xfrm>
            <a:off x="0" y="0"/>
            <a:ext cx="9144000" cy="64008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6" name="Title 5"/>
          <p:cNvSpPr>
            <a:spLocks noGrp="1"/>
          </p:cNvSpPr>
          <p:nvPr>
            <p:ph type="title"/>
          </p:nvPr>
        </p:nvSpPr>
        <p:spPr/>
        <p:txBody>
          <a:bodyPr>
            <a:normAutofit/>
          </a:bodyPr>
          <a:lstStyle/>
          <a:p>
            <a:r>
              <a:rPr lang="en-US" dirty="0" smtClean="0"/>
              <a:t>He must increase.. </a:t>
            </a:r>
            <a:endParaRPr lang="en-US" dirty="0"/>
          </a:p>
        </p:txBody>
      </p:sp>
      <p:sp>
        <p:nvSpPr>
          <p:cNvPr id="12" name="Content Placeholder 11"/>
          <p:cNvSpPr>
            <a:spLocks noGrp="1"/>
          </p:cNvSpPr>
          <p:nvPr>
            <p:ph idx="1"/>
          </p:nvPr>
        </p:nvSpPr>
        <p:spPr>
          <a:xfrm>
            <a:off x="381000" y="1676400"/>
            <a:ext cx="8229600" cy="2163763"/>
          </a:xfrm>
        </p:spPr>
        <p:txBody>
          <a:bodyPr/>
          <a:lstStyle/>
          <a:p>
            <a:r>
              <a:rPr lang="en-US" dirty="0" smtClean="0"/>
              <a:t>Paul sought to draw attention not to himself but to Christ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dissolve">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1442</TotalTime>
  <Words>782</Words>
  <Application>Microsoft Office PowerPoint</Application>
  <PresentationFormat>On-screen Show (4:3)</PresentationFormat>
  <Paragraphs>61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Phil 1:19-21.. </vt:lpstr>
      <vt:lpstr>Context..</vt:lpstr>
      <vt:lpstr>Paul’s dilemma..</vt:lpstr>
      <vt:lpstr>Paul’s sources of joy..</vt:lpstr>
      <vt:lpstr>Praying for others..</vt:lpstr>
      <vt:lpstr>Paul’s sources of joy..</vt:lpstr>
      <vt:lpstr>Christ magnified.. </vt:lpstr>
      <vt:lpstr>He must increase.. </vt:lpstr>
      <vt:lpstr>Our bodies are His.. </vt:lpstr>
      <vt:lpstr>Paul’s sources of joy..</vt:lpstr>
      <vt:lpstr>Christ was everything to Paul..</vt:lpstr>
      <vt:lpstr>Christ was everything to Paul..</vt:lpstr>
      <vt:lpstr>Slide 14</vt:lpstr>
      <vt:lpstr>The right way to make decisions..</vt:lpstr>
      <vt:lpstr>The right way to make decisions..</vt:lpstr>
      <vt:lpstr>Paul’s reasons for wanting to depart..</vt:lpstr>
      <vt:lpstr>Paul’s choice…</vt:lpstr>
      <vt:lpstr>Slide 19</vt:lpstr>
      <vt:lpstr>Slide 20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225</cp:revision>
  <dcterms:created xsi:type="dcterms:W3CDTF">2011-02-15T07:29:10Z</dcterms:created>
  <dcterms:modified xsi:type="dcterms:W3CDTF">2014-01-31T18:36:46Z</dcterms:modified>
</cp:coreProperties>
</file>