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2" r:id="rId3"/>
    <p:sldId id="264" r:id="rId4"/>
    <p:sldId id="265" r:id="rId5"/>
    <p:sldId id="258" r:id="rId6"/>
    <p:sldId id="260" r:id="rId7"/>
    <p:sldId id="263" r:id="rId8"/>
    <p:sldId id="269" r:id="rId9"/>
    <p:sldId id="270" r:id="rId10"/>
    <p:sldId id="266" r:id="rId11"/>
    <p:sldId id="271" r:id="rId12"/>
    <p:sldId id="267" r:id="rId13"/>
    <p:sldId id="268" r:id="rId14"/>
    <p:sldId id="272" r:id="rId15"/>
    <p:sldId id="261" r:id="rId16"/>
    <p:sldId id="259"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52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Philippians 1.jpg"/>
          <p:cNvPicPr>
            <a:picLocks noChangeAspect="1"/>
          </p:cNvPicPr>
          <p:nvPr userDrawn="1"/>
        </p:nvPicPr>
        <p:blipFill>
          <a:blip r:embed="rId13" cstate="print">
            <a:lum bright="-13000" contrast="5000"/>
          </a:blip>
          <a:stretch>
            <a:fillRect/>
          </a:stretch>
        </p:blipFill>
        <p:spPr>
          <a:xfrm>
            <a:off x="0" y="0"/>
            <a:ext cx="9135657" cy="6477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hilippians 1.jpg"/>
          <p:cNvPicPr>
            <a:picLocks noChangeAspect="1"/>
          </p:cNvPicPr>
          <p:nvPr/>
        </p:nvPicPr>
        <p:blipFill>
          <a:blip r:embed="rId3" cstate="print">
            <a:lum bright="-13000" contrast="5000"/>
          </a:blip>
          <a:stretch>
            <a:fillRect/>
          </a:stretch>
        </p:blipFill>
        <p:spPr>
          <a:xfrm>
            <a:off x="0" y="0"/>
            <a:ext cx="9135657" cy="6477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914400" y="457200"/>
            <a:ext cx="7391400" cy="1828800"/>
          </a:xfrm>
        </p:spPr>
        <p:txBody>
          <a:bodyPr>
            <a:noAutofit/>
          </a:bodyPr>
          <a:lstStyle/>
          <a:p>
            <a:pPr>
              <a:lnSpc>
                <a:spcPts val="5400"/>
              </a:lnSpc>
            </a:pPr>
            <a:r>
              <a:rPr lang="en-US" sz="6000" dirty="0" smtClean="0">
                <a:latin typeface="Freestyle Script" pitchFamily="66" charset="0"/>
              </a:rPr>
              <a:t>When Life Gets Real </a:t>
            </a:r>
            <a:r>
              <a:rPr lang="en-US" sz="4800" dirty="0" smtClean="0"/>
              <a:t>..</a:t>
            </a:r>
            <a:r>
              <a:rPr lang="en-US" sz="4000" dirty="0" smtClean="0"/>
              <a:t/>
            </a:r>
            <a:br>
              <a:rPr lang="en-US" sz="4000" dirty="0" smtClean="0"/>
            </a:br>
            <a:r>
              <a:rPr lang="en-US" dirty="0" smtClean="0"/>
              <a:t>Where Can I Find Joy?</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Philippians 1:1-11</a:t>
            </a:r>
            <a:endParaRPr lang="en-US" sz="4400" dirty="0"/>
          </a:p>
        </p:txBody>
      </p:sp>
      <p:pic>
        <p:nvPicPr>
          <p:cNvPr id="5" name="Picture 4" descr="joy.jpg"/>
          <p:cNvPicPr>
            <a:picLocks noChangeAspect="1"/>
          </p:cNvPicPr>
          <p:nvPr/>
        </p:nvPicPr>
        <p:blipFill>
          <a:blip r:embed="rId4" cstate="print">
            <a:lum contrast="10000"/>
          </a:blip>
          <a:stretch>
            <a:fillRect/>
          </a:stretch>
        </p:blipFill>
        <p:spPr>
          <a:xfrm>
            <a:off x="2286000" y="2209800"/>
            <a:ext cx="4495800" cy="30017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81000" y="304800"/>
            <a:ext cx="6477000" cy="990600"/>
          </a:xfrm>
        </p:spPr>
        <p:txBody>
          <a:bodyPr>
            <a:normAutofit fontScale="90000"/>
          </a:bodyPr>
          <a:lstStyle/>
          <a:p>
            <a:r>
              <a:rPr lang="en-US" sz="6700" dirty="0" smtClean="0"/>
              <a:t>2</a:t>
            </a:r>
            <a:r>
              <a:rPr lang="en-US" dirty="0" smtClean="0"/>
              <a:t>  Loving Fellowship..</a:t>
            </a:r>
            <a:r>
              <a:rPr lang="en-US" sz="3600" dirty="0" smtClean="0"/>
              <a:t>(3-5)</a:t>
            </a:r>
            <a:endParaRPr lang="en-US" sz="3600" dirty="0"/>
          </a:p>
        </p:txBody>
      </p:sp>
      <p:pic>
        <p:nvPicPr>
          <p:cNvPr id="9" name="Picture 8" descr="fellowship.jpg"/>
          <p:cNvPicPr>
            <a:picLocks noChangeAspect="1"/>
          </p:cNvPicPr>
          <p:nvPr/>
        </p:nvPicPr>
        <p:blipFill>
          <a:blip r:embed="rId2" cstate="print">
            <a:lum bright="-10000" contrast="10000"/>
          </a:blip>
          <a:stretch>
            <a:fillRect/>
          </a:stretch>
        </p:blipFill>
        <p:spPr>
          <a:xfrm>
            <a:off x="2209800" y="1371600"/>
            <a:ext cx="4368786" cy="2218944"/>
          </a:xfrm>
          <a:prstGeom prst="rect">
            <a:avLst/>
          </a:prstGeom>
        </p:spPr>
      </p:pic>
      <p:sp>
        <p:nvSpPr>
          <p:cNvPr id="8" name="Rectangle 7"/>
          <p:cNvSpPr/>
          <p:nvPr/>
        </p:nvSpPr>
        <p:spPr>
          <a:xfrm>
            <a:off x="2209800" y="1295400"/>
            <a:ext cx="4495800" cy="2286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228600" y="3200400"/>
            <a:ext cx="8763000" cy="3352800"/>
          </a:xfrm>
        </p:spPr>
        <p:txBody>
          <a:bodyPr>
            <a:normAutofit fontScale="70000" lnSpcReduction="20000"/>
          </a:bodyPr>
          <a:lstStyle/>
          <a:p>
            <a:r>
              <a:rPr lang="en-US" dirty="0" smtClean="0"/>
              <a:t>Philippians 1:3-5  I thank my God upon every </a:t>
            </a:r>
            <a:r>
              <a:rPr lang="en-US" dirty="0" err="1" smtClean="0"/>
              <a:t>remem-brance</a:t>
            </a:r>
            <a:r>
              <a:rPr lang="en-US" dirty="0" smtClean="0"/>
              <a:t> of you, 4 always in every prayer of mine making request for you all with joy, 5 for your fellowship in the gospel from the first day until now..</a:t>
            </a:r>
          </a:p>
          <a:p>
            <a:r>
              <a:rPr lang="en-US" dirty="0" smtClean="0"/>
              <a:t> 7 just as it is right for me to think this of you all, because I have you in my heart, inasmuch as both in my chains and in the defense and confirmation of the gospel, you all are partakers with me of grace. 8 For God is my witness, how greatly I long for you all with the affection of Jesus Christ.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81000" y="304800"/>
            <a:ext cx="6477000" cy="990600"/>
          </a:xfrm>
        </p:spPr>
        <p:txBody>
          <a:bodyPr>
            <a:normAutofit fontScale="90000"/>
          </a:bodyPr>
          <a:lstStyle/>
          <a:p>
            <a:r>
              <a:rPr lang="en-US" sz="6700" dirty="0" smtClean="0"/>
              <a:t>2</a:t>
            </a:r>
            <a:r>
              <a:rPr lang="en-US" dirty="0" smtClean="0"/>
              <a:t>  Loving Fellowship..</a:t>
            </a:r>
            <a:r>
              <a:rPr lang="en-US" sz="3600" dirty="0" smtClean="0"/>
              <a:t>(3-5)</a:t>
            </a:r>
            <a:endParaRPr lang="en-US" sz="3600" dirty="0"/>
          </a:p>
        </p:txBody>
      </p:sp>
      <p:pic>
        <p:nvPicPr>
          <p:cNvPr id="9" name="Picture 8" descr="fellowship.jpg"/>
          <p:cNvPicPr>
            <a:picLocks noChangeAspect="1"/>
          </p:cNvPicPr>
          <p:nvPr/>
        </p:nvPicPr>
        <p:blipFill>
          <a:blip r:embed="rId2" cstate="print">
            <a:lum bright="-10000" contrast="10000"/>
          </a:blip>
          <a:stretch>
            <a:fillRect/>
          </a:stretch>
        </p:blipFill>
        <p:spPr>
          <a:xfrm>
            <a:off x="2209800" y="1371600"/>
            <a:ext cx="4368786" cy="2218944"/>
          </a:xfrm>
          <a:prstGeom prst="rect">
            <a:avLst/>
          </a:prstGeom>
        </p:spPr>
      </p:pic>
      <p:sp>
        <p:nvSpPr>
          <p:cNvPr id="8" name="Rectangle 7"/>
          <p:cNvSpPr/>
          <p:nvPr/>
        </p:nvSpPr>
        <p:spPr>
          <a:xfrm>
            <a:off x="2209800" y="1295400"/>
            <a:ext cx="4495800" cy="2286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228600" y="3200400"/>
            <a:ext cx="8763000" cy="3124200"/>
          </a:xfrm>
        </p:spPr>
        <p:txBody>
          <a:bodyPr>
            <a:normAutofit fontScale="92500" lnSpcReduction="20000"/>
          </a:bodyPr>
          <a:lstStyle/>
          <a:p>
            <a:r>
              <a:rPr lang="en-US" dirty="0" smtClean="0"/>
              <a:t>Philippians 1:1-2 .. To all the saints in Christ Jesus who are in Philippi, with the bishops and deacons: 2 Grace to you and peace from God our Father and the Lord Jesus Christ. </a:t>
            </a:r>
          </a:p>
          <a:p>
            <a:r>
              <a:rPr lang="en-US" dirty="0" smtClean="0"/>
              <a:t>I thank my God on every remembrance of you… I have you in my heart… I long for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inding joy.jpg"/>
          <p:cNvPicPr>
            <a:picLocks noChangeAspect="1"/>
          </p:cNvPicPr>
          <p:nvPr/>
        </p:nvPicPr>
        <p:blipFill>
          <a:blip r:embed="rId2" cstate="print"/>
          <a:srcRect t="6400" b="6400"/>
          <a:stretch>
            <a:fillRect/>
          </a:stretch>
        </p:blipFill>
        <p:spPr>
          <a:xfrm>
            <a:off x="2362200" y="1219200"/>
            <a:ext cx="3886200" cy="2491740"/>
          </a:xfrm>
          <a:prstGeom prst="rect">
            <a:avLst/>
          </a:prstGeom>
        </p:spPr>
      </p:pic>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81000" y="304800"/>
            <a:ext cx="6477000" cy="990600"/>
          </a:xfrm>
        </p:spPr>
        <p:txBody>
          <a:bodyPr>
            <a:normAutofit fontScale="90000"/>
          </a:bodyPr>
          <a:lstStyle/>
          <a:p>
            <a:r>
              <a:rPr lang="en-US" sz="6700" dirty="0" smtClean="0"/>
              <a:t>3</a:t>
            </a:r>
            <a:r>
              <a:rPr lang="en-US" dirty="0" smtClean="0"/>
              <a:t>  Eternal confidence..</a:t>
            </a:r>
            <a:r>
              <a:rPr lang="en-US" sz="3600" dirty="0" smtClean="0"/>
              <a:t>(6-8)</a:t>
            </a:r>
            <a:endParaRPr lang="en-US" sz="3600" dirty="0"/>
          </a:p>
        </p:txBody>
      </p:sp>
      <p:sp>
        <p:nvSpPr>
          <p:cNvPr id="8" name="Rectangle 7"/>
          <p:cNvSpPr/>
          <p:nvPr/>
        </p:nvSpPr>
        <p:spPr>
          <a:xfrm>
            <a:off x="2286000" y="1219200"/>
            <a:ext cx="4114800" cy="2438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228600" y="3200400"/>
            <a:ext cx="8763000" cy="3352800"/>
          </a:xfrm>
        </p:spPr>
        <p:txBody>
          <a:bodyPr>
            <a:normAutofit fontScale="77500" lnSpcReduction="20000"/>
          </a:bodyPr>
          <a:lstStyle/>
          <a:p>
            <a:r>
              <a:rPr lang="en-US" dirty="0" smtClean="0"/>
              <a:t>Phil 1:6-8  being confident of this very thing, that He who has begun a good work in you will complete it until the day of Jesus Christ..</a:t>
            </a:r>
          </a:p>
          <a:p>
            <a:r>
              <a:rPr lang="en-US" dirty="0" smtClean="0"/>
              <a:t>7 just as it is right for me to think this of you all, because I have you in my heart, inasmuch as both in my chains and in the defense and confirmation of the gospel, you all are partakers with me of grace. 8 For God is my witness, how greatly I long for you all with the affection of Jesus Christ.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flower-3_4.jpg"/>
          <p:cNvPicPr>
            <a:picLocks noChangeAspect="1"/>
          </p:cNvPicPr>
          <p:nvPr/>
        </p:nvPicPr>
        <p:blipFill>
          <a:blip r:embed="rId2" cstate="print"/>
          <a:stretch>
            <a:fillRect/>
          </a:stretch>
        </p:blipFill>
        <p:spPr>
          <a:xfrm>
            <a:off x="2514600" y="1219200"/>
            <a:ext cx="3771900" cy="2514600"/>
          </a:xfrm>
          <a:prstGeom prst="rect">
            <a:avLst/>
          </a:prstGeom>
        </p:spPr>
      </p:pic>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a:xfrm>
            <a:off x="381000" y="304800"/>
            <a:ext cx="6477000" cy="990600"/>
          </a:xfrm>
        </p:spPr>
        <p:txBody>
          <a:bodyPr>
            <a:normAutofit fontScale="90000"/>
          </a:bodyPr>
          <a:lstStyle/>
          <a:p>
            <a:r>
              <a:rPr lang="en-US" sz="6700" dirty="0" smtClean="0"/>
              <a:t>4</a:t>
            </a:r>
            <a:r>
              <a:rPr lang="en-US" dirty="0" smtClean="0"/>
              <a:t>  Mature wisdom..</a:t>
            </a:r>
            <a:r>
              <a:rPr lang="en-US" sz="3600" dirty="0" smtClean="0"/>
              <a:t>(9-11)</a:t>
            </a:r>
            <a:endParaRPr lang="en-US" sz="3600" dirty="0"/>
          </a:p>
        </p:txBody>
      </p:sp>
      <p:sp>
        <p:nvSpPr>
          <p:cNvPr id="8" name="Rectangle 7"/>
          <p:cNvSpPr/>
          <p:nvPr/>
        </p:nvSpPr>
        <p:spPr>
          <a:xfrm>
            <a:off x="2057400" y="1219200"/>
            <a:ext cx="4572000" cy="24384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228600" y="3505200"/>
            <a:ext cx="8763000" cy="3048000"/>
          </a:xfrm>
        </p:spPr>
        <p:txBody>
          <a:bodyPr>
            <a:normAutofit fontScale="77500" lnSpcReduction="20000"/>
          </a:bodyPr>
          <a:lstStyle/>
          <a:p>
            <a:r>
              <a:rPr lang="en-US" dirty="0" smtClean="0"/>
              <a:t>Philippians 1:9-11 And this I pray, that your love may abound still more and more in knowledge and all discernment, 10 that you may approve the things that are excellent, that you may be sincere and without offense till the day of Christ, 11 being filled with the fruits of righteousness which are by Jesus Christ, to the glory and praise of God.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hilippians 1.jpg"/>
          <p:cNvPicPr>
            <a:picLocks noChangeAspect="1"/>
          </p:cNvPicPr>
          <p:nvPr/>
        </p:nvPicPr>
        <p:blipFill>
          <a:blip r:embed="rId3" cstate="print">
            <a:lum bright="-13000" contrast="5000"/>
          </a:blip>
          <a:stretch>
            <a:fillRect/>
          </a:stretch>
        </p:blipFill>
        <p:spPr>
          <a:xfrm>
            <a:off x="0" y="0"/>
            <a:ext cx="9135657" cy="6477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914400" y="457200"/>
            <a:ext cx="7391400" cy="1828800"/>
          </a:xfrm>
        </p:spPr>
        <p:txBody>
          <a:bodyPr>
            <a:noAutofit/>
          </a:bodyPr>
          <a:lstStyle/>
          <a:p>
            <a:pPr>
              <a:lnSpc>
                <a:spcPts val="5400"/>
              </a:lnSpc>
            </a:pPr>
            <a:r>
              <a:rPr lang="en-US" sz="6000" dirty="0" smtClean="0">
                <a:latin typeface="Freestyle Script" pitchFamily="66" charset="0"/>
              </a:rPr>
              <a:t>When Life Gets Real </a:t>
            </a:r>
            <a:r>
              <a:rPr lang="en-US" sz="4800" dirty="0" smtClean="0"/>
              <a:t>..</a:t>
            </a:r>
            <a:r>
              <a:rPr lang="en-US" sz="4000" dirty="0" smtClean="0"/>
              <a:t/>
            </a:r>
            <a:br>
              <a:rPr lang="en-US" sz="4000" dirty="0" smtClean="0"/>
            </a:br>
            <a:r>
              <a:rPr lang="en-US" dirty="0" smtClean="0"/>
              <a:t>Where Can I Find Joy?</a:t>
            </a:r>
            <a:endParaRPr lang="en-US"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Philippians 1:1-11</a:t>
            </a:r>
            <a:endParaRPr lang="en-US" sz="4400" dirty="0"/>
          </a:p>
        </p:txBody>
      </p:sp>
      <p:pic>
        <p:nvPicPr>
          <p:cNvPr id="5" name="Picture 4" descr="joy.jpg"/>
          <p:cNvPicPr>
            <a:picLocks noChangeAspect="1"/>
          </p:cNvPicPr>
          <p:nvPr/>
        </p:nvPicPr>
        <p:blipFill>
          <a:blip r:embed="rId4" cstate="print">
            <a:lum contrast="10000"/>
          </a:blip>
          <a:stretch>
            <a:fillRect/>
          </a:stretch>
        </p:blipFill>
        <p:spPr>
          <a:xfrm>
            <a:off x="2286000" y="2209800"/>
            <a:ext cx="4495800" cy="300172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ouble-paying-bills.jpg"/>
          <p:cNvPicPr>
            <a:picLocks noChangeAspect="1"/>
          </p:cNvPicPr>
          <p:nvPr/>
        </p:nvPicPr>
        <p:blipFill>
          <a:blip r:embed="rId2" cstate="print"/>
          <a:stretch>
            <a:fillRect/>
          </a:stretch>
        </p:blipFill>
        <p:spPr>
          <a:xfrm>
            <a:off x="762000" y="1524000"/>
            <a:ext cx="4226986" cy="2819400"/>
          </a:xfrm>
          <a:prstGeom prst="rect">
            <a:avLst/>
          </a:prstGeom>
        </p:spPr>
      </p:pic>
      <p:pic>
        <p:nvPicPr>
          <p:cNvPr id="3" name="Picture 2" descr="realsimplecover400.jpg"/>
          <p:cNvPicPr>
            <a:picLocks noChangeAspect="1"/>
          </p:cNvPicPr>
          <p:nvPr/>
        </p:nvPicPr>
        <p:blipFill>
          <a:blip r:embed="rId3" cstate="print"/>
          <a:stretch>
            <a:fillRect/>
          </a:stretch>
        </p:blipFill>
        <p:spPr>
          <a:xfrm>
            <a:off x="5181600" y="1524000"/>
            <a:ext cx="2634953" cy="2819400"/>
          </a:xfrm>
          <a:prstGeom prst="rect">
            <a:avLst/>
          </a:prstGeom>
        </p:spPr>
      </p:pic>
      <p:sp>
        <p:nvSpPr>
          <p:cNvPr id="4" name="Title 3"/>
          <p:cNvSpPr>
            <a:spLocks noGrp="1"/>
          </p:cNvSpPr>
          <p:nvPr>
            <p:ph type="title"/>
          </p:nvPr>
        </p:nvSpPr>
        <p:spPr/>
        <p:txBody>
          <a:bodyPr/>
          <a:lstStyle/>
          <a:p>
            <a:r>
              <a:rPr lang="en-US" dirty="0" smtClean="0"/>
              <a:t>Problems in real life..</a:t>
            </a:r>
            <a:endParaRPr lang="en-US" dirty="0"/>
          </a:p>
        </p:txBody>
      </p:sp>
      <p:sp>
        <p:nvSpPr>
          <p:cNvPr id="5" name="Content Placeholder 4"/>
          <p:cNvSpPr>
            <a:spLocks noGrp="1"/>
          </p:cNvSpPr>
          <p:nvPr>
            <p:ph idx="1"/>
          </p:nvPr>
        </p:nvSpPr>
        <p:spPr>
          <a:xfrm>
            <a:off x="457200" y="4724400"/>
            <a:ext cx="8229600" cy="1600200"/>
          </a:xfrm>
        </p:spPr>
        <p:txBody>
          <a:bodyPr/>
          <a:lstStyle/>
          <a:p>
            <a:r>
              <a:rPr lang="en-US" dirty="0" smtClean="0"/>
              <a:t>Is there any way to deal with the reality of living? …</a:t>
            </a:r>
            <a:endParaRPr lang="en-US" dirty="0"/>
          </a:p>
        </p:txBody>
      </p:sp>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econd journey.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pic>
        <p:nvPicPr>
          <p:cNvPr id="13" name="Picture 12" descr="second journey map.jpg"/>
          <p:cNvPicPr>
            <a:picLocks noChangeAspect="1"/>
          </p:cNvPicPr>
          <p:nvPr/>
        </p:nvPicPr>
        <p:blipFill>
          <a:blip r:embed="rId3" cstate="print">
            <a:lum bright="-15000" contrast="15000"/>
          </a:blip>
          <a:srcRect t="9395"/>
          <a:stretch>
            <a:fillRect/>
          </a:stretch>
        </p:blipFill>
        <p:spPr>
          <a:xfrm>
            <a:off x="-1" y="1"/>
            <a:ext cx="9144001" cy="64008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7" name="Rectangle 6"/>
          <p:cNvSpPr/>
          <p:nvPr/>
        </p:nvSpPr>
        <p:spPr>
          <a:xfrm>
            <a:off x="228600" y="3962400"/>
            <a:ext cx="8686800" cy="2209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p:nvPr>
        </p:nvSpPr>
        <p:spPr>
          <a:xfrm>
            <a:off x="381000" y="304800"/>
            <a:ext cx="5562600" cy="914400"/>
          </a:xfrm>
        </p:spPr>
        <p:txBody>
          <a:bodyPr/>
          <a:lstStyle/>
          <a:p>
            <a:r>
              <a:rPr lang="en-US" dirty="0" smtClean="0"/>
              <a:t>Acts 16 voyage..</a:t>
            </a:r>
            <a:endParaRPr lang="en-US" dirty="0"/>
          </a:p>
        </p:txBody>
      </p:sp>
      <p:sp>
        <p:nvSpPr>
          <p:cNvPr id="11" name="Content Placeholder 10"/>
          <p:cNvSpPr>
            <a:spLocks noGrp="1"/>
          </p:cNvSpPr>
          <p:nvPr>
            <p:ph idx="1"/>
          </p:nvPr>
        </p:nvSpPr>
        <p:spPr>
          <a:xfrm>
            <a:off x="304800" y="4114800"/>
            <a:ext cx="8382000" cy="2133600"/>
          </a:xfrm>
        </p:spPr>
        <p:txBody>
          <a:bodyPr>
            <a:normAutofit fontScale="70000" lnSpcReduction="20000"/>
          </a:bodyPr>
          <a:lstStyle/>
          <a:p>
            <a:r>
              <a:rPr lang="en-US" dirty="0" smtClean="0"/>
              <a:t>Acts 16:9-10  And a vision appeared to Paul in the night. A man of Macedonia stood and pleaded with him, saying, "Come over to Macedonia and help us." 10 Now after he had seen the vision, immediately we sought to go to Macedonia, concluding that the Lord had called us to preach the gospel to them.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via-egnatia.jpg"/>
          <p:cNvPicPr>
            <a:picLocks noChangeAspect="1"/>
          </p:cNvPicPr>
          <p:nvPr/>
        </p:nvPicPr>
        <p:blipFill>
          <a:blip r:embed="rId2" cstate="print"/>
          <a:stretch>
            <a:fillRect/>
          </a:stretch>
        </p:blipFill>
        <p:spPr>
          <a:xfrm>
            <a:off x="990600" y="1524000"/>
            <a:ext cx="3392128" cy="2057400"/>
          </a:xfrm>
          <a:prstGeom prst="rect">
            <a:avLst/>
          </a:prstGeom>
        </p:spPr>
      </p:pic>
      <p:pic>
        <p:nvPicPr>
          <p:cNvPr id="2" name="Picture 1" descr="Philippi site.jpg"/>
          <p:cNvPicPr>
            <a:picLocks noChangeAspect="1"/>
          </p:cNvPicPr>
          <p:nvPr/>
        </p:nvPicPr>
        <p:blipFill>
          <a:blip r:embed="rId3" cstate="print"/>
          <a:stretch>
            <a:fillRect/>
          </a:stretch>
        </p:blipFill>
        <p:spPr>
          <a:xfrm>
            <a:off x="4419600" y="1524001"/>
            <a:ext cx="3460266" cy="2285999"/>
          </a:xfrm>
          <a:prstGeom prst="rect">
            <a:avLst/>
          </a:prstGeom>
        </p:spPr>
      </p:pic>
      <p:sp>
        <p:nvSpPr>
          <p:cNvPr id="6" name="Rectangle 5"/>
          <p:cNvSpPr/>
          <p:nvPr/>
        </p:nvSpPr>
        <p:spPr>
          <a:xfrm>
            <a:off x="838200" y="1447800"/>
            <a:ext cx="7315200" cy="21336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200" y="3352800"/>
            <a:ext cx="8229600" cy="2773363"/>
          </a:xfrm>
        </p:spPr>
        <p:txBody>
          <a:bodyPr/>
          <a:lstStyle/>
          <a:p>
            <a:r>
              <a:rPr lang="en-US" dirty="0" smtClean="0"/>
              <a:t>Acts 16:11-15 Conversion of Lydia..</a:t>
            </a:r>
          </a:p>
          <a:p>
            <a:r>
              <a:rPr lang="en-US" dirty="0" smtClean="0"/>
              <a:t>16:16-21 Opposition develops..</a:t>
            </a:r>
          </a:p>
          <a:p>
            <a:r>
              <a:rPr lang="en-US" dirty="0" smtClean="0"/>
              <a:t>16:22-24 Paul and Silas arrested..</a:t>
            </a:r>
          </a:p>
          <a:p>
            <a:r>
              <a:rPr lang="en-US" dirty="0" smtClean="0"/>
              <a:t>16:25-34 Conversion of jailer.. </a:t>
            </a:r>
          </a:p>
          <a:p>
            <a:endParaRPr lang="en-US" dirty="0"/>
          </a:p>
        </p:txBody>
      </p:sp>
      <p:sp>
        <p:nvSpPr>
          <p:cNvPr id="4" name="Title 3"/>
          <p:cNvSpPr>
            <a:spLocks noGrp="1"/>
          </p:cNvSpPr>
          <p:nvPr>
            <p:ph type="title"/>
          </p:nvPr>
        </p:nvSpPr>
        <p:spPr/>
        <p:txBody>
          <a:bodyPr/>
          <a:lstStyle/>
          <a:p>
            <a:r>
              <a:rPr lang="en-US" dirty="0" smtClean="0"/>
              <a:t>Paul in Philippi..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ilippians discovering joy.jpg"/>
          <p:cNvPicPr>
            <a:picLocks noChangeAspect="1"/>
          </p:cNvPicPr>
          <p:nvPr/>
        </p:nvPicPr>
        <p:blipFill>
          <a:blip r:embed="rId2" cstate="print"/>
          <a:stretch>
            <a:fillRect/>
          </a:stretch>
        </p:blipFill>
        <p:spPr>
          <a:xfrm>
            <a:off x="1828800" y="1143000"/>
            <a:ext cx="4648200" cy="2610739"/>
          </a:xfrm>
          <a:prstGeom prst="rect">
            <a:avLst/>
          </a:prstGeom>
        </p:spPr>
      </p:pic>
      <p:sp>
        <p:nvSpPr>
          <p:cNvPr id="10" name="Rectangle 9"/>
          <p:cNvSpPr/>
          <p:nvPr/>
        </p:nvSpPr>
        <p:spPr>
          <a:xfrm>
            <a:off x="1828800" y="1143000"/>
            <a:ext cx="4800600" cy="266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Title 5"/>
          <p:cNvSpPr>
            <a:spLocks noGrp="1"/>
          </p:cNvSpPr>
          <p:nvPr>
            <p:ph type="title"/>
          </p:nvPr>
        </p:nvSpPr>
        <p:spPr/>
        <p:txBody>
          <a:bodyPr>
            <a:normAutofit fontScale="90000"/>
          </a:bodyPr>
          <a:lstStyle/>
          <a:p>
            <a:r>
              <a:rPr lang="en-US" dirty="0" smtClean="0"/>
              <a:t>Ten years later Paul writes as a prisoner..</a:t>
            </a:r>
            <a:endParaRPr lang="en-US" dirty="0"/>
          </a:p>
        </p:txBody>
      </p:sp>
      <p:sp>
        <p:nvSpPr>
          <p:cNvPr id="9" name="Content Placeholder 8"/>
          <p:cNvSpPr>
            <a:spLocks noGrp="1"/>
          </p:cNvSpPr>
          <p:nvPr>
            <p:ph idx="1"/>
          </p:nvPr>
        </p:nvSpPr>
        <p:spPr>
          <a:xfrm>
            <a:off x="228600" y="3810000"/>
            <a:ext cx="8458200" cy="2316163"/>
          </a:xfrm>
        </p:spPr>
        <p:txBody>
          <a:bodyPr>
            <a:normAutofit fontScale="92500" lnSpcReduction="10000"/>
          </a:bodyPr>
          <a:lstStyle/>
          <a:p>
            <a:r>
              <a:rPr lang="en-US" dirty="0" smtClean="0"/>
              <a:t>Gratitude for gift they had sent (3t) ..</a:t>
            </a:r>
          </a:p>
          <a:p>
            <a:r>
              <a:rPr lang="en-US" dirty="0" smtClean="0"/>
              <a:t>Concerns for their unity ..</a:t>
            </a:r>
          </a:p>
          <a:p>
            <a:r>
              <a:rPr lang="en-US" dirty="0" smtClean="0"/>
              <a:t>The day of the Lord is at hand (6t) ..</a:t>
            </a:r>
          </a:p>
          <a:p>
            <a:r>
              <a:rPr lang="en-US" dirty="0" smtClean="0"/>
              <a:t>Rejoice (9t).. Joy (5t)..rejoice with (2t)..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way to joy.jpg"/>
          <p:cNvPicPr>
            <a:picLocks noChangeAspect="1"/>
          </p:cNvPicPr>
          <p:nvPr/>
        </p:nvPicPr>
        <p:blipFill>
          <a:blip r:embed="rId2" cstate="print">
            <a:lum bright="-20000" contrast="15000"/>
          </a:blip>
          <a:stretch>
            <a:fillRect/>
          </a:stretch>
        </p:blipFill>
        <p:spPr>
          <a:xfrm>
            <a:off x="0" y="0"/>
            <a:ext cx="9144000" cy="6477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4" name="Rectangle 3"/>
          <p:cNvSpPr/>
          <p:nvPr/>
        </p:nvSpPr>
        <p:spPr>
          <a:xfrm>
            <a:off x="0" y="0"/>
            <a:ext cx="9144000" cy="6400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6248400" cy="1143000"/>
          </a:xfrm>
        </p:spPr>
        <p:txBody>
          <a:bodyPr>
            <a:normAutofit fontScale="90000"/>
          </a:bodyPr>
          <a:lstStyle/>
          <a:p>
            <a:r>
              <a:rPr lang="en-US" dirty="0" smtClean="0"/>
              <a:t>I thought it was supposed to be different now…</a:t>
            </a:r>
            <a:endParaRPr lang="en-US" dirty="0"/>
          </a:p>
        </p:txBody>
      </p:sp>
      <p:sp>
        <p:nvSpPr>
          <p:cNvPr id="6" name="Content Placeholder 5"/>
          <p:cNvSpPr>
            <a:spLocks noGrp="1"/>
          </p:cNvSpPr>
          <p:nvPr>
            <p:ph idx="1"/>
          </p:nvPr>
        </p:nvSpPr>
        <p:spPr>
          <a:xfrm>
            <a:off x="457200" y="1981200"/>
            <a:ext cx="8229600" cy="4144963"/>
          </a:xfrm>
        </p:spPr>
        <p:txBody>
          <a:bodyPr/>
          <a:lstStyle/>
          <a:p>
            <a:r>
              <a:rPr lang="en-US" dirty="0" smtClean="0"/>
              <a:t>Still problems, worries, depression?</a:t>
            </a:r>
          </a:p>
          <a:p>
            <a:r>
              <a:rPr lang="en-US" dirty="0" smtClean="0"/>
              <a:t>They heard Paul was in prison..</a:t>
            </a:r>
          </a:p>
          <a:p>
            <a:r>
              <a:rPr lang="en-US" dirty="0" smtClean="0"/>
              <a:t>Paul shows how to still find joy..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7" name="Picture 6" descr="paul-prison2.jpg"/>
          <p:cNvPicPr>
            <a:picLocks noChangeAspect="1"/>
          </p:cNvPicPr>
          <p:nvPr/>
        </p:nvPicPr>
        <p:blipFill>
          <a:blip r:embed="rId2" cstate="print"/>
          <a:srcRect b="22693"/>
          <a:stretch>
            <a:fillRect/>
          </a:stretch>
        </p:blipFill>
        <p:spPr>
          <a:xfrm>
            <a:off x="2133600" y="1371600"/>
            <a:ext cx="4220766" cy="2438400"/>
          </a:xfrm>
          <a:prstGeom prst="rect">
            <a:avLst/>
          </a:prstGeom>
        </p:spPr>
      </p:pic>
      <p:sp>
        <p:nvSpPr>
          <p:cNvPr id="8" name="Rectangle 7"/>
          <p:cNvSpPr/>
          <p:nvPr/>
        </p:nvSpPr>
        <p:spPr>
          <a:xfrm>
            <a:off x="1828800" y="1143000"/>
            <a:ext cx="4800600" cy="266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5562600" cy="990600"/>
          </a:xfrm>
        </p:spPr>
        <p:txBody>
          <a:bodyPr>
            <a:normAutofit fontScale="90000"/>
          </a:bodyPr>
          <a:lstStyle/>
          <a:p>
            <a:r>
              <a:rPr lang="en-US" sz="6700" dirty="0" smtClean="0"/>
              <a:t>1</a:t>
            </a:r>
            <a:r>
              <a:rPr lang="en-US" dirty="0" smtClean="0"/>
              <a:t>  Humble Servant..</a:t>
            </a:r>
            <a:r>
              <a:rPr lang="en-US" sz="3600" dirty="0" smtClean="0"/>
              <a:t>(1-2)</a:t>
            </a:r>
            <a:endParaRPr lang="en-US" sz="3600" dirty="0"/>
          </a:p>
        </p:txBody>
      </p:sp>
      <p:sp>
        <p:nvSpPr>
          <p:cNvPr id="6" name="Content Placeholder 5"/>
          <p:cNvSpPr>
            <a:spLocks noGrp="1"/>
          </p:cNvSpPr>
          <p:nvPr>
            <p:ph idx="1"/>
          </p:nvPr>
        </p:nvSpPr>
        <p:spPr>
          <a:xfrm>
            <a:off x="304800" y="3886200"/>
            <a:ext cx="8458200" cy="2362200"/>
          </a:xfrm>
        </p:spPr>
        <p:txBody>
          <a:bodyPr>
            <a:normAutofit fontScale="85000" lnSpcReduction="10000"/>
          </a:bodyPr>
          <a:lstStyle/>
          <a:p>
            <a:r>
              <a:rPr lang="en-US" dirty="0" smtClean="0"/>
              <a:t>Phil 1:1-2  Paul and Timothy, bondservants of Jesus Christ, to all the saints in Christ Jesus who are in Philippi, with the bishops and deacons: 2 Grace to you and peace from God our Father and the Lord Jesus Christ.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7" name="Picture 6" descr="paul-prison2.jpg"/>
          <p:cNvPicPr>
            <a:picLocks noChangeAspect="1"/>
          </p:cNvPicPr>
          <p:nvPr/>
        </p:nvPicPr>
        <p:blipFill>
          <a:blip r:embed="rId2" cstate="print"/>
          <a:srcRect b="22693"/>
          <a:stretch>
            <a:fillRect/>
          </a:stretch>
        </p:blipFill>
        <p:spPr>
          <a:xfrm>
            <a:off x="2133600" y="1371600"/>
            <a:ext cx="4220766" cy="2438400"/>
          </a:xfrm>
          <a:prstGeom prst="rect">
            <a:avLst/>
          </a:prstGeom>
        </p:spPr>
      </p:pic>
      <p:sp>
        <p:nvSpPr>
          <p:cNvPr id="8" name="Rectangle 7"/>
          <p:cNvSpPr/>
          <p:nvPr/>
        </p:nvSpPr>
        <p:spPr>
          <a:xfrm>
            <a:off x="1828800" y="1143000"/>
            <a:ext cx="4800600" cy="266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5562600" cy="990600"/>
          </a:xfrm>
        </p:spPr>
        <p:txBody>
          <a:bodyPr>
            <a:normAutofit fontScale="90000"/>
          </a:bodyPr>
          <a:lstStyle/>
          <a:p>
            <a:r>
              <a:rPr lang="en-US" sz="6700" dirty="0" smtClean="0"/>
              <a:t>1</a:t>
            </a:r>
            <a:r>
              <a:rPr lang="en-US" dirty="0" smtClean="0"/>
              <a:t>  Humble Servant..</a:t>
            </a:r>
            <a:r>
              <a:rPr lang="en-US" sz="3600" dirty="0" smtClean="0"/>
              <a:t>(1-2)</a:t>
            </a:r>
            <a:endParaRPr lang="en-US" sz="3600" dirty="0"/>
          </a:p>
        </p:txBody>
      </p:sp>
      <p:sp>
        <p:nvSpPr>
          <p:cNvPr id="6" name="Content Placeholder 5"/>
          <p:cNvSpPr>
            <a:spLocks noGrp="1"/>
          </p:cNvSpPr>
          <p:nvPr>
            <p:ph idx="1"/>
          </p:nvPr>
        </p:nvSpPr>
        <p:spPr>
          <a:xfrm>
            <a:off x="304800" y="3200400"/>
            <a:ext cx="8458200" cy="3276600"/>
          </a:xfrm>
        </p:spPr>
        <p:txBody>
          <a:bodyPr>
            <a:normAutofit fontScale="70000" lnSpcReduction="20000"/>
          </a:bodyPr>
          <a:lstStyle/>
          <a:p>
            <a:r>
              <a:rPr lang="en-US" dirty="0" smtClean="0"/>
              <a:t>Philippians 1:7,13  both in my chains and in the defense and confirmation of the gospel, you all are partakers with me of grace. it has become evident to all my chains are in Christ..</a:t>
            </a:r>
          </a:p>
          <a:p>
            <a:r>
              <a:rPr lang="en-US" dirty="0" smtClean="0"/>
              <a:t>Philippians 2:5-7 Let this mind be in you which was also in Christ Jesus, 6 who, being in the form of God, did not consider it robbery to be equal with God, 7 but made Himself of no reputation, taking the form of a bondservant, and coming in the likeness of men.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7" name="Picture 6" descr="paul-prison2.jpg"/>
          <p:cNvPicPr>
            <a:picLocks noChangeAspect="1"/>
          </p:cNvPicPr>
          <p:nvPr/>
        </p:nvPicPr>
        <p:blipFill>
          <a:blip r:embed="rId2" cstate="print"/>
          <a:srcRect b="22693"/>
          <a:stretch>
            <a:fillRect/>
          </a:stretch>
        </p:blipFill>
        <p:spPr>
          <a:xfrm>
            <a:off x="2133600" y="1371600"/>
            <a:ext cx="4220766" cy="2438400"/>
          </a:xfrm>
          <a:prstGeom prst="rect">
            <a:avLst/>
          </a:prstGeom>
        </p:spPr>
      </p:pic>
      <p:sp>
        <p:nvSpPr>
          <p:cNvPr id="8" name="Rectangle 7"/>
          <p:cNvSpPr/>
          <p:nvPr/>
        </p:nvSpPr>
        <p:spPr>
          <a:xfrm>
            <a:off x="1828800" y="1143000"/>
            <a:ext cx="4800600" cy="266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5562600" cy="990600"/>
          </a:xfrm>
        </p:spPr>
        <p:txBody>
          <a:bodyPr>
            <a:normAutofit fontScale="90000"/>
          </a:bodyPr>
          <a:lstStyle/>
          <a:p>
            <a:r>
              <a:rPr lang="en-US" sz="6700" dirty="0" smtClean="0"/>
              <a:t>1</a:t>
            </a:r>
            <a:r>
              <a:rPr lang="en-US" dirty="0" smtClean="0"/>
              <a:t>  Humble Servant..</a:t>
            </a:r>
            <a:r>
              <a:rPr lang="en-US" sz="3600" dirty="0" smtClean="0"/>
              <a:t>(1-2)</a:t>
            </a:r>
            <a:endParaRPr lang="en-US" sz="3600" dirty="0"/>
          </a:p>
        </p:txBody>
      </p:sp>
      <p:sp>
        <p:nvSpPr>
          <p:cNvPr id="6" name="Content Placeholder 5"/>
          <p:cNvSpPr>
            <a:spLocks noGrp="1"/>
          </p:cNvSpPr>
          <p:nvPr>
            <p:ph idx="1"/>
          </p:nvPr>
        </p:nvSpPr>
        <p:spPr>
          <a:xfrm>
            <a:off x="304800" y="3200400"/>
            <a:ext cx="8458200" cy="3276600"/>
          </a:xfrm>
        </p:spPr>
        <p:txBody>
          <a:bodyPr>
            <a:normAutofit fontScale="70000" lnSpcReduction="20000"/>
          </a:bodyPr>
          <a:lstStyle/>
          <a:p>
            <a:r>
              <a:rPr lang="en-US" dirty="0" smtClean="0"/>
              <a:t>Philippians 1:7,13  both in my chains and in the defense and confirmation of the gospel, you all are partakers with me of grace. it has become evident to all my chains are in Christ..</a:t>
            </a:r>
          </a:p>
          <a:p>
            <a:r>
              <a:rPr lang="en-US" dirty="0" smtClean="0"/>
              <a:t>Philippians 2:5-7 Let this mind be in you which was also in Christ Jesus, 6 who, being in the form of God, did not consider it robbery to be equal with God, 7 but made Himself of no reputation, taking the form of a bondservant, and coming in the likeness of men.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TotalTime>
  <Words>824</Words>
  <Application>Microsoft Office PowerPoint</Application>
  <PresentationFormat>On-screen Show (4:3)</PresentationFormat>
  <Paragraphs>43</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When Life Gets Real .. Where Can I Find Joy?</vt:lpstr>
      <vt:lpstr>Problems in real life..</vt:lpstr>
      <vt:lpstr>Acts 16 voyage..</vt:lpstr>
      <vt:lpstr>Paul in Philippi..</vt:lpstr>
      <vt:lpstr>Ten years later Paul writes as a prisoner..</vt:lpstr>
      <vt:lpstr>I thought it was supposed to be different now…</vt:lpstr>
      <vt:lpstr>1  Humble Servant..(1-2)</vt:lpstr>
      <vt:lpstr>1  Humble Servant..(1-2)</vt:lpstr>
      <vt:lpstr>1  Humble Servant..(1-2)</vt:lpstr>
      <vt:lpstr>2  Loving Fellowship..(3-5)</vt:lpstr>
      <vt:lpstr>2  Loving Fellowship..(3-5)</vt:lpstr>
      <vt:lpstr>3  Eternal confidence..(6-8)</vt:lpstr>
      <vt:lpstr>4  Mature wisdom..(9-11)</vt:lpstr>
      <vt:lpstr>When Life Gets Real .. Where Can I Find Joy?</vt:lpstr>
      <vt:lpstr>Slide 15</vt:lpstr>
      <vt:lpstr>Slide 16</vt:lpstr>
      <vt:lpstr>Slide 17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200</cp:revision>
  <dcterms:created xsi:type="dcterms:W3CDTF">2011-02-15T07:29:10Z</dcterms:created>
  <dcterms:modified xsi:type="dcterms:W3CDTF">2014-01-31T18:33:14Z</dcterms:modified>
</cp:coreProperties>
</file>