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74" r:id="rId3"/>
    <p:sldId id="275" r:id="rId4"/>
    <p:sldId id="276" r:id="rId5"/>
    <p:sldId id="277" r:id="rId6"/>
    <p:sldId id="266" r:id="rId7"/>
    <p:sldId id="273" r:id="rId8"/>
    <p:sldId id="278" r:id="rId9"/>
    <p:sldId id="268" r:id="rId10"/>
    <p:sldId id="269" r:id="rId11"/>
    <p:sldId id="279" r:id="rId12"/>
    <p:sldId id="270" r:id="rId13"/>
    <p:sldId id="280" r:id="rId14"/>
    <p:sldId id="267" r:id="rId15"/>
    <p:sldId id="282" r:id="rId16"/>
    <p:sldId id="281" r:id="rId17"/>
    <p:sldId id="283" r:id="rId18"/>
    <p:sldId id="284" r:id="rId19"/>
    <p:sldId id="291" r:id="rId20"/>
    <p:sldId id="287" r:id="rId21"/>
    <p:sldId id="286" r:id="rId22"/>
    <p:sldId id="289"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300"/>
    <a:srgbClr val="663300"/>
    <a:srgbClr val="0094C8"/>
    <a:srgbClr val="0078A2"/>
    <a:srgbClr val="000000"/>
    <a:srgbClr val="FFCC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55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blue background.jpg"/>
          <p:cNvPicPr>
            <a:picLocks noChangeAspect="1"/>
          </p:cNvPicPr>
          <p:nvPr userDrawn="1"/>
        </p:nvPicPr>
        <p:blipFill>
          <a:blip r:embed="rId13" cstate="print">
            <a:lum bright="-40000" contrast="15000"/>
          </a:blip>
          <a:stretch>
            <a:fillRect/>
          </a:stretch>
        </p:blipFill>
        <p:spPr>
          <a:xfrm>
            <a:off x="0" y="0"/>
            <a:ext cx="9144000" cy="6858000"/>
          </a:xfrm>
          <a:prstGeom prst="rect">
            <a:avLst/>
          </a:prstGeom>
        </p:spPr>
      </p:pic>
      <p:pic>
        <p:nvPicPr>
          <p:cNvPr id="10" name="Picture 9" descr="cropped-moving-forward7.jpg"/>
          <p:cNvPicPr>
            <a:picLocks noChangeAspect="1"/>
          </p:cNvPicPr>
          <p:nvPr userDrawn="1"/>
        </p:nvPicPr>
        <p:blipFill>
          <a:blip r:embed="rId14" cstate="print">
            <a:lum bright="-25000" contrast="10000"/>
          </a:blip>
          <a:srcRect l="16271"/>
          <a:stretch>
            <a:fillRect/>
          </a:stretch>
        </p:blipFill>
        <p:spPr>
          <a:xfrm>
            <a:off x="0" y="1600200"/>
            <a:ext cx="9144000" cy="3657600"/>
          </a:xfrm>
          <a:prstGeom prst="rect">
            <a:avLst/>
          </a:prstGeom>
        </p:spPr>
      </p:pic>
      <p:sp>
        <p:nvSpPr>
          <p:cNvPr id="7" name="Rectangle 6"/>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ar-view-mirror.jpg"/>
          <p:cNvPicPr>
            <a:picLocks noChangeAspect="1"/>
          </p:cNvPicPr>
          <p:nvPr/>
        </p:nvPicPr>
        <p:blipFill>
          <a:blip r:embed="rId2" cstate="print"/>
          <a:stretch>
            <a:fillRect/>
          </a:stretch>
        </p:blipFill>
        <p:spPr>
          <a:xfrm>
            <a:off x="-3573" y="0"/>
            <a:ext cx="9147573" cy="6400800"/>
          </a:xfrm>
          <a:prstGeom prst="rect">
            <a:avLst/>
          </a:prstGeom>
        </p:spPr>
      </p:pic>
      <p:sp>
        <p:nvSpPr>
          <p:cNvPr id="2" name="Title 1"/>
          <p:cNvSpPr>
            <a:spLocks noGrp="1"/>
          </p:cNvSpPr>
          <p:nvPr>
            <p:ph type="ctrTitle"/>
          </p:nvPr>
        </p:nvSpPr>
        <p:spPr>
          <a:xfrm>
            <a:off x="381000" y="228600"/>
            <a:ext cx="8305800" cy="1752600"/>
          </a:xfrm>
        </p:spPr>
        <p:txBody>
          <a:bodyPr/>
          <a:lstStyle/>
          <a:p>
            <a:r>
              <a:rPr lang="en-US" dirty="0" smtClean="0"/>
              <a:t>Forgetting the Past and Looking Forward</a:t>
            </a:r>
            <a:endParaRPr lang="en-US" dirty="0"/>
          </a:p>
        </p:txBody>
      </p:sp>
      <p:sp>
        <p:nvSpPr>
          <p:cNvPr id="3" name="Subtitle 2"/>
          <p:cNvSpPr>
            <a:spLocks noGrp="1"/>
          </p:cNvSpPr>
          <p:nvPr>
            <p:ph type="subTitle" idx="1"/>
          </p:nvPr>
        </p:nvSpPr>
        <p:spPr>
          <a:xfrm>
            <a:off x="1295400" y="5486400"/>
            <a:ext cx="6400800" cy="990600"/>
          </a:xfrm>
        </p:spPr>
        <p:txBody>
          <a:bodyPr>
            <a:normAutofit/>
          </a:bodyPr>
          <a:lstStyle/>
          <a:p>
            <a:r>
              <a:rPr lang="en-US" sz="4400" dirty="0" smtClean="0"/>
              <a:t>Philippians 3:12-21</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ve your past behind.jpg"/>
          <p:cNvPicPr>
            <a:picLocks noChangeAspect="1"/>
          </p:cNvPicPr>
          <p:nvPr/>
        </p:nvPicPr>
        <p:blipFill>
          <a:blip r:embed="rId2" cstate="print">
            <a:lum bright="-5000" contrast="10000"/>
          </a:blip>
          <a:stretch>
            <a:fillRect/>
          </a:stretch>
        </p:blipFill>
        <p:spPr>
          <a:xfrm>
            <a:off x="0" y="1600200"/>
            <a:ext cx="9144000" cy="4838700"/>
          </a:xfrm>
          <a:prstGeom prst="rect">
            <a:avLst/>
          </a:prstGeom>
        </p:spPr>
      </p:pic>
      <p:sp>
        <p:nvSpPr>
          <p:cNvPr id="3" name="Title 2"/>
          <p:cNvSpPr>
            <a:spLocks noGrp="1"/>
          </p:cNvSpPr>
          <p:nvPr>
            <p:ph type="title"/>
          </p:nvPr>
        </p:nvSpPr>
        <p:spPr/>
        <p:txBody>
          <a:bodyPr/>
          <a:lstStyle/>
          <a:p>
            <a:r>
              <a:rPr lang="en-US" dirty="0" smtClean="0"/>
              <a:t>Forgetting our past ..</a:t>
            </a:r>
            <a:endParaRPr lang="en-US" dirty="0"/>
          </a:p>
        </p:txBody>
      </p:sp>
      <p:sp>
        <p:nvSpPr>
          <p:cNvPr id="4" name="Content Placeholder 3"/>
          <p:cNvSpPr>
            <a:spLocks noGrp="1"/>
          </p:cNvSpPr>
          <p:nvPr>
            <p:ph idx="1"/>
          </p:nvPr>
        </p:nvSpPr>
        <p:spPr>
          <a:xfrm>
            <a:off x="457200" y="1752600"/>
            <a:ext cx="8229600" cy="4373563"/>
          </a:xfrm>
        </p:spPr>
        <p:txBody>
          <a:bodyPr/>
          <a:lstStyle/>
          <a:p>
            <a:r>
              <a:rPr lang="en-US" dirty="0" smtClean="0"/>
              <a:t>Our sins are forgiven .. Heb 8:8-12</a:t>
            </a:r>
          </a:p>
          <a:p>
            <a:r>
              <a:rPr lang="en-US" dirty="0" smtClean="0"/>
              <a:t>Don’t rest on laurels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ok at life thru windshield.jpg"/>
          <p:cNvPicPr>
            <a:picLocks noChangeAspect="1"/>
          </p:cNvPicPr>
          <p:nvPr/>
        </p:nvPicPr>
        <p:blipFill>
          <a:blip r:embed="rId2" cstate="print">
            <a:lum bright="-8000" contrast="10000"/>
          </a:blip>
          <a:stretch>
            <a:fillRect/>
          </a:stretch>
        </p:blipFill>
        <p:spPr>
          <a:xfrm>
            <a:off x="0" y="0"/>
            <a:ext cx="9144000" cy="68195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ar-view-mirror.jpg"/>
          <p:cNvPicPr>
            <a:picLocks noChangeAspect="1"/>
          </p:cNvPicPr>
          <p:nvPr/>
        </p:nvPicPr>
        <p:blipFill>
          <a:blip r:embed="rId2" cstate="print"/>
          <a:stretch>
            <a:fillRect/>
          </a:stretch>
        </p:blipFill>
        <p:spPr>
          <a:xfrm>
            <a:off x="-1" y="0"/>
            <a:ext cx="9147573" cy="6477000"/>
          </a:xfrm>
          <a:prstGeom prst="rect">
            <a:avLst/>
          </a:prstGeom>
        </p:spPr>
      </p:pic>
      <p:sp>
        <p:nvSpPr>
          <p:cNvPr id="5" name="Rectangle 4"/>
          <p:cNvSpPr/>
          <p:nvPr/>
        </p:nvSpPr>
        <p:spPr>
          <a:xfrm>
            <a:off x="0" y="0"/>
            <a:ext cx="9144000" cy="6477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457200" y="3886200"/>
            <a:ext cx="8229600" cy="2438400"/>
          </a:xfrm>
        </p:spPr>
        <p:txBody>
          <a:bodyPr>
            <a:normAutofit fontScale="92500" lnSpcReduction="10000"/>
          </a:bodyPr>
          <a:lstStyle/>
          <a:p>
            <a:r>
              <a:rPr lang="en-US" dirty="0" smtClean="0"/>
              <a:t>.. But one thing I do, forgetting those things which are behind and </a:t>
            </a:r>
            <a:r>
              <a:rPr lang="en-US" u="sng" dirty="0" smtClean="0">
                <a:solidFill>
                  <a:srgbClr val="FFC000"/>
                </a:solidFill>
              </a:rPr>
              <a:t>reaching forward to those things which are ahead</a:t>
            </a:r>
            <a:r>
              <a:rPr lang="en-US" dirty="0" smtClean="0"/>
              <a:t>, 14 I press toward the goal for the prize of the upward call of God in Christ Jesus.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unners-crossing-a-finish-line.jpg"/>
          <p:cNvPicPr>
            <a:picLocks noChangeAspect="1"/>
          </p:cNvPicPr>
          <p:nvPr/>
        </p:nvPicPr>
        <p:blipFill>
          <a:blip r:embed="rId2" cstate="print"/>
          <a:stretch>
            <a:fillRect/>
          </a:stretch>
        </p:blipFill>
        <p:spPr>
          <a:xfrm>
            <a:off x="0" y="1"/>
            <a:ext cx="9144000" cy="6400800"/>
          </a:xfrm>
          <a:prstGeom prst="rect">
            <a:avLst/>
          </a:prstGeom>
        </p:spPr>
      </p:pic>
      <p:sp>
        <p:nvSpPr>
          <p:cNvPr id="8" name="Rectangle 7"/>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t>Reaching forward..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keep_moving_forward.jpg"/>
          <p:cNvPicPr>
            <a:picLocks noChangeAspect="1"/>
          </p:cNvPicPr>
          <p:nvPr/>
        </p:nvPicPr>
        <p:blipFill>
          <a:blip r:embed="rId2" cstate="print">
            <a:lum bright="-5000" contrast="10000"/>
          </a:blip>
          <a:stretch>
            <a:fillRect/>
          </a:stretch>
        </p:blipFill>
        <p:spPr>
          <a:xfrm>
            <a:off x="11430" y="1371600"/>
            <a:ext cx="9132570" cy="4572000"/>
          </a:xfrm>
          <a:prstGeom prst="rect">
            <a:avLst/>
          </a:prstGeom>
        </p:spPr>
      </p:pic>
      <p:sp>
        <p:nvSpPr>
          <p:cNvPr id="4" name="Rectangle 3"/>
          <p:cNvSpPr/>
          <p:nvPr/>
        </p:nvSpPr>
        <p:spPr>
          <a:xfrm>
            <a:off x="0" y="1219200"/>
            <a:ext cx="9144000" cy="4724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5" name="Title 4"/>
          <p:cNvSpPr>
            <a:spLocks noGrp="1"/>
          </p:cNvSpPr>
          <p:nvPr>
            <p:ph type="title"/>
          </p:nvPr>
        </p:nvSpPr>
        <p:spPr>
          <a:xfrm>
            <a:off x="381000" y="304800"/>
            <a:ext cx="6096000" cy="1143000"/>
          </a:xfrm>
        </p:spPr>
        <p:txBody>
          <a:bodyPr>
            <a:normAutofit fontScale="90000"/>
          </a:bodyPr>
          <a:lstStyle/>
          <a:p>
            <a:r>
              <a:rPr lang="en-US" dirty="0" smtClean="0"/>
              <a:t>We must move forward..</a:t>
            </a:r>
            <a:endParaRPr lang="en-US" dirty="0"/>
          </a:p>
        </p:txBody>
      </p:sp>
      <p:sp>
        <p:nvSpPr>
          <p:cNvPr id="6" name="Content Placeholder 5"/>
          <p:cNvSpPr>
            <a:spLocks noGrp="1"/>
          </p:cNvSpPr>
          <p:nvPr>
            <p:ph idx="1"/>
          </p:nvPr>
        </p:nvSpPr>
        <p:spPr>
          <a:xfrm>
            <a:off x="304800" y="3581400"/>
            <a:ext cx="8610600" cy="2620963"/>
          </a:xfrm>
        </p:spPr>
        <p:txBody>
          <a:bodyPr>
            <a:normAutofit fontScale="92500"/>
          </a:bodyPr>
          <a:lstStyle/>
          <a:p>
            <a:r>
              <a:rPr lang="en-US" dirty="0" smtClean="0"/>
              <a:t>God’s plan is progress, not perfection..</a:t>
            </a:r>
          </a:p>
          <a:p>
            <a:r>
              <a:rPr lang="en-US" dirty="0" smtClean="0"/>
              <a:t>The past is over… don’t keep reliving it..</a:t>
            </a:r>
          </a:p>
          <a:p>
            <a:r>
              <a:rPr lang="en-US" dirty="0" smtClean="0"/>
              <a:t>The future holds out hope.. reach for it..</a:t>
            </a:r>
          </a:p>
          <a:p>
            <a:r>
              <a:rPr lang="en-US" dirty="0" smtClean="0"/>
              <a:t>The secret is determination.. maintain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1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1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Mature attitude..</a:t>
            </a:r>
            <a:endParaRPr lang="en-US" dirty="0"/>
          </a:p>
        </p:txBody>
      </p:sp>
      <p:sp>
        <p:nvSpPr>
          <p:cNvPr id="3" name="Content Placeholder 2"/>
          <p:cNvSpPr>
            <a:spLocks noGrp="1"/>
          </p:cNvSpPr>
          <p:nvPr>
            <p:ph idx="1"/>
          </p:nvPr>
        </p:nvSpPr>
        <p:spPr>
          <a:xfrm>
            <a:off x="152400" y="3505200"/>
            <a:ext cx="8839200" cy="2667000"/>
          </a:xfrm>
        </p:spPr>
        <p:txBody>
          <a:bodyPr>
            <a:normAutofit fontScale="85000" lnSpcReduction="10000"/>
          </a:bodyPr>
          <a:lstStyle/>
          <a:p>
            <a:r>
              <a:rPr lang="en-US" dirty="0" smtClean="0"/>
              <a:t>Philippians 3:15-16 Therefore let us, as many as are mature, have this mind; and if in anything you think otherwise, God will reveal even this to you. 16 Nevertheless, to the degree that we have already attained, let us walk by the same rule, let us be of the same mind.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ritten for our learning.jpg"/>
          <p:cNvPicPr>
            <a:picLocks noChangeAspect="1"/>
          </p:cNvPicPr>
          <p:nvPr/>
        </p:nvPicPr>
        <p:blipFill>
          <a:blip r:embed="rId2" cstate="print"/>
          <a:srcRect b="8421"/>
          <a:stretch>
            <a:fillRect/>
          </a:stretch>
        </p:blipFill>
        <p:spPr>
          <a:xfrm>
            <a:off x="0" y="1569273"/>
            <a:ext cx="9144000" cy="5288727"/>
          </a:xfrm>
          <a:prstGeom prst="rect">
            <a:avLst/>
          </a:prstGeom>
        </p:spPr>
      </p:pic>
      <p:sp>
        <p:nvSpPr>
          <p:cNvPr id="5" name="Rectangle 4"/>
          <p:cNvSpPr/>
          <p:nvPr/>
        </p:nvSpPr>
        <p:spPr>
          <a:xfrm>
            <a:off x="0" y="1524000"/>
            <a:ext cx="9144000" cy="48768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3" name="Title 2"/>
          <p:cNvSpPr>
            <a:spLocks noGrp="1"/>
          </p:cNvSpPr>
          <p:nvPr>
            <p:ph type="title"/>
          </p:nvPr>
        </p:nvSpPr>
        <p:spPr>
          <a:xfrm>
            <a:off x="381000" y="304800"/>
            <a:ext cx="6400800" cy="1143000"/>
          </a:xfrm>
        </p:spPr>
        <p:txBody>
          <a:bodyPr>
            <a:normAutofit fontScale="90000"/>
          </a:bodyPr>
          <a:lstStyle/>
          <a:p>
            <a:r>
              <a:rPr lang="en-US" dirty="0" smtClean="0"/>
              <a:t>God will reveal this to you..</a:t>
            </a:r>
            <a:endParaRPr lang="en-US" dirty="0"/>
          </a:p>
        </p:txBody>
      </p:sp>
      <p:sp>
        <p:nvSpPr>
          <p:cNvPr id="4" name="Content Placeholder 3"/>
          <p:cNvSpPr>
            <a:spLocks noGrp="1"/>
          </p:cNvSpPr>
          <p:nvPr>
            <p:ph idx="1"/>
          </p:nvPr>
        </p:nvSpPr>
        <p:spPr>
          <a:xfrm>
            <a:off x="304800" y="4572000"/>
            <a:ext cx="8610600" cy="1752600"/>
          </a:xfrm>
        </p:spPr>
        <p:txBody>
          <a:bodyPr/>
          <a:lstStyle/>
          <a:p>
            <a:r>
              <a:rPr lang="en-US" dirty="0" smtClean="0"/>
              <a:t>Growing and looking forward to the future will be revealed as we listen to God’s voice in His word..</a:t>
            </a:r>
            <a:endParaRPr lang="en-US" dirty="0"/>
          </a:p>
        </p:txBody>
      </p:sp>
      <p:sp>
        <p:nvSpPr>
          <p:cNvPr id="6" name="Rectangle 5"/>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wd.jpg"/>
          <p:cNvPicPr>
            <a:picLocks noChangeAspect="1"/>
          </p:cNvPicPr>
          <p:nvPr/>
        </p:nvPicPr>
        <p:blipFill>
          <a:blip r:embed="rId2" cstate="print">
            <a:lum bright="-18000" contrast="-10000"/>
          </a:blip>
          <a:stretch>
            <a:fillRect/>
          </a:stretch>
        </p:blipFill>
        <p:spPr>
          <a:xfrm>
            <a:off x="0" y="1371601"/>
            <a:ext cx="9144000" cy="5153368"/>
          </a:xfrm>
          <a:prstGeom prst="rect">
            <a:avLst/>
          </a:prstGeom>
        </p:spPr>
      </p:pic>
      <p:sp>
        <p:nvSpPr>
          <p:cNvPr id="3" name="Title 2"/>
          <p:cNvSpPr>
            <a:spLocks noGrp="1"/>
          </p:cNvSpPr>
          <p:nvPr>
            <p:ph type="title"/>
          </p:nvPr>
        </p:nvSpPr>
        <p:spPr>
          <a:xfrm>
            <a:off x="381000" y="304800"/>
            <a:ext cx="6248400" cy="1143000"/>
          </a:xfrm>
        </p:spPr>
        <p:txBody>
          <a:bodyPr>
            <a:normAutofit fontScale="90000"/>
          </a:bodyPr>
          <a:lstStyle/>
          <a:p>
            <a:r>
              <a:rPr lang="en-US" dirty="0" smtClean="0"/>
              <a:t>Following right examples..</a:t>
            </a:r>
            <a:endParaRPr lang="en-US" dirty="0"/>
          </a:p>
        </p:txBody>
      </p:sp>
      <p:sp>
        <p:nvSpPr>
          <p:cNvPr id="4" name="Content Placeholder 3"/>
          <p:cNvSpPr>
            <a:spLocks noGrp="1"/>
          </p:cNvSpPr>
          <p:nvPr>
            <p:ph idx="1"/>
          </p:nvPr>
        </p:nvSpPr>
        <p:spPr>
          <a:xfrm>
            <a:off x="228600" y="4343400"/>
            <a:ext cx="8915400" cy="1905000"/>
          </a:xfrm>
        </p:spPr>
        <p:txBody>
          <a:bodyPr>
            <a:normAutofit/>
          </a:bodyPr>
          <a:lstStyle/>
          <a:p>
            <a:r>
              <a:rPr lang="en-US" dirty="0" smtClean="0"/>
              <a:t>Philippians 3:17 Brethren, join in following my example, and note those who so walk, as you have us for a pattern. </a:t>
            </a:r>
          </a:p>
          <a:p>
            <a:endParaRPr lang="en-US" dirty="0"/>
          </a:p>
        </p:txBody>
      </p:sp>
      <p:sp>
        <p:nvSpPr>
          <p:cNvPr id="5" name="Rectangle 4"/>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400800" cy="1143000"/>
          </a:xfrm>
        </p:spPr>
        <p:txBody>
          <a:bodyPr>
            <a:normAutofit fontScale="90000"/>
          </a:bodyPr>
          <a:lstStyle/>
          <a:p>
            <a:r>
              <a:rPr lang="en-US" dirty="0" smtClean="0"/>
              <a:t>Observe godly examples..</a:t>
            </a:r>
            <a:endParaRPr lang="en-US" dirty="0"/>
          </a:p>
        </p:txBody>
      </p:sp>
      <p:pic>
        <p:nvPicPr>
          <p:cNvPr id="6" name="Content Placeholder 3" descr="godly example.jpg"/>
          <p:cNvPicPr>
            <a:picLocks noChangeAspect="1"/>
          </p:cNvPicPr>
          <p:nvPr/>
        </p:nvPicPr>
        <p:blipFill>
          <a:blip r:embed="rId2" cstate="print"/>
          <a:stretch>
            <a:fillRect/>
          </a:stretch>
        </p:blipFill>
        <p:spPr>
          <a:xfrm>
            <a:off x="685800" y="1447800"/>
            <a:ext cx="7391400" cy="4684884"/>
          </a:xfrm>
          <a:prstGeom prst="rect">
            <a:avLst/>
          </a:prstGeom>
        </p:spPr>
      </p:pic>
      <p:sp>
        <p:nvSpPr>
          <p:cNvPr id="8" name="Rectangle 7"/>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400800" cy="1143000"/>
          </a:xfrm>
        </p:spPr>
        <p:txBody>
          <a:bodyPr>
            <a:normAutofit fontScale="90000"/>
          </a:bodyPr>
          <a:lstStyle/>
          <a:p>
            <a:r>
              <a:rPr lang="en-US" dirty="0" smtClean="0"/>
              <a:t>Observe godly examples..</a:t>
            </a:r>
            <a:endParaRPr lang="en-US" dirty="0"/>
          </a:p>
        </p:txBody>
      </p:sp>
      <p:pic>
        <p:nvPicPr>
          <p:cNvPr id="7" name="Picture 6" descr="elderly-couple-2.jpg"/>
          <p:cNvPicPr>
            <a:picLocks noChangeAspect="1"/>
          </p:cNvPicPr>
          <p:nvPr/>
        </p:nvPicPr>
        <p:blipFill>
          <a:blip r:embed="rId2" cstate="print"/>
          <a:srcRect b="7200"/>
          <a:stretch>
            <a:fillRect/>
          </a:stretch>
        </p:blipFill>
        <p:spPr>
          <a:xfrm>
            <a:off x="685800" y="1447800"/>
            <a:ext cx="7586830" cy="4693721"/>
          </a:xfrm>
          <a:prstGeom prst="rect">
            <a:avLst/>
          </a:prstGeom>
        </p:spPr>
      </p:pic>
      <p:sp>
        <p:nvSpPr>
          <p:cNvPr id="8" name="Rectangle 7"/>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ul-of-tarsus.jpg"/>
          <p:cNvPicPr>
            <a:picLocks noChangeAspect="1"/>
          </p:cNvPicPr>
          <p:nvPr/>
        </p:nvPicPr>
        <p:blipFill>
          <a:blip r:embed="rId2" cstate="print">
            <a:lum bright="-5000" contrast="10000"/>
          </a:blip>
          <a:srcRect t="19084" b="32964"/>
          <a:stretch>
            <a:fillRect/>
          </a:stretch>
        </p:blipFill>
        <p:spPr>
          <a:xfrm>
            <a:off x="0" y="1371600"/>
            <a:ext cx="9144000" cy="3338705"/>
          </a:xfrm>
          <a:prstGeom prst="rect">
            <a:avLst/>
          </a:prstGeom>
          <a:effectLst>
            <a:glow rad="139700">
              <a:schemeClr val="accent6">
                <a:satMod val="175000"/>
                <a:alpha val="40000"/>
              </a:schemeClr>
            </a:glow>
          </a:effectLst>
        </p:spPr>
      </p:pic>
      <p:pic>
        <p:nvPicPr>
          <p:cNvPr id="7" name="Picture 6" descr="Conversion of Saul.jpg"/>
          <p:cNvPicPr>
            <a:picLocks noChangeAspect="1"/>
          </p:cNvPicPr>
          <p:nvPr/>
        </p:nvPicPr>
        <p:blipFill>
          <a:blip r:embed="rId3" cstate="print"/>
          <a:srcRect t="20477" b="25596"/>
          <a:stretch>
            <a:fillRect/>
          </a:stretch>
        </p:blipFill>
        <p:spPr>
          <a:xfrm>
            <a:off x="0" y="1371600"/>
            <a:ext cx="9144000" cy="3352800"/>
          </a:xfrm>
          <a:prstGeom prst="rect">
            <a:avLst/>
          </a:prstGeom>
          <a:effectLst>
            <a:glow rad="139700">
              <a:schemeClr val="accent6">
                <a:satMod val="175000"/>
                <a:alpha val="40000"/>
              </a:schemeClr>
            </a:glow>
          </a:effectLst>
        </p:spPr>
      </p:pic>
      <p:sp>
        <p:nvSpPr>
          <p:cNvPr id="4" name="Title 3"/>
          <p:cNvSpPr>
            <a:spLocks noGrp="1"/>
          </p:cNvSpPr>
          <p:nvPr>
            <p:ph type="title"/>
          </p:nvPr>
        </p:nvSpPr>
        <p:spPr>
          <a:xfrm>
            <a:off x="381000" y="304800"/>
            <a:ext cx="5562600" cy="914400"/>
          </a:xfrm>
        </p:spPr>
        <p:txBody>
          <a:bodyPr>
            <a:normAutofit/>
          </a:bodyPr>
          <a:lstStyle/>
          <a:p>
            <a:r>
              <a:rPr lang="en-US" dirty="0" smtClean="0"/>
              <a:t>Paul’s own past ..</a:t>
            </a:r>
            <a:endParaRPr lang="en-US" dirty="0"/>
          </a:p>
        </p:txBody>
      </p:sp>
      <p:sp>
        <p:nvSpPr>
          <p:cNvPr id="5" name="Content Placeholder 4"/>
          <p:cNvSpPr>
            <a:spLocks noGrp="1"/>
          </p:cNvSpPr>
          <p:nvPr>
            <p:ph idx="1"/>
          </p:nvPr>
        </p:nvSpPr>
        <p:spPr>
          <a:xfrm>
            <a:off x="152400" y="3733800"/>
            <a:ext cx="8839200" cy="2667000"/>
          </a:xfrm>
        </p:spPr>
        <p:txBody>
          <a:bodyPr>
            <a:normAutofit fontScale="77500" lnSpcReduction="20000"/>
          </a:bodyPr>
          <a:lstStyle/>
          <a:p>
            <a:r>
              <a:rPr lang="en-US" dirty="0" smtClean="0"/>
              <a:t>4-6  though I also might have confidence in the flesh. If anyone else thinks he may have confidence in the flesh, I more so: 5 circumcised the eighth day, of the stock of Israel, of the tribe of Benjamin, a Hebrew of the Hebrews; concerning the law, a Pharisee; 6 concerning zeal, persecuting the church; concerning the righteousness which is in the law, blameless.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nding at the cross 02.jpg"/>
          <p:cNvPicPr>
            <a:picLocks noChangeAspect="1"/>
          </p:cNvPicPr>
          <p:nvPr/>
        </p:nvPicPr>
        <p:blipFill>
          <a:blip r:embed="rId2" cstate="print">
            <a:lum bright="-18000" contrast="10000"/>
          </a:blip>
          <a:stretch>
            <a:fillRect/>
          </a:stretch>
        </p:blipFill>
        <p:spPr>
          <a:xfrm>
            <a:off x="0" y="0"/>
            <a:ext cx="9144000" cy="6858000"/>
          </a:xfrm>
          <a:prstGeom prst="rect">
            <a:avLst/>
          </a:prstGeom>
        </p:spPr>
      </p:pic>
      <p:sp>
        <p:nvSpPr>
          <p:cNvPr id="3" name="Rectangle 2"/>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Enemies of the cross..</a:t>
            </a:r>
            <a:endParaRPr lang="en-US" dirty="0"/>
          </a:p>
        </p:txBody>
      </p:sp>
      <p:sp>
        <p:nvSpPr>
          <p:cNvPr id="5" name="Content Placeholder 4"/>
          <p:cNvSpPr>
            <a:spLocks noGrp="1"/>
          </p:cNvSpPr>
          <p:nvPr>
            <p:ph idx="1"/>
          </p:nvPr>
        </p:nvSpPr>
        <p:spPr>
          <a:xfrm>
            <a:off x="457200" y="3962400"/>
            <a:ext cx="8229600" cy="2163763"/>
          </a:xfrm>
        </p:spPr>
        <p:txBody>
          <a:bodyPr>
            <a:normAutofit fontScale="77500" lnSpcReduction="20000"/>
          </a:bodyPr>
          <a:lstStyle/>
          <a:p>
            <a:r>
              <a:rPr lang="en-US" dirty="0" smtClean="0"/>
              <a:t>Philippians 3:18-21 For many walk, of whom I have told you often, and now tell you even weeping, that they are the enemies of the cross of Christ: 19 whose end is destruction, whose god is their belly, and whose glory is in their shame — who set their mind on earthly things.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lking-alone-in-a-crowd.jpg"/>
          <p:cNvPicPr>
            <a:picLocks noChangeAspect="1"/>
          </p:cNvPicPr>
          <p:nvPr/>
        </p:nvPicPr>
        <p:blipFill>
          <a:blip r:embed="rId2" cstate="print"/>
          <a:stretch>
            <a:fillRect/>
          </a:stretch>
        </p:blipFill>
        <p:spPr>
          <a:xfrm>
            <a:off x="533400" y="0"/>
            <a:ext cx="7721600" cy="6388100"/>
          </a:xfrm>
          <a:prstGeom prst="rect">
            <a:avLst/>
          </a:prstGeom>
        </p:spPr>
      </p:pic>
      <p:sp>
        <p:nvSpPr>
          <p:cNvPr id="4" name="Rectangle 3"/>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ving forward 03.jpg"/>
          <p:cNvPicPr>
            <a:picLocks noChangeAspect="1"/>
          </p:cNvPicPr>
          <p:nvPr/>
        </p:nvPicPr>
        <p:blipFill>
          <a:blip r:embed="rId2" cstate="print"/>
          <a:stretch>
            <a:fillRect/>
          </a:stretch>
        </p:blipFill>
        <p:spPr>
          <a:xfrm>
            <a:off x="0" y="0"/>
            <a:ext cx="9144000" cy="6400800"/>
          </a:xfrm>
          <a:prstGeom prst="rect">
            <a:avLst/>
          </a:prstGeom>
        </p:spPr>
      </p:pic>
      <p:sp>
        <p:nvSpPr>
          <p:cNvPr id="2" name="Title 1"/>
          <p:cNvSpPr>
            <a:spLocks noGrp="1"/>
          </p:cNvSpPr>
          <p:nvPr>
            <p:ph type="title"/>
          </p:nvPr>
        </p:nvSpPr>
        <p:spPr/>
        <p:txBody>
          <a:bodyPr/>
          <a:lstStyle/>
          <a:p>
            <a:r>
              <a:rPr lang="en-US" dirty="0" smtClean="0"/>
              <a:t>Bound for heaven..</a:t>
            </a:r>
            <a:endParaRPr lang="en-US" dirty="0"/>
          </a:p>
        </p:txBody>
      </p:sp>
      <p:sp>
        <p:nvSpPr>
          <p:cNvPr id="3" name="Content Placeholder 2"/>
          <p:cNvSpPr>
            <a:spLocks noGrp="1"/>
          </p:cNvSpPr>
          <p:nvPr>
            <p:ph idx="1"/>
          </p:nvPr>
        </p:nvSpPr>
        <p:spPr>
          <a:xfrm>
            <a:off x="457200" y="2590800"/>
            <a:ext cx="8229600" cy="3535363"/>
          </a:xfrm>
        </p:spPr>
        <p:txBody>
          <a:bodyPr>
            <a:normAutofit fontScale="92500" lnSpcReduction="10000"/>
          </a:bodyPr>
          <a:lstStyle/>
          <a:p>
            <a:r>
              <a:rPr lang="en-US" dirty="0" smtClean="0"/>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a:p>
            <a:endParaRPr lang="en-US" dirty="0"/>
          </a:p>
        </p:txBody>
      </p:sp>
      <p:sp>
        <p:nvSpPr>
          <p:cNvPr id="5" name="Rectangle 4"/>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ar-view-mirror.jpg"/>
          <p:cNvPicPr>
            <a:picLocks noChangeAspect="1"/>
          </p:cNvPicPr>
          <p:nvPr/>
        </p:nvPicPr>
        <p:blipFill>
          <a:blip r:embed="rId2" cstate="print"/>
          <a:stretch>
            <a:fillRect/>
          </a:stretch>
        </p:blipFill>
        <p:spPr>
          <a:xfrm>
            <a:off x="-1" y="0"/>
            <a:ext cx="9147573" cy="6400800"/>
          </a:xfrm>
          <a:prstGeom prst="rect">
            <a:avLst/>
          </a:prstGeom>
        </p:spPr>
      </p:pic>
      <p:sp>
        <p:nvSpPr>
          <p:cNvPr id="2" name="Title 1"/>
          <p:cNvSpPr>
            <a:spLocks noGrp="1"/>
          </p:cNvSpPr>
          <p:nvPr>
            <p:ph type="ctrTitle"/>
          </p:nvPr>
        </p:nvSpPr>
        <p:spPr>
          <a:xfrm>
            <a:off x="381000" y="228600"/>
            <a:ext cx="8305800" cy="1752600"/>
          </a:xfrm>
        </p:spPr>
        <p:txBody>
          <a:bodyPr/>
          <a:lstStyle/>
          <a:p>
            <a:r>
              <a:rPr lang="en-US" dirty="0" smtClean="0"/>
              <a:t>Forgetting the Past and Looking Forward</a:t>
            </a:r>
            <a:endParaRPr lang="en-US" dirty="0"/>
          </a:p>
        </p:txBody>
      </p:sp>
      <p:sp>
        <p:nvSpPr>
          <p:cNvPr id="3" name="Subtitle 2"/>
          <p:cNvSpPr>
            <a:spLocks noGrp="1"/>
          </p:cNvSpPr>
          <p:nvPr>
            <p:ph type="subTitle" idx="1"/>
          </p:nvPr>
        </p:nvSpPr>
        <p:spPr>
          <a:xfrm>
            <a:off x="1295400" y="5486400"/>
            <a:ext cx="6400800" cy="990600"/>
          </a:xfrm>
        </p:spPr>
        <p:txBody>
          <a:bodyPr>
            <a:normAutofit/>
          </a:bodyPr>
          <a:lstStyle/>
          <a:p>
            <a:r>
              <a:rPr lang="en-US" sz="4400" dirty="0" smtClean="0"/>
              <a:t>Philippians 3:12-21</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ving to know Jesus.jpg"/>
          <p:cNvPicPr>
            <a:picLocks noChangeAspect="1"/>
          </p:cNvPicPr>
          <p:nvPr/>
        </p:nvPicPr>
        <p:blipFill>
          <a:blip r:embed="rId2" cstate="print">
            <a:lum bright="-10000" contrast="10000"/>
          </a:blip>
          <a:srcRect t="2376" b="30891"/>
          <a:stretch>
            <a:fillRect/>
          </a:stretch>
        </p:blipFill>
        <p:spPr>
          <a:xfrm>
            <a:off x="0" y="1295400"/>
            <a:ext cx="9144000" cy="4108667"/>
          </a:xfrm>
          <a:prstGeom prst="rect">
            <a:avLst/>
          </a:prstGeom>
        </p:spPr>
      </p:pic>
      <p:sp>
        <p:nvSpPr>
          <p:cNvPr id="4" name="Title 3"/>
          <p:cNvSpPr>
            <a:spLocks noGrp="1"/>
          </p:cNvSpPr>
          <p:nvPr>
            <p:ph type="title"/>
          </p:nvPr>
        </p:nvSpPr>
        <p:spPr>
          <a:xfrm>
            <a:off x="381000" y="304800"/>
            <a:ext cx="6477000" cy="914400"/>
          </a:xfrm>
        </p:spPr>
        <p:txBody>
          <a:bodyPr>
            <a:normAutofit fontScale="90000"/>
          </a:bodyPr>
          <a:lstStyle/>
          <a:p>
            <a:r>
              <a:rPr lang="en-US" dirty="0" smtClean="0"/>
              <a:t>His changed life and goals..</a:t>
            </a:r>
            <a:endParaRPr lang="en-US" dirty="0"/>
          </a:p>
        </p:txBody>
      </p:sp>
      <p:sp>
        <p:nvSpPr>
          <p:cNvPr id="5" name="Content Placeholder 4"/>
          <p:cNvSpPr>
            <a:spLocks noGrp="1"/>
          </p:cNvSpPr>
          <p:nvPr>
            <p:ph idx="1"/>
          </p:nvPr>
        </p:nvSpPr>
        <p:spPr>
          <a:xfrm>
            <a:off x="152400" y="3962400"/>
            <a:ext cx="8991600" cy="2362200"/>
          </a:xfrm>
        </p:spPr>
        <p:txBody>
          <a:bodyPr>
            <a:normAutofit fontScale="92500" lnSpcReduction="10000"/>
          </a:bodyPr>
          <a:lstStyle/>
          <a:p>
            <a:r>
              <a:rPr lang="en-US" dirty="0" smtClean="0"/>
              <a:t>8-9 I count all things loss for the excellence of the knowledge of Christ Jesus my Lord.. that I may.. be found in Him, not having my own righteousness, which is from the law, but that which is through faith in Christ…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descr="growth of plants.jpg"/>
          <p:cNvPicPr>
            <a:picLocks noChangeAspect="1"/>
          </p:cNvPicPr>
          <p:nvPr/>
        </p:nvPicPr>
        <p:blipFill>
          <a:blip r:embed="rId2" cstate="print">
            <a:lum bright="-10000" contrast="10000"/>
          </a:blip>
          <a:stretch>
            <a:fillRect/>
          </a:stretch>
        </p:blipFill>
        <p:spPr>
          <a:xfrm>
            <a:off x="0" y="0"/>
            <a:ext cx="9144000" cy="6477000"/>
          </a:xfrm>
          <a:prstGeom prst="rect">
            <a:avLst/>
          </a:prstGeom>
        </p:spPr>
      </p:pic>
      <p:sp>
        <p:nvSpPr>
          <p:cNvPr id="3" name="Title 2"/>
          <p:cNvSpPr>
            <a:spLocks noGrp="1"/>
          </p:cNvSpPr>
          <p:nvPr>
            <p:ph type="title"/>
          </p:nvPr>
        </p:nvSpPr>
        <p:spPr>
          <a:xfrm>
            <a:off x="228600" y="228600"/>
            <a:ext cx="6400800" cy="1143000"/>
          </a:xfrm>
        </p:spPr>
        <p:txBody>
          <a:bodyPr>
            <a:normAutofit/>
          </a:bodyPr>
          <a:lstStyle/>
          <a:p>
            <a:r>
              <a:rPr lang="en-US" dirty="0" smtClean="0"/>
              <a:t>God’s order of growth..</a:t>
            </a:r>
            <a:endParaRPr lang="en-US" dirty="0"/>
          </a:p>
        </p:txBody>
      </p:sp>
      <p:cxnSp>
        <p:nvCxnSpPr>
          <p:cNvPr id="7" name="Straight Arrow Connector 6"/>
          <p:cNvCxnSpPr/>
          <p:nvPr/>
        </p:nvCxnSpPr>
        <p:spPr>
          <a:xfrm>
            <a:off x="990600" y="5791200"/>
            <a:ext cx="3352800" cy="0"/>
          </a:xfrm>
          <a:prstGeom prst="straightConnector1">
            <a:avLst/>
          </a:prstGeom>
          <a:ln w="127000">
            <a:solidFill>
              <a:schemeClr val="bg1"/>
            </a:solidFill>
            <a:tailEnd type="arrow"/>
          </a:ln>
          <a:effectLst>
            <a:glow rad="139700">
              <a:schemeClr val="tx1">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rens growth.jpg"/>
          <p:cNvPicPr>
            <a:picLocks noChangeAspect="1"/>
          </p:cNvPicPr>
          <p:nvPr/>
        </p:nvPicPr>
        <p:blipFill>
          <a:blip r:embed="rId2" cstate="print"/>
          <a:srcRect r="1333"/>
          <a:stretch>
            <a:fillRect/>
          </a:stretch>
        </p:blipFill>
        <p:spPr>
          <a:xfrm>
            <a:off x="18455" y="1371600"/>
            <a:ext cx="9125545" cy="3733800"/>
          </a:xfrm>
          <a:prstGeom prst="rect">
            <a:avLst/>
          </a:prstGeom>
        </p:spPr>
      </p:pic>
      <p:sp>
        <p:nvSpPr>
          <p:cNvPr id="3" name="Rectangle 2"/>
          <p:cNvSpPr/>
          <p:nvPr/>
        </p:nvSpPr>
        <p:spPr>
          <a:xfrm>
            <a:off x="0" y="1371600"/>
            <a:ext cx="9144000" cy="37338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4" name="Title 3"/>
          <p:cNvSpPr>
            <a:spLocks noGrp="1"/>
          </p:cNvSpPr>
          <p:nvPr>
            <p:ph type="title"/>
          </p:nvPr>
        </p:nvSpPr>
        <p:spPr/>
        <p:txBody>
          <a:bodyPr/>
          <a:lstStyle/>
          <a:p>
            <a:r>
              <a:rPr lang="en-US" dirty="0" smtClean="0"/>
              <a:t>God intends growth..</a:t>
            </a:r>
            <a:endParaRPr lang="en-US" dirty="0"/>
          </a:p>
        </p:txBody>
      </p:sp>
      <p:sp>
        <p:nvSpPr>
          <p:cNvPr id="5" name="Content Placeholder 4"/>
          <p:cNvSpPr>
            <a:spLocks noGrp="1"/>
          </p:cNvSpPr>
          <p:nvPr>
            <p:ph idx="1"/>
          </p:nvPr>
        </p:nvSpPr>
        <p:spPr>
          <a:xfrm>
            <a:off x="457200" y="5181600"/>
            <a:ext cx="8229600" cy="1219200"/>
          </a:xfrm>
        </p:spPr>
        <p:txBody>
          <a:bodyPr>
            <a:normAutofit/>
          </a:bodyPr>
          <a:lstStyle/>
          <a:p>
            <a:r>
              <a:rPr lang="en-US" dirty="0" smtClean="0"/>
              <a:t>Gaining salvation in Christ is only the beginning… we continue to grow..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ar-view-mirror.jpg"/>
          <p:cNvPicPr>
            <a:picLocks noChangeAspect="1"/>
          </p:cNvPicPr>
          <p:nvPr/>
        </p:nvPicPr>
        <p:blipFill>
          <a:blip r:embed="rId2" cstate="print"/>
          <a:stretch>
            <a:fillRect/>
          </a:stretch>
        </p:blipFill>
        <p:spPr>
          <a:xfrm>
            <a:off x="-1" y="0"/>
            <a:ext cx="9147573" cy="6477000"/>
          </a:xfrm>
          <a:prstGeom prst="rect">
            <a:avLst/>
          </a:prstGeom>
        </p:spPr>
      </p:pic>
      <p:sp>
        <p:nvSpPr>
          <p:cNvPr id="5" name="Rectangle 4"/>
          <p:cNvSpPr/>
          <p:nvPr/>
        </p:nvSpPr>
        <p:spPr>
          <a:xfrm>
            <a:off x="0" y="0"/>
            <a:ext cx="9144000" cy="6477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457200" y="228600"/>
            <a:ext cx="5562600" cy="1143000"/>
          </a:xfrm>
        </p:spPr>
        <p:txBody>
          <a:bodyPr/>
          <a:lstStyle/>
          <a:p>
            <a:r>
              <a:rPr lang="en-US" dirty="0" smtClean="0"/>
              <a:t>Forgetting the past..</a:t>
            </a:r>
            <a:endParaRPr lang="en-US" dirty="0"/>
          </a:p>
        </p:txBody>
      </p:sp>
      <p:sp>
        <p:nvSpPr>
          <p:cNvPr id="14" name="Content Placeholder 13"/>
          <p:cNvSpPr>
            <a:spLocks noGrp="1"/>
          </p:cNvSpPr>
          <p:nvPr>
            <p:ph idx="1"/>
          </p:nvPr>
        </p:nvSpPr>
        <p:spPr>
          <a:xfrm>
            <a:off x="228600" y="4038600"/>
            <a:ext cx="8686800" cy="2438400"/>
          </a:xfrm>
        </p:spPr>
        <p:txBody>
          <a:bodyPr>
            <a:normAutofit fontScale="85000" lnSpcReduction="20000"/>
          </a:bodyPr>
          <a:lstStyle/>
          <a:p>
            <a:r>
              <a:rPr lang="en-US" dirty="0" smtClean="0"/>
              <a:t>Philippians 3:13-14  Brethren, I do not count myself to have apprehended; but one thing I do, </a:t>
            </a:r>
            <a:r>
              <a:rPr lang="en-US" u="sng" dirty="0" smtClean="0">
                <a:solidFill>
                  <a:srgbClr val="FFC000"/>
                </a:solidFill>
              </a:rPr>
              <a:t>forgetting those things which are behind </a:t>
            </a:r>
            <a:r>
              <a:rPr lang="en-US" dirty="0" smtClean="0"/>
              <a:t>and reaching forward to those things which are ahead, 14 I press toward the goal for the prize of the upward call of God in Christ Jesus.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p:cTn id="13"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munion_table.jpg"/>
          <p:cNvPicPr>
            <a:picLocks noChangeAspect="1"/>
          </p:cNvPicPr>
          <p:nvPr/>
        </p:nvPicPr>
        <p:blipFill>
          <a:blip r:embed="rId2" cstate="print"/>
          <a:stretch>
            <a:fillRect/>
          </a:stretch>
        </p:blipFill>
        <p:spPr>
          <a:xfrm>
            <a:off x="0" y="0"/>
            <a:ext cx="9144000" cy="6858000"/>
          </a:xfrm>
          <a:prstGeom prst="rect">
            <a:avLst/>
          </a:prstGeom>
        </p:spPr>
      </p:pic>
      <p:sp>
        <p:nvSpPr>
          <p:cNvPr id="3" name="Title 2"/>
          <p:cNvSpPr>
            <a:spLocks noGrp="1"/>
          </p:cNvSpPr>
          <p:nvPr>
            <p:ph type="title"/>
          </p:nvPr>
        </p:nvSpPr>
        <p:spPr/>
        <p:txBody>
          <a:bodyPr>
            <a:normAutofit fontScale="90000"/>
          </a:bodyPr>
          <a:lstStyle/>
          <a:p>
            <a:r>
              <a:rPr lang="en-US" dirty="0" smtClean="0"/>
              <a:t>Some things should not be forgotten..</a:t>
            </a:r>
            <a:endParaRPr lang="en-US" dirty="0"/>
          </a:p>
        </p:txBody>
      </p:sp>
      <p:sp>
        <p:nvSpPr>
          <p:cNvPr id="4" name="Content Placeholder 3"/>
          <p:cNvSpPr>
            <a:spLocks noGrp="1"/>
          </p:cNvSpPr>
          <p:nvPr>
            <p:ph idx="1"/>
          </p:nvPr>
        </p:nvSpPr>
        <p:spPr>
          <a:xfrm>
            <a:off x="228600" y="4953000"/>
            <a:ext cx="8534400" cy="1447800"/>
          </a:xfrm>
        </p:spPr>
        <p:txBody>
          <a:bodyPr>
            <a:normAutofit/>
          </a:bodyPr>
          <a:lstStyle/>
          <a:p>
            <a:r>
              <a:rPr lang="en-US" sz="4000" dirty="0" smtClean="0"/>
              <a:t>1 </a:t>
            </a:r>
            <a:r>
              <a:rPr lang="en-US" sz="4000" dirty="0" err="1" smtClean="0"/>
              <a:t>Cor</a:t>
            </a:r>
            <a:r>
              <a:rPr lang="en-US" sz="4000" dirty="0" smtClean="0"/>
              <a:t> 11:23-26 Remembering Jesus’ death .. “in remembrance of me”..</a:t>
            </a:r>
            <a:endParaRPr lang="en-US" sz="4000" dirty="0"/>
          </a:p>
        </p:txBody>
      </p:sp>
      <p:sp>
        <p:nvSpPr>
          <p:cNvPr id="6" name="Rectangle 5"/>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uschwitz gates 02.jpg"/>
          <p:cNvPicPr>
            <a:picLocks noChangeAspect="1"/>
          </p:cNvPicPr>
          <p:nvPr/>
        </p:nvPicPr>
        <p:blipFill>
          <a:blip r:embed="rId2" cstate="print"/>
          <a:stretch>
            <a:fillRect/>
          </a:stretch>
        </p:blipFill>
        <p:spPr>
          <a:xfrm>
            <a:off x="0" y="0"/>
            <a:ext cx="9144000" cy="6703282"/>
          </a:xfrm>
          <a:prstGeom prst="rect">
            <a:avLst/>
          </a:prstGeom>
        </p:spPr>
      </p:pic>
      <p:sp>
        <p:nvSpPr>
          <p:cNvPr id="4" name="Title 3"/>
          <p:cNvSpPr>
            <a:spLocks noGrp="1"/>
          </p:cNvSpPr>
          <p:nvPr>
            <p:ph type="title"/>
          </p:nvPr>
        </p:nvSpPr>
        <p:spPr/>
        <p:txBody>
          <a:bodyPr/>
          <a:lstStyle/>
          <a:p>
            <a:r>
              <a:rPr lang="en-US" dirty="0" smtClean="0"/>
              <a:t>Auschwitz..</a:t>
            </a:r>
            <a:endParaRPr lang="en-US" dirty="0"/>
          </a:p>
        </p:txBody>
      </p:sp>
      <p:sp>
        <p:nvSpPr>
          <p:cNvPr id="5" name="Content Placeholder 4"/>
          <p:cNvSpPr>
            <a:spLocks noGrp="1"/>
          </p:cNvSpPr>
          <p:nvPr>
            <p:ph idx="1"/>
          </p:nvPr>
        </p:nvSpPr>
        <p:spPr>
          <a:xfrm>
            <a:off x="152400" y="4876800"/>
            <a:ext cx="8686800" cy="1600200"/>
          </a:xfrm>
        </p:spPr>
        <p:txBody>
          <a:bodyPr>
            <a:normAutofit/>
          </a:bodyPr>
          <a:lstStyle/>
          <a:p>
            <a:r>
              <a:rPr lang="en-US" sz="4000" dirty="0" smtClean="0"/>
              <a:t>“Those who cannot remember the past are condemned to repeat it..”</a:t>
            </a:r>
            <a:endParaRPr lang="en-US" sz="4000" dirty="0"/>
          </a:p>
        </p:txBody>
      </p:sp>
      <p:sp>
        <p:nvSpPr>
          <p:cNvPr id="6" name="Rectangle 5"/>
          <p:cNvSpPr/>
          <p:nvPr/>
        </p:nvSpPr>
        <p:spPr>
          <a:xfrm flipV="1">
            <a:off x="0" y="6400800"/>
            <a:ext cx="9144000" cy="4572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V="1">
            <a:off x="0" y="6324600"/>
            <a:ext cx="9144000" cy="5334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eclaration_independence.jpg"/>
          <p:cNvPicPr>
            <a:picLocks noChangeAspect="1"/>
          </p:cNvPicPr>
          <p:nvPr/>
        </p:nvPicPr>
        <p:blipFill>
          <a:blip r:embed="rId2" cstate="print">
            <a:lum bright="-5000" contrast="10000"/>
          </a:blip>
          <a:stretch>
            <a:fillRect/>
          </a:stretch>
        </p:blipFill>
        <p:spPr>
          <a:xfrm>
            <a:off x="0" y="0"/>
            <a:ext cx="9144000" cy="6324600"/>
          </a:xfrm>
          <a:prstGeom prst="rect">
            <a:avLst/>
          </a:prstGeom>
        </p:spPr>
      </p:pic>
      <p:sp>
        <p:nvSpPr>
          <p:cNvPr id="7" name="Title 6"/>
          <p:cNvSpPr>
            <a:spLocks noGrp="1"/>
          </p:cNvSpPr>
          <p:nvPr>
            <p:ph type="title"/>
          </p:nvPr>
        </p:nvSpPr>
        <p:spPr/>
        <p:txBody>
          <a:bodyPr>
            <a:normAutofit fontScale="90000"/>
          </a:bodyPr>
          <a:lstStyle/>
          <a:p>
            <a:r>
              <a:rPr lang="en-US" dirty="0" smtClean="0"/>
              <a:t>The lessons of history..</a:t>
            </a:r>
            <a:endParaRPr lang="en-US" dirty="0"/>
          </a:p>
        </p:txBody>
      </p:sp>
      <p:sp>
        <p:nvSpPr>
          <p:cNvPr id="8" name="Content Placeholder 7"/>
          <p:cNvSpPr>
            <a:spLocks noGrp="1"/>
          </p:cNvSpPr>
          <p:nvPr>
            <p:ph idx="1"/>
          </p:nvPr>
        </p:nvSpPr>
        <p:spPr>
          <a:xfrm>
            <a:off x="457200" y="4876800"/>
            <a:ext cx="8229600" cy="1249363"/>
          </a:xfrm>
        </p:spPr>
        <p:txBody>
          <a:bodyPr/>
          <a:lstStyle/>
          <a:p>
            <a:r>
              <a:rPr lang="en-US" dirty="0" smtClean="0"/>
              <a:t>Reasons listed for Declaration of Independence…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636</Words>
  <Application>Microsoft Office PowerPoint</Application>
  <PresentationFormat>On-screen Show (4:3)</PresentationFormat>
  <Paragraphs>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Forgetting the Past and Looking Forward</vt:lpstr>
      <vt:lpstr>Paul’s own past ..</vt:lpstr>
      <vt:lpstr>His changed life and goals..</vt:lpstr>
      <vt:lpstr>God’s order of growth..</vt:lpstr>
      <vt:lpstr>God intends growth..</vt:lpstr>
      <vt:lpstr>Forgetting the past..</vt:lpstr>
      <vt:lpstr>Some things should not be forgotten..</vt:lpstr>
      <vt:lpstr>Auschwitz..</vt:lpstr>
      <vt:lpstr>The lessons of history..</vt:lpstr>
      <vt:lpstr>Forgetting our past ..</vt:lpstr>
      <vt:lpstr>Slide 11</vt:lpstr>
      <vt:lpstr>Slide 12</vt:lpstr>
      <vt:lpstr>Reaching forward..</vt:lpstr>
      <vt:lpstr>We must move forward..</vt:lpstr>
      <vt:lpstr>A Mature attitude..</vt:lpstr>
      <vt:lpstr>God will reveal this to you..</vt:lpstr>
      <vt:lpstr>Following right examples..</vt:lpstr>
      <vt:lpstr>Observe godly examples..</vt:lpstr>
      <vt:lpstr>Observe godly examples..</vt:lpstr>
      <vt:lpstr>Enemies of the cross..</vt:lpstr>
      <vt:lpstr>Slide 21</vt:lpstr>
      <vt:lpstr>Bound for heaven..</vt:lpstr>
      <vt:lpstr>Forgetting the Past and Looking Forward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261</cp:revision>
  <dcterms:created xsi:type="dcterms:W3CDTF">2011-02-15T07:29:10Z</dcterms:created>
  <dcterms:modified xsi:type="dcterms:W3CDTF">2014-03-18T15:40:05Z</dcterms:modified>
</cp:coreProperties>
</file>