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261300"/>
    <a:srgbClr val="663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55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t-1PaulPreaches.jpg"/>
          <p:cNvPicPr>
            <a:picLocks noChangeAspect="1"/>
          </p:cNvPicPr>
          <p:nvPr userDrawn="1"/>
        </p:nvPicPr>
        <p:blipFill>
          <a:blip r:embed="rId13" cstate="print">
            <a:lum bright="-30000" contrast="10000"/>
          </a:blip>
          <a:srcRect l="7000" t="6261" b="5009"/>
          <a:stretch>
            <a:fillRect/>
          </a:stretch>
        </p:blipFill>
        <p:spPr>
          <a:xfrm>
            <a:off x="0" y="0"/>
            <a:ext cx="9143999" cy="6857999"/>
          </a:xfrm>
          <a:prstGeom prst="rect">
            <a:avLst/>
          </a:prstGeom>
        </p:spPr>
      </p:pic>
      <p:pic>
        <p:nvPicPr>
          <p:cNvPr id="6" name="Picture 5" descr="Where you belong 02.jpg"/>
          <p:cNvPicPr>
            <a:picLocks noChangeAspect="1"/>
          </p:cNvPicPr>
          <p:nvPr userDrawn="1"/>
        </p:nvPicPr>
        <p:blipFill>
          <a:blip r:embed="rId14" cstate="print">
            <a:lum bright="-65000" contrast="2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righteousness in christ.jpg"/>
          <p:cNvPicPr>
            <a:picLocks noChangeAspect="1"/>
          </p:cNvPicPr>
          <p:nvPr/>
        </p:nvPicPr>
        <p:blipFill>
          <a:blip r:embed="rId2" cstate="print">
            <a:lum bright="-5000"/>
          </a:blip>
          <a:stretch>
            <a:fillRect/>
          </a:stretch>
        </p:blipFill>
        <p:spPr>
          <a:xfrm>
            <a:off x="0" y="0"/>
            <a:ext cx="9144000" cy="6400800"/>
          </a:xfrm>
          <a:prstGeom prst="rect">
            <a:avLst/>
          </a:prstGeom>
        </p:spPr>
      </p:pic>
      <p:pic>
        <p:nvPicPr>
          <p:cNvPr id="8" name="Picture 7" descr="Man-Worships-God.jpg"/>
          <p:cNvPicPr>
            <a:picLocks noChangeAspect="1"/>
          </p:cNvPicPr>
          <p:nvPr/>
        </p:nvPicPr>
        <p:blipFill>
          <a:blip r:embed="rId3" cstate="print"/>
          <a:stretch>
            <a:fillRect/>
          </a:stretch>
        </p:blipFill>
        <p:spPr>
          <a:xfrm>
            <a:off x="0" y="914400"/>
            <a:ext cx="9144000" cy="5943600"/>
          </a:xfrm>
          <a:prstGeom prst="rect">
            <a:avLst/>
          </a:prstGeom>
        </p:spPr>
      </p:pic>
      <p:pic>
        <p:nvPicPr>
          <p:cNvPr id="7" name="Picture 6" descr="righteousness in christ.jpg"/>
          <p:cNvPicPr>
            <a:picLocks noChangeAspect="1"/>
          </p:cNvPicPr>
          <p:nvPr/>
        </p:nvPicPr>
        <p:blipFill>
          <a:blip r:embed="rId2" cstate="print">
            <a:lum bright="-5000" contrast="10000"/>
          </a:blip>
          <a:stretch>
            <a:fillRect/>
          </a:stretch>
        </p:blipFill>
        <p:spPr>
          <a:xfrm>
            <a:off x="0" y="533400"/>
            <a:ext cx="9144000" cy="63246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Righteousness from God</a:t>
            </a:r>
            <a:endParaRPr lang="en-US" dirty="0"/>
          </a:p>
        </p:txBody>
      </p:sp>
      <p:sp>
        <p:nvSpPr>
          <p:cNvPr id="3" name="Subtitle 2"/>
          <p:cNvSpPr>
            <a:spLocks noGrp="1"/>
          </p:cNvSpPr>
          <p:nvPr>
            <p:ph type="subTitle" idx="1"/>
          </p:nvPr>
        </p:nvSpPr>
        <p:spPr>
          <a:xfrm>
            <a:off x="1295400" y="5486400"/>
            <a:ext cx="6400800" cy="914400"/>
          </a:xfrm>
        </p:spPr>
        <p:txBody>
          <a:bodyPr>
            <a:normAutofit/>
          </a:bodyPr>
          <a:lstStyle/>
          <a:p>
            <a:r>
              <a:rPr lang="en-US" sz="4400" dirty="0" smtClean="0"/>
              <a:t>Philippians 3:1-11</a:t>
            </a:r>
            <a:endParaRPr lang="en-US" sz="4400" dirty="0"/>
          </a:p>
        </p:txBody>
      </p:sp>
      <p:sp>
        <p:nvSpPr>
          <p:cNvPr id="5" name="Rectangle 4"/>
          <p:cNvSpPr/>
          <p:nvPr/>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ul-of-tarsus.jpg"/>
          <p:cNvPicPr>
            <a:picLocks noChangeAspect="1"/>
          </p:cNvPicPr>
          <p:nvPr/>
        </p:nvPicPr>
        <p:blipFill>
          <a:blip r:embed="rId2" cstate="print">
            <a:lum bright="-5000" contrast="10000"/>
          </a:blip>
          <a:srcRect t="19084" b="32964"/>
          <a:stretch>
            <a:fillRect/>
          </a:stretch>
        </p:blipFill>
        <p:spPr>
          <a:xfrm>
            <a:off x="0" y="1371600"/>
            <a:ext cx="9144000" cy="3338705"/>
          </a:xfrm>
          <a:prstGeom prst="rect">
            <a:avLst/>
          </a:prstGeom>
          <a:effectLst>
            <a:glow rad="139700">
              <a:schemeClr val="accent6">
                <a:satMod val="175000"/>
                <a:alpha val="40000"/>
              </a:schemeClr>
            </a:glow>
          </a:effectLst>
        </p:spPr>
      </p:pic>
      <p:pic>
        <p:nvPicPr>
          <p:cNvPr id="6" name="Picture 5" descr="broken.jpg"/>
          <p:cNvPicPr>
            <a:picLocks noChangeAspect="1"/>
          </p:cNvPicPr>
          <p:nvPr/>
        </p:nvPicPr>
        <p:blipFill>
          <a:blip r:embed="rId3" cstate="print">
            <a:lum bright="-12000" contrast="10000"/>
          </a:blip>
          <a:srcRect t="11241" b="33724"/>
          <a:stretch>
            <a:fillRect/>
          </a:stretch>
        </p:blipFill>
        <p:spPr>
          <a:xfrm>
            <a:off x="0" y="1371600"/>
            <a:ext cx="9144000" cy="3352800"/>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81000" y="304800"/>
            <a:ext cx="5562600" cy="914400"/>
          </a:xfrm>
        </p:spPr>
        <p:txBody>
          <a:bodyPr>
            <a:normAutofit fontScale="90000"/>
          </a:bodyPr>
          <a:lstStyle/>
          <a:p>
            <a:r>
              <a:rPr lang="en-US" dirty="0" smtClean="0"/>
              <a:t>Changed his entire life..</a:t>
            </a:r>
            <a:endParaRPr lang="en-US" dirty="0"/>
          </a:p>
        </p:txBody>
      </p:sp>
      <p:sp>
        <p:nvSpPr>
          <p:cNvPr id="5" name="Content Placeholder 4"/>
          <p:cNvSpPr>
            <a:spLocks noGrp="1"/>
          </p:cNvSpPr>
          <p:nvPr>
            <p:ph idx="1"/>
          </p:nvPr>
        </p:nvSpPr>
        <p:spPr>
          <a:xfrm>
            <a:off x="152400" y="3733800"/>
            <a:ext cx="8839200" cy="2667000"/>
          </a:xfrm>
        </p:spPr>
        <p:txBody>
          <a:bodyPr>
            <a:normAutofit fontScale="85000" lnSpcReduction="10000"/>
          </a:bodyPr>
          <a:lstStyle/>
          <a:p>
            <a:r>
              <a:rPr lang="en-US" dirty="0" smtClean="0"/>
              <a:t>7 But what things were gain to me, these I have counted loss for Christ. 8 Yet indeed I also count all things loss for the excellence of the knowledge of Christ Jesus my Lord, for whom I have suffered the loss of all things, and count them as rubbish, that I may gain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2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ving to know Jesus.jpg"/>
          <p:cNvPicPr>
            <a:picLocks noChangeAspect="1"/>
          </p:cNvPicPr>
          <p:nvPr/>
        </p:nvPicPr>
        <p:blipFill>
          <a:blip r:embed="rId2" cstate="print">
            <a:lum bright="-10000" contrast="10000"/>
          </a:blip>
          <a:srcRect t="2376" b="30891"/>
          <a:stretch>
            <a:fillRect/>
          </a:stretch>
        </p:blipFill>
        <p:spPr>
          <a:xfrm>
            <a:off x="0" y="1295400"/>
            <a:ext cx="9144000" cy="4108667"/>
          </a:xfrm>
          <a:prstGeom prst="rect">
            <a:avLst/>
          </a:prstGeom>
        </p:spPr>
      </p:pic>
      <p:sp>
        <p:nvSpPr>
          <p:cNvPr id="4" name="Title 3"/>
          <p:cNvSpPr>
            <a:spLocks noGrp="1"/>
          </p:cNvSpPr>
          <p:nvPr>
            <p:ph type="title"/>
          </p:nvPr>
        </p:nvSpPr>
        <p:spPr>
          <a:xfrm>
            <a:off x="381000" y="304800"/>
            <a:ext cx="6477000" cy="914400"/>
          </a:xfrm>
        </p:spPr>
        <p:txBody>
          <a:bodyPr>
            <a:normAutofit/>
          </a:bodyPr>
          <a:lstStyle/>
          <a:p>
            <a:r>
              <a:rPr lang="en-US" dirty="0" smtClean="0"/>
              <a:t>His consuming passion..</a:t>
            </a:r>
            <a:endParaRPr lang="en-US" dirty="0"/>
          </a:p>
        </p:txBody>
      </p:sp>
      <p:sp>
        <p:nvSpPr>
          <p:cNvPr id="5" name="Content Placeholder 4"/>
          <p:cNvSpPr>
            <a:spLocks noGrp="1"/>
          </p:cNvSpPr>
          <p:nvPr>
            <p:ph idx="1"/>
          </p:nvPr>
        </p:nvSpPr>
        <p:spPr>
          <a:xfrm>
            <a:off x="152400" y="4114800"/>
            <a:ext cx="8991600" cy="2133600"/>
          </a:xfrm>
        </p:spPr>
        <p:txBody>
          <a:bodyPr>
            <a:normAutofit lnSpcReduction="10000"/>
          </a:bodyPr>
          <a:lstStyle/>
          <a:p>
            <a:r>
              <a:rPr lang="en-US" dirty="0" smtClean="0"/>
              <a:t>9 be found in Him, not having my own righteousness, which is from the law, but that which is through faith in Christ, the righteousness which is from God by faith;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ving to know Jesus.jpg"/>
          <p:cNvPicPr>
            <a:picLocks noChangeAspect="1"/>
          </p:cNvPicPr>
          <p:nvPr/>
        </p:nvPicPr>
        <p:blipFill>
          <a:blip r:embed="rId2" cstate="print">
            <a:lum bright="-10000" contrast="10000"/>
          </a:blip>
          <a:srcRect t="2376" b="30891"/>
          <a:stretch>
            <a:fillRect/>
          </a:stretch>
        </p:blipFill>
        <p:spPr>
          <a:xfrm>
            <a:off x="0" y="1295400"/>
            <a:ext cx="9144000" cy="4108667"/>
          </a:xfrm>
          <a:prstGeom prst="rect">
            <a:avLst/>
          </a:prstGeom>
        </p:spPr>
      </p:pic>
      <p:sp>
        <p:nvSpPr>
          <p:cNvPr id="4" name="Title 3"/>
          <p:cNvSpPr>
            <a:spLocks noGrp="1"/>
          </p:cNvSpPr>
          <p:nvPr>
            <p:ph type="title"/>
          </p:nvPr>
        </p:nvSpPr>
        <p:spPr>
          <a:xfrm>
            <a:off x="381000" y="304800"/>
            <a:ext cx="6477000" cy="914400"/>
          </a:xfrm>
        </p:spPr>
        <p:txBody>
          <a:bodyPr>
            <a:normAutofit/>
          </a:bodyPr>
          <a:lstStyle/>
          <a:p>
            <a:r>
              <a:rPr lang="en-US" dirty="0" smtClean="0"/>
              <a:t>His consuming passion..</a:t>
            </a:r>
            <a:endParaRPr lang="en-US" dirty="0"/>
          </a:p>
        </p:txBody>
      </p:sp>
      <p:sp>
        <p:nvSpPr>
          <p:cNvPr id="5" name="Content Placeholder 4"/>
          <p:cNvSpPr>
            <a:spLocks noGrp="1"/>
          </p:cNvSpPr>
          <p:nvPr>
            <p:ph idx="1"/>
          </p:nvPr>
        </p:nvSpPr>
        <p:spPr>
          <a:xfrm>
            <a:off x="152400" y="4114800"/>
            <a:ext cx="8991600" cy="2133600"/>
          </a:xfrm>
        </p:spPr>
        <p:txBody>
          <a:bodyPr>
            <a:normAutofit fontScale="92500" lnSpcReduction="20000"/>
          </a:bodyPr>
          <a:lstStyle/>
          <a:p>
            <a:r>
              <a:rPr lang="en-US" dirty="0" smtClean="0"/>
              <a:t>10 that I may know Him and the power of His resurrection, and the fellowship of His sufferings, being conformed to His death, 11 if, by any means, I may attain to the resurrection from the dead.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igh achievers 05.jpg"/>
          <p:cNvPicPr>
            <a:picLocks noChangeAspect="1"/>
          </p:cNvPicPr>
          <p:nvPr/>
        </p:nvPicPr>
        <p:blipFill>
          <a:blip r:embed="rId2" cstate="print"/>
          <a:srcRect t="35982" b="8996"/>
          <a:stretch>
            <a:fillRect/>
          </a:stretch>
        </p:blipFill>
        <p:spPr>
          <a:xfrm>
            <a:off x="0" y="1295400"/>
            <a:ext cx="9144001" cy="3381222"/>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81000" y="304800"/>
            <a:ext cx="6477000" cy="914400"/>
          </a:xfrm>
        </p:spPr>
        <p:txBody>
          <a:bodyPr>
            <a:normAutofit/>
          </a:bodyPr>
          <a:lstStyle/>
          <a:p>
            <a:r>
              <a:rPr lang="en-US" dirty="0" smtClean="0"/>
              <a:t>The plain truth..</a:t>
            </a:r>
            <a:endParaRPr lang="en-US" dirty="0"/>
          </a:p>
        </p:txBody>
      </p:sp>
      <p:sp>
        <p:nvSpPr>
          <p:cNvPr id="5" name="Content Placeholder 4"/>
          <p:cNvSpPr>
            <a:spLocks noGrp="1"/>
          </p:cNvSpPr>
          <p:nvPr>
            <p:ph idx="1"/>
          </p:nvPr>
        </p:nvSpPr>
        <p:spPr>
          <a:xfrm>
            <a:off x="152400" y="3733800"/>
            <a:ext cx="8991600" cy="2667000"/>
          </a:xfrm>
        </p:spPr>
        <p:txBody>
          <a:bodyPr>
            <a:normAutofit fontScale="92500" lnSpcReduction="10000"/>
          </a:bodyPr>
          <a:lstStyle/>
          <a:p>
            <a:r>
              <a:rPr lang="en-US" dirty="0" smtClean="0"/>
              <a:t>Trusting our own achievements brings glory now but not spiritually for eternity..</a:t>
            </a:r>
          </a:p>
          <a:p>
            <a:r>
              <a:rPr lang="en-US" dirty="0" smtClean="0"/>
              <a:t>Trusting in Christ’s perfect accomplishment gives Him glory and results in our eternal righteousness..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uried with Christ.jpg"/>
          <p:cNvPicPr>
            <a:picLocks noChangeAspect="1"/>
          </p:cNvPicPr>
          <p:nvPr/>
        </p:nvPicPr>
        <p:blipFill>
          <a:blip r:embed="rId2" cstate="print">
            <a:lum bright="-10000" contrast="10000"/>
          </a:blip>
          <a:stretch>
            <a:fillRect/>
          </a:stretch>
        </p:blipFill>
        <p:spPr>
          <a:xfrm>
            <a:off x="0" y="1295400"/>
            <a:ext cx="9144000" cy="3739896"/>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81000" y="304800"/>
            <a:ext cx="6477000" cy="914400"/>
          </a:xfrm>
        </p:spPr>
        <p:txBody>
          <a:bodyPr>
            <a:normAutofit/>
          </a:bodyPr>
          <a:lstStyle/>
          <a:p>
            <a:r>
              <a:rPr lang="en-US" dirty="0" smtClean="0"/>
              <a:t>Joy is knowing Christ..</a:t>
            </a:r>
            <a:endParaRPr lang="en-US" dirty="0"/>
          </a:p>
        </p:txBody>
      </p:sp>
      <p:sp>
        <p:nvSpPr>
          <p:cNvPr id="5" name="Content Placeholder 4"/>
          <p:cNvSpPr>
            <a:spLocks noGrp="1"/>
          </p:cNvSpPr>
          <p:nvPr>
            <p:ph idx="1"/>
          </p:nvPr>
        </p:nvSpPr>
        <p:spPr>
          <a:xfrm>
            <a:off x="152400" y="3733800"/>
            <a:ext cx="8991600" cy="2667000"/>
          </a:xfrm>
        </p:spPr>
        <p:txBody>
          <a:bodyPr>
            <a:normAutofit fontScale="70000" lnSpcReduction="20000"/>
          </a:bodyPr>
          <a:lstStyle/>
          <a:p>
            <a:r>
              <a:rPr lang="en-US" dirty="0" smtClean="0"/>
              <a:t>Romans 6:1-4 What shall we say then? Shall we continue in sin that grace may abound? 2 Certainly not! How shall we who died to sin live any longer in it? 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righteousness in christ.jpg"/>
          <p:cNvPicPr>
            <a:picLocks noChangeAspect="1"/>
          </p:cNvPicPr>
          <p:nvPr/>
        </p:nvPicPr>
        <p:blipFill>
          <a:blip r:embed="rId2" cstate="print">
            <a:lum bright="-5000"/>
          </a:blip>
          <a:stretch>
            <a:fillRect/>
          </a:stretch>
        </p:blipFill>
        <p:spPr>
          <a:xfrm>
            <a:off x="0" y="0"/>
            <a:ext cx="9144000" cy="6400800"/>
          </a:xfrm>
          <a:prstGeom prst="rect">
            <a:avLst/>
          </a:prstGeom>
        </p:spPr>
      </p:pic>
      <p:pic>
        <p:nvPicPr>
          <p:cNvPr id="8" name="Picture 7" descr="Man-Worships-God.jpg"/>
          <p:cNvPicPr>
            <a:picLocks noChangeAspect="1"/>
          </p:cNvPicPr>
          <p:nvPr/>
        </p:nvPicPr>
        <p:blipFill>
          <a:blip r:embed="rId3" cstate="print"/>
          <a:stretch>
            <a:fillRect/>
          </a:stretch>
        </p:blipFill>
        <p:spPr>
          <a:xfrm>
            <a:off x="0" y="914400"/>
            <a:ext cx="9144000" cy="5943600"/>
          </a:xfrm>
          <a:prstGeom prst="rect">
            <a:avLst/>
          </a:prstGeom>
        </p:spPr>
      </p:pic>
      <p:pic>
        <p:nvPicPr>
          <p:cNvPr id="7" name="Picture 6" descr="righteousness in christ.jpg"/>
          <p:cNvPicPr>
            <a:picLocks noChangeAspect="1"/>
          </p:cNvPicPr>
          <p:nvPr/>
        </p:nvPicPr>
        <p:blipFill>
          <a:blip r:embed="rId2" cstate="print">
            <a:lum bright="-5000" contrast="10000"/>
          </a:blip>
          <a:stretch>
            <a:fillRect/>
          </a:stretch>
        </p:blipFill>
        <p:spPr>
          <a:xfrm>
            <a:off x="0" y="533400"/>
            <a:ext cx="9144000" cy="63246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Righteousness from God</a:t>
            </a:r>
            <a:endParaRPr lang="en-US" dirty="0"/>
          </a:p>
        </p:txBody>
      </p:sp>
      <p:sp>
        <p:nvSpPr>
          <p:cNvPr id="3" name="Subtitle 2"/>
          <p:cNvSpPr>
            <a:spLocks noGrp="1"/>
          </p:cNvSpPr>
          <p:nvPr>
            <p:ph type="subTitle" idx="1"/>
          </p:nvPr>
        </p:nvSpPr>
        <p:spPr>
          <a:xfrm>
            <a:off x="1295400" y="5486400"/>
            <a:ext cx="6400800" cy="914400"/>
          </a:xfrm>
        </p:spPr>
        <p:txBody>
          <a:bodyPr>
            <a:normAutofit/>
          </a:bodyPr>
          <a:lstStyle/>
          <a:p>
            <a:r>
              <a:rPr lang="en-US" sz="4400" dirty="0" smtClean="0"/>
              <a:t>Philippians 3:1-11</a:t>
            </a:r>
            <a:endParaRPr lang="en-US" sz="4400" dirty="0"/>
          </a:p>
        </p:txBody>
      </p:sp>
      <p:sp>
        <p:nvSpPr>
          <p:cNvPr id="5" name="Rectangle 4"/>
          <p:cNvSpPr/>
          <p:nvPr/>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igh achievers.jpg"/>
          <p:cNvPicPr>
            <a:picLocks noChangeAspect="1"/>
          </p:cNvPicPr>
          <p:nvPr/>
        </p:nvPicPr>
        <p:blipFill>
          <a:blip r:embed="rId2" cstate="print"/>
          <a:stretch>
            <a:fillRect/>
          </a:stretch>
        </p:blipFill>
        <p:spPr>
          <a:xfrm>
            <a:off x="0" y="1524000"/>
            <a:ext cx="9144000" cy="2949677"/>
          </a:xfrm>
          <a:prstGeom prst="rect">
            <a:avLst/>
          </a:prstGeom>
          <a:effectLst>
            <a:glow rad="139700">
              <a:schemeClr val="accent6">
                <a:satMod val="175000"/>
                <a:alpha val="40000"/>
              </a:schemeClr>
            </a:glow>
          </a:effectLst>
        </p:spPr>
      </p:pic>
      <p:sp>
        <p:nvSpPr>
          <p:cNvPr id="5" name="Title 4"/>
          <p:cNvSpPr>
            <a:spLocks noGrp="1"/>
          </p:cNvSpPr>
          <p:nvPr>
            <p:ph type="title"/>
          </p:nvPr>
        </p:nvSpPr>
        <p:spPr>
          <a:xfrm>
            <a:off x="381000" y="304800"/>
            <a:ext cx="6248400" cy="1143000"/>
          </a:xfrm>
        </p:spPr>
        <p:txBody>
          <a:bodyPr>
            <a:normAutofit/>
          </a:bodyPr>
          <a:lstStyle/>
          <a:p>
            <a:r>
              <a:rPr lang="en-US" dirty="0" smtClean="0"/>
              <a:t>World’s view of success..</a:t>
            </a:r>
            <a:endParaRPr lang="en-US" dirty="0"/>
          </a:p>
        </p:txBody>
      </p:sp>
      <p:sp>
        <p:nvSpPr>
          <p:cNvPr id="6" name="Content Placeholder 5"/>
          <p:cNvSpPr>
            <a:spLocks noGrp="1"/>
          </p:cNvSpPr>
          <p:nvPr>
            <p:ph idx="1"/>
          </p:nvPr>
        </p:nvSpPr>
        <p:spPr>
          <a:xfrm>
            <a:off x="457200" y="4114800"/>
            <a:ext cx="8229600" cy="2011363"/>
          </a:xfrm>
        </p:spPr>
        <p:txBody>
          <a:bodyPr/>
          <a:lstStyle/>
          <a:p>
            <a:r>
              <a:rPr lang="en-US" dirty="0" smtClean="0"/>
              <a:t>To be rewarded perform well ..</a:t>
            </a:r>
          </a:p>
          <a:p>
            <a:r>
              <a:rPr lang="en-US" dirty="0" smtClean="0"/>
              <a:t>Value is based on success..</a:t>
            </a:r>
          </a:p>
          <a:p>
            <a:r>
              <a:rPr lang="en-US" dirty="0" smtClean="0"/>
              <a:t>Achievement must be earned..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p:cTn id="25"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pursuing success.jpg"/>
          <p:cNvPicPr>
            <a:picLocks noChangeAspect="1"/>
          </p:cNvPicPr>
          <p:nvPr/>
        </p:nvPicPr>
        <p:blipFill>
          <a:blip r:embed="rId2" cstate="print">
            <a:lum bright="-25000" contrast="10000"/>
          </a:blip>
          <a:stretch>
            <a:fillRect/>
          </a:stretch>
        </p:blipFill>
        <p:spPr>
          <a:xfrm>
            <a:off x="0" y="0"/>
            <a:ext cx="9144000" cy="6400800"/>
          </a:xfrm>
          <a:prstGeom prst="rect">
            <a:avLst/>
          </a:prstGeom>
        </p:spPr>
      </p:pic>
      <p:sp>
        <p:nvSpPr>
          <p:cNvPr id="5" name="Content Placeholder 4"/>
          <p:cNvSpPr>
            <a:spLocks noGrp="1"/>
          </p:cNvSpPr>
          <p:nvPr>
            <p:ph idx="1"/>
          </p:nvPr>
        </p:nvSpPr>
        <p:spPr>
          <a:xfrm>
            <a:off x="2438400" y="152400"/>
            <a:ext cx="3505200" cy="1173163"/>
          </a:xfrm>
        </p:spPr>
        <p:txBody>
          <a:bodyPr>
            <a:normAutofit lnSpcReduction="10000"/>
          </a:bodyPr>
          <a:lstStyle/>
          <a:p>
            <a:pPr algn="ctr">
              <a:buNone/>
            </a:pPr>
            <a:r>
              <a:rPr lang="en-US" dirty="0" smtClean="0"/>
              <a:t>   Heavenly rewards</a:t>
            </a:r>
            <a:endParaRPr lang="en-US" dirty="0"/>
          </a:p>
        </p:txBody>
      </p:sp>
      <p:sp>
        <p:nvSpPr>
          <p:cNvPr id="6" name="Content Placeholder 4"/>
          <p:cNvSpPr txBox="1">
            <a:spLocks/>
          </p:cNvSpPr>
          <p:nvPr/>
        </p:nvSpPr>
        <p:spPr>
          <a:xfrm>
            <a:off x="762000" y="4876800"/>
            <a:ext cx="3810000" cy="14017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Earthly achievements</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igh achievers 04.jpg"/>
          <p:cNvPicPr>
            <a:picLocks noChangeAspect="1"/>
          </p:cNvPicPr>
          <p:nvPr/>
        </p:nvPicPr>
        <p:blipFill>
          <a:blip r:embed="rId2" cstate="print">
            <a:lum bright="-10000" contrast="10000"/>
          </a:blip>
          <a:srcRect t="12821" b="21978"/>
          <a:stretch>
            <a:fillRect/>
          </a:stretch>
        </p:blipFill>
        <p:spPr>
          <a:xfrm>
            <a:off x="0" y="1295400"/>
            <a:ext cx="9144000" cy="3429000"/>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81000" y="228600"/>
            <a:ext cx="6629400" cy="1066800"/>
          </a:xfrm>
        </p:spPr>
        <p:txBody>
          <a:bodyPr>
            <a:normAutofit fontScale="90000"/>
          </a:bodyPr>
          <a:lstStyle/>
          <a:p>
            <a:r>
              <a:rPr lang="en-US" dirty="0" smtClean="0"/>
              <a:t>Striving to earn salvation..</a:t>
            </a:r>
            <a:endParaRPr lang="en-US" dirty="0"/>
          </a:p>
        </p:txBody>
      </p:sp>
      <p:sp>
        <p:nvSpPr>
          <p:cNvPr id="5" name="Content Placeholder 4"/>
          <p:cNvSpPr>
            <a:spLocks noGrp="1"/>
          </p:cNvSpPr>
          <p:nvPr>
            <p:ph idx="1"/>
          </p:nvPr>
        </p:nvSpPr>
        <p:spPr>
          <a:xfrm>
            <a:off x="228600" y="4876800"/>
            <a:ext cx="8915400" cy="1752600"/>
          </a:xfrm>
        </p:spPr>
        <p:txBody>
          <a:bodyPr/>
          <a:lstStyle/>
          <a:p>
            <a:r>
              <a:rPr lang="en-US" dirty="0" smtClean="0"/>
              <a:t>Leads to pride, struggle to find glory..</a:t>
            </a:r>
          </a:p>
          <a:p>
            <a:r>
              <a:rPr lang="en-US" dirty="0" smtClean="0"/>
              <a:t>Harder we try, more joyless/judgmental..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ul-of-tarsus.jpg"/>
          <p:cNvPicPr>
            <a:picLocks noChangeAspect="1"/>
          </p:cNvPicPr>
          <p:nvPr/>
        </p:nvPicPr>
        <p:blipFill>
          <a:blip r:embed="rId2" cstate="print">
            <a:lum bright="-5000" contrast="10000"/>
          </a:blip>
          <a:srcRect t="19084" b="32964"/>
          <a:stretch>
            <a:fillRect/>
          </a:stretch>
        </p:blipFill>
        <p:spPr>
          <a:xfrm>
            <a:off x="0" y="1371600"/>
            <a:ext cx="9144000" cy="3338705"/>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81000" y="304800"/>
            <a:ext cx="5562600" cy="914400"/>
          </a:xfrm>
        </p:spPr>
        <p:txBody>
          <a:bodyPr>
            <a:normAutofit/>
          </a:bodyPr>
          <a:lstStyle/>
          <a:p>
            <a:r>
              <a:rPr lang="en-US" dirty="0" smtClean="0"/>
              <a:t>Paul’s honest story..</a:t>
            </a:r>
            <a:endParaRPr lang="en-US" dirty="0"/>
          </a:p>
        </p:txBody>
      </p:sp>
      <p:sp>
        <p:nvSpPr>
          <p:cNvPr id="5" name="Content Placeholder 4"/>
          <p:cNvSpPr>
            <a:spLocks noGrp="1"/>
          </p:cNvSpPr>
          <p:nvPr>
            <p:ph idx="1"/>
          </p:nvPr>
        </p:nvSpPr>
        <p:spPr>
          <a:xfrm>
            <a:off x="381000" y="4876800"/>
            <a:ext cx="8229600" cy="1676400"/>
          </a:xfrm>
        </p:spPr>
        <p:txBody>
          <a:bodyPr>
            <a:normAutofit fontScale="85000" lnSpcReduction="10000"/>
          </a:bodyPr>
          <a:lstStyle/>
          <a:p>
            <a:r>
              <a:rPr lang="en-US" dirty="0" smtClean="0"/>
              <a:t>Philippians 3:1 Finally, my brethren, rejoice in the Lord. For me to write the same things to you is not tedious, but for you it is safe. </a:t>
            </a:r>
          </a:p>
          <a:p>
            <a:endParaRPr lang="en-US" dirty="0"/>
          </a:p>
        </p:txBody>
      </p:sp>
      <p:sp>
        <p:nvSpPr>
          <p:cNvPr id="6" name="Content Placeholder 4"/>
          <p:cNvSpPr txBox="1">
            <a:spLocks/>
          </p:cNvSpPr>
          <p:nvPr/>
        </p:nvSpPr>
        <p:spPr>
          <a:xfrm>
            <a:off x="457200" y="3810000"/>
            <a:ext cx="8229600" cy="9144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8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“Let me warn you again..”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8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6248400" cy="914400"/>
          </a:xfrm>
        </p:spPr>
        <p:txBody>
          <a:bodyPr>
            <a:normAutofit/>
          </a:bodyPr>
          <a:lstStyle/>
          <a:p>
            <a:r>
              <a:rPr lang="en-US" dirty="0" smtClean="0"/>
              <a:t>Serious warning!</a:t>
            </a:r>
            <a:endParaRPr lang="en-US" dirty="0"/>
          </a:p>
        </p:txBody>
      </p:sp>
      <p:sp>
        <p:nvSpPr>
          <p:cNvPr id="5" name="Content Placeholder 4"/>
          <p:cNvSpPr>
            <a:spLocks noGrp="1"/>
          </p:cNvSpPr>
          <p:nvPr>
            <p:ph idx="1"/>
          </p:nvPr>
        </p:nvSpPr>
        <p:spPr>
          <a:xfrm>
            <a:off x="381000" y="4876800"/>
            <a:ext cx="8229600" cy="1676400"/>
          </a:xfrm>
        </p:spPr>
        <p:txBody>
          <a:bodyPr>
            <a:normAutofit/>
          </a:bodyPr>
          <a:lstStyle/>
          <a:p>
            <a:r>
              <a:rPr lang="en-US" dirty="0" smtClean="0"/>
              <a:t>2 Beware of dogs, beware of evil workers, beware of the mutilation! </a:t>
            </a:r>
            <a:endParaRPr lang="en-US" dirty="0"/>
          </a:p>
        </p:txBody>
      </p:sp>
      <p:pic>
        <p:nvPicPr>
          <p:cNvPr id="7" name="Picture 6" descr="manna173-blast_01.jpg"/>
          <p:cNvPicPr>
            <a:picLocks noChangeAspect="1"/>
          </p:cNvPicPr>
          <p:nvPr/>
        </p:nvPicPr>
        <p:blipFill>
          <a:blip r:embed="rId2" cstate="print">
            <a:lum bright="-12000" contrast="10000"/>
          </a:blip>
          <a:srcRect/>
          <a:stretch>
            <a:fillRect/>
          </a:stretch>
        </p:blipFill>
        <p:spPr>
          <a:xfrm>
            <a:off x="0" y="1219200"/>
            <a:ext cx="9144000" cy="3526324"/>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vil workers in sheep clothing.jpg"/>
          <p:cNvPicPr>
            <a:picLocks noChangeAspect="1"/>
          </p:cNvPicPr>
          <p:nvPr/>
        </p:nvPicPr>
        <p:blipFill>
          <a:blip r:embed="rId2" cstate="print">
            <a:lum bright="-5000" contrast="10000"/>
          </a:blip>
          <a:srcRect t="14305" b="9536"/>
          <a:stretch>
            <a:fillRect/>
          </a:stretch>
        </p:blipFill>
        <p:spPr>
          <a:xfrm>
            <a:off x="0" y="1219200"/>
            <a:ext cx="9144000" cy="3148326"/>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04800" y="228600"/>
            <a:ext cx="6248400" cy="914400"/>
          </a:xfrm>
        </p:spPr>
        <p:txBody>
          <a:bodyPr>
            <a:normAutofit/>
          </a:bodyPr>
          <a:lstStyle/>
          <a:p>
            <a:r>
              <a:rPr lang="en-US" dirty="0" smtClean="0"/>
              <a:t>Evil workers..</a:t>
            </a:r>
            <a:endParaRPr lang="en-US" dirty="0"/>
          </a:p>
        </p:txBody>
      </p:sp>
      <p:sp>
        <p:nvSpPr>
          <p:cNvPr id="5" name="Content Placeholder 4"/>
          <p:cNvSpPr>
            <a:spLocks noGrp="1"/>
          </p:cNvSpPr>
          <p:nvPr>
            <p:ph idx="1"/>
          </p:nvPr>
        </p:nvSpPr>
        <p:spPr>
          <a:xfrm>
            <a:off x="304800" y="3581400"/>
            <a:ext cx="8839200" cy="2743200"/>
          </a:xfrm>
        </p:spPr>
        <p:txBody>
          <a:bodyPr>
            <a:normAutofit fontScale="85000" lnSpcReduction="20000"/>
          </a:bodyPr>
          <a:lstStyle/>
          <a:p>
            <a:r>
              <a:rPr lang="en-US" dirty="0" smtClean="0"/>
              <a:t>Acts 15:1-5 certain men came down from Judea and taught the brethren, "Unless you are circumcised according to the custom of Moses, you cannot be saved." ... 5 some of the sect of the Pharisees who believed rose up, saying, "It is necessary to circumcise them, and to command them to keep the law of Moses." </a:t>
            </a:r>
            <a:endParaRPr lang="en-US" dirty="0"/>
          </a:p>
        </p:txBody>
      </p:sp>
      <p:sp>
        <p:nvSpPr>
          <p:cNvPr id="8" name="Content Placeholder 4"/>
          <p:cNvSpPr txBox="1">
            <a:spLocks/>
          </p:cNvSpPr>
          <p:nvPr/>
        </p:nvSpPr>
        <p:spPr>
          <a:xfrm>
            <a:off x="381000" y="1371600"/>
            <a:ext cx="8229600" cy="1219200"/>
          </a:xfrm>
          <a:prstGeom prst="rect">
            <a:avLst/>
          </a:prstGeom>
        </p:spPr>
        <p:txBody>
          <a:bodyPr vert="horz" lIns="91440" tIns="45720" rIns="91440" bIns="45720" rtlCol="0">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52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Perverting the gospel</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300" dirty="0" smtClean="0">
                <a:solidFill>
                  <a:schemeClr val="bg1"/>
                </a:solidFill>
                <a:effectLst>
                  <a:glow rad="228600">
                    <a:schemeClr val="tx1">
                      <a:alpha val="40000"/>
                    </a:schemeClr>
                  </a:glow>
                </a:effectLst>
                <a:latin typeface="Georgia" pitchFamily="18" charset="0"/>
                <a:cs typeface="Times New Roman" pitchFamily="18" charset="0"/>
              </a:rPr>
              <a:t>Galatians 1:6-9, 5:1-4</a:t>
            </a:r>
            <a:endParaRPr kumimoji="0" lang="en-US" sz="33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8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 calcmode="lin" valueType="num">
                                      <p:cBhvr>
                                        <p:cTn id="23"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6248400" cy="914400"/>
          </a:xfrm>
        </p:spPr>
        <p:txBody>
          <a:bodyPr>
            <a:normAutofit/>
          </a:bodyPr>
          <a:lstStyle/>
          <a:p>
            <a:r>
              <a:rPr lang="en-US" dirty="0" smtClean="0"/>
              <a:t>Contrast true believers..</a:t>
            </a:r>
            <a:endParaRPr lang="en-US" dirty="0"/>
          </a:p>
        </p:txBody>
      </p:sp>
      <p:sp>
        <p:nvSpPr>
          <p:cNvPr id="5" name="Content Placeholder 4"/>
          <p:cNvSpPr>
            <a:spLocks noGrp="1"/>
          </p:cNvSpPr>
          <p:nvPr>
            <p:ph idx="1"/>
          </p:nvPr>
        </p:nvSpPr>
        <p:spPr>
          <a:xfrm>
            <a:off x="304800" y="4419600"/>
            <a:ext cx="8839200" cy="1828800"/>
          </a:xfrm>
        </p:spPr>
        <p:txBody>
          <a:bodyPr>
            <a:normAutofit fontScale="92500"/>
          </a:bodyPr>
          <a:lstStyle/>
          <a:p>
            <a:r>
              <a:rPr lang="en-US" dirty="0" smtClean="0"/>
              <a:t>3 For we are the circumcision, who worship God in the Spirit, rejoice in Christ Jesus, and have no confidence in the flesh .. </a:t>
            </a:r>
            <a:endParaRPr lang="en-US" dirty="0"/>
          </a:p>
        </p:txBody>
      </p:sp>
      <p:pic>
        <p:nvPicPr>
          <p:cNvPr id="7" name="Picture 6" descr="praise-and-worship1.jpg"/>
          <p:cNvPicPr>
            <a:picLocks noChangeAspect="1"/>
          </p:cNvPicPr>
          <p:nvPr/>
        </p:nvPicPr>
        <p:blipFill>
          <a:blip r:embed="rId2" cstate="print">
            <a:lum bright="-20000" contrast="10000"/>
          </a:blip>
          <a:srcRect t="47700" b="7200"/>
          <a:stretch>
            <a:fillRect/>
          </a:stretch>
        </p:blipFill>
        <p:spPr>
          <a:xfrm>
            <a:off x="0" y="1219200"/>
            <a:ext cx="9138285" cy="3092958"/>
          </a:xfrm>
          <a:prstGeom prst="rect">
            <a:avLst/>
          </a:prstGeom>
          <a:effectLst>
            <a:glow rad="139700">
              <a:schemeClr val="accent6">
                <a:satMod val="175000"/>
                <a:alpha val="40000"/>
              </a:schemeClr>
            </a:glow>
          </a:effectLst>
        </p:spPr>
      </p:pic>
      <p:sp>
        <p:nvSpPr>
          <p:cNvPr id="9" name="Content Placeholder 4"/>
          <p:cNvSpPr txBox="1">
            <a:spLocks/>
          </p:cNvSpPr>
          <p:nvPr/>
        </p:nvSpPr>
        <p:spPr>
          <a:xfrm>
            <a:off x="304800" y="2286000"/>
            <a:ext cx="8305800" cy="1828800"/>
          </a:xfrm>
          <a:prstGeom prst="rect">
            <a:avLst/>
          </a:prstGeom>
          <a:no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rgbClr val="FFCC00"/>
                </a:solidFill>
                <a:effectLst>
                  <a:glow rad="228600">
                    <a:schemeClr val="tx1">
                      <a:alpha val="40000"/>
                    </a:schemeClr>
                  </a:glow>
                </a:effectLst>
                <a:uLnTx/>
                <a:uFillTx/>
                <a:latin typeface="Georgia" pitchFamily="18" charset="0"/>
                <a:ea typeface="+mn-ea"/>
                <a:cs typeface="Times New Roman" pitchFamily="18" charset="0"/>
              </a:rPr>
              <a:t>Worship in the Spirit of God..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dirty="0" smtClean="0">
                <a:solidFill>
                  <a:srgbClr val="FFCC00"/>
                </a:solidFill>
                <a:effectLst>
                  <a:glow rad="228600">
                    <a:schemeClr val="tx1">
                      <a:alpha val="40000"/>
                    </a:schemeClr>
                  </a:glow>
                </a:effectLst>
                <a:latin typeface="Georgia" pitchFamily="18" charset="0"/>
                <a:cs typeface="Times New Roman" pitchFamily="18" charset="0"/>
              </a:rPr>
              <a:t>Glory in Christ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rgbClr val="FFCC00"/>
                </a:solidFill>
                <a:effectLst>
                  <a:glow rad="228600">
                    <a:schemeClr val="tx1">
                      <a:alpha val="40000"/>
                    </a:schemeClr>
                  </a:glow>
                </a:effectLst>
                <a:uLnTx/>
                <a:uFillTx/>
                <a:latin typeface="Georgia" pitchFamily="18" charset="0"/>
                <a:ea typeface="+mn-ea"/>
                <a:cs typeface="Times New Roman" pitchFamily="18" charset="0"/>
              </a:rPr>
              <a:t>Put no confidence in flesh..</a:t>
            </a:r>
            <a:endParaRPr kumimoji="0" lang="en-US" sz="3600" b="0" i="0" u="none" strike="noStrike" kern="1200" cap="none" spc="0" normalizeH="0" baseline="0" noProof="0" dirty="0">
              <a:ln>
                <a:noFill/>
              </a:ln>
              <a:solidFill>
                <a:srgbClr val="FFCC00"/>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p:cTn id="25"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 calcmode="lin" valueType="num">
                                      <p:cBhvr>
                                        <p:cTn id="3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ul-of-tarsus.jpg"/>
          <p:cNvPicPr>
            <a:picLocks noChangeAspect="1"/>
          </p:cNvPicPr>
          <p:nvPr/>
        </p:nvPicPr>
        <p:blipFill>
          <a:blip r:embed="rId2" cstate="print">
            <a:lum bright="-5000" contrast="10000"/>
          </a:blip>
          <a:srcRect t="19084" b="32964"/>
          <a:stretch>
            <a:fillRect/>
          </a:stretch>
        </p:blipFill>
        <p:spPr>
          <a:xfrm>
            <a:off x="0" y="1371600"/>
            <a:ext cx="9144000" cy="3338705"/>
          </a:xfrm>
          <a:prstGeom prst="rect">
            <a:avLst/>
          </a:prstGeom>
          <a:effectLst>
            <a:glow rad="139700">
              <a:schemeClr val="accent6">
                <a:satMod val="175000"/>
                <a:alpha val="40000"/>
              </a:schemeClr>
            </a:glow>
          </a:effectLst>
        </p:spPr>
      </p:pic>
      <p:pic>
        <p:nvPicPr>
          <p:cNvPr id="7" name="Picture 6" descr="Conversion of Saul.jpg"/>
          <p:cNvPicPr>
            <a:picLocks noChangeAspect="1"/>
          </p:cNvPicPr>
          <p:nvPr/>
        </p:nvPicPr>
        <p:blipFill>
          <a:blip r:embed="rId3" cstate="print"/>
          <a:srcRect t="20477" b="25596"/>
          <a:stretch>
            <a:fillRect/>
          </a:stretch>
        </p:blipFill>
        <p:spPr>
          <a:xfrm>
            <a:off x="0" y="1371600"/>
            <a:ext cx="9144000" cy="3352800"/>
          </a:xfrm>
          <a:prstGeom prst="rect">
            <a:avLst/>
          </a:prstGeom>
          <a:effectLst>
            <a:glow rad="139700">
              <a:schemeClr val="accent6">
                <a:satMod val="175000"/>
                <a:alpha val="40000"/>
              </a:schemeClr>
            </a:glow>
          </a:effectLst>
        </p:spPr>
      </p:pic>
      <p:sp>
        <p:nvSpPr>
          <p:cNvPr id="4" name="Title 3"/>
          <p:cNvSpPr>
            <a:spLocks noGrp="1"/>
          </p:cNvSpPr>
          <p:nvPr>
            <p:ph type="title"/>
          </p:nvPr>
        </p:nvSpPr>
        <p:spPr>
          <a:xfrm>
            <a:off x="381000" y="304800"/>
            <a:ext cx="5562600" cy="914400"/>
          </a:xfrm>
        </p:spPr>
        <p:txBody>
          <a:bodyPr>
            <a:normAutofit/>
          </a:bodyPr>
          <a:lstStyle/>
          <a:p>
            <a:r>
              <a:rPr lang="en-US" dirty="0" smtClean="0"/>
              <a:t>Paul’s proud record..</a:t>
            </a:r>
            <a:endParaRPr lang="en-US" dirty="0"/>
          </a:p>
        </p:txBody>
      </p:sp>
      <p:sp>
        <p:nvSpPr>
          <p:cNvPr id="5" name="Content Placeholder 4"/>
          <p:cNvSpPr>
            <a:spLocks noGrp="1"/>
          </p:cNvSpPr>
          <p:nvPr>
            <p:ph idx="1"/>
          </p:nvPr>
        </p:nvSpPr>
        <p:spPr>
          <a:xfrm>
            <a:off x="152400" y="3733800"/>
            <a:ext cx="8839200" cy="2667000"/>
          </a:xfrm>
        </p:spPr>
        <p:txBody>
          <a:bodyPr>
            <a:normAutofit fontScale="77500" lnSpcReduction="20000"/>
          </a:bodyPr>
          <a:lstStyle/>
          <a:p>
            <a:r>
              <a:rPr lang="en-US" dirty="0" smtClean="0"/>
              <a:t>4-6  though I also might have confidence in the flesh. If anyone else thinks he may have confidence in the flesh, I more so: 5 circumcised the eighth day, of the stock of Israel, of the tribe of Benjamin, a Hebrew of the Hebrews; concerning the law, a Pharisee; 6 concerning zeal, persecuting the church; concerning the righteousness which is in the law, blameless.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1913</TotalTime>
  <Words>610</Words>
  <Application>Microsoft Office PowerPoint</Application>
  <PresentationFormat>On-screen Show (4:3)</PresentationFormat>
  <Paragraphs>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Righteousness from God</vt:lpstr>
      <vt:lpstr>World’s view of success..</vt:lpstr>
      <vt:lpstr>Slide 3</vt:lpstr>
      <vt:lpstr>Striving to earn salvation..</vt:lpstr>
      <vt:lpstr>Paul’s honest story..</vt:lpstr>
      <vt:lpstr>Serious warning!</vt:lpstr>
      <vt:lpstr>Evil workers..</vt:lpstr>
      <vt:lpstr>Contrast true believers..</vt:lpstr>
      <vt:lpstr>Paul’s proud record..</vt:lpstr>
      <vt:lpstr>Changed his entire life..</vt:lpstr>
      <vt:lpstr>His consuming passion..</vt:lpstr>
      <vt:lpstr>His consuming passion..</vt:lpstr>
      <vt:lpstr>The plain truth..</vt:lpstr>
      <vt:lpstr>Joy is knowing Christ..</vt:lpstr>
      <vt:lpstr>Righteousness from God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258</cp:revision>
  <dcterms:created xsi:type="dcterms:W3CDTF">2011-02-15T07:29:10Z</dcterms:created>
  <dcterms:modified xsi:type="dcterms:W3CDTF">2014-03-15T02:51:22Z</dcterms:modified>
</cp:coreProperties>
</file>