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4" r:id="rId4"/>
    <p:sldId id="257" r:id="rId5"/>
    <p:sldId id="261" r:id="rId6"/>
    <p:sldId id="262" r:id="rId7"/>
    <p:sldId id="259" r:id="rId8"/>
    <p:sldId id="260" r:id="rId9"/>
    <p:sldId id="271" r:id="rId10"/>
    <p:sldId id="267" r:id="rId11"/>
    <p:sldId id="265" r:id="rId12"/>
    <p:sldId id="266" r:id="rId13"/>
    <p:sldId id="269" r:id="rId14"/>
    <p:sldId id="270" r:id="rId15"/>
    <p:sldId id="272" r:id="rId16"/>
    <p:sldId id="273" r:id="rId17"/>
    <p:sldId id="274"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140A00"/>
    <a:srgbClr val="663300"/>
    <a:srgbClr val="261300"/>
    <a:srgbClr val="0094C8"/>
    <a:srgbClr val="0078A2"/>
    <a:srgbClr val="000000"/>
    <a:srgbClr val="6699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55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3/14/2014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0A00"/>
        </a:solidFill>
        <a:effectLst/>
      </p:bgPr>
    </p:bg>
    <p:spTree>
      <p:nvGrpSpPr>
        <p:cNvPr id="1" name=""/>
        <p:cNvGrpSpPr/>
        <p:nvPr/>
      </p:nvGrpSpPr>
      <p:grpSpPr>
        <a:xfrm>
          <a:off x="0" y="0"/>
          <a:ext cx="0" cy="0"/>
          <a:chOff x="0" y="0"/>
          <a:chExt cx="0" cy="0"/>
        </a:xfrm>
      </p:grpSpPr>
      <p:pic>
        <p:nvPicPr>
          <p:cNvPr id="6" name="Picture 5" descr="among whom you shine.jpg"/>
          <p:cNvPicPr>
            <a:picLocks noChangeAspect="1"/>
          </p:cNvPicPr>
          <p:nvPr userDrawn="1"/>
        </p:nvPicPr>
        <p:blipFill>
          <a:blip r:embed="rId13" cstate="print">
            <a:lum bright="-50000" contrast="15000"/>
          </a:blip>
          <a:stretch>
            <a:fillRect/>
          </a:stretch>
        </p:blipFill>
        <p:spPr>
          <a:xfrm>
            <a:off x="152400" y="304800"/>
            <a:ext cx="8839200" cy="6029325"/>
          </a:xfrm>
          <a:prstGeom prst="rect">
            <a:avLst/>
          </a:prstGeom>
        </p:spPr>
      </p:pic>
      <p:sp>
        <p:nvSpPr>
          <p:cNvPr id="7" name="Rectangle 6"/>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glow rad="228600">
              <a:schemeClr val="tx1">
                <a:alpha val="40000"/>
              </a:schemeClr>
            </a:glow>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glow rad="228600">
              <a:schemeClr val="tx1">
                <a:alpha val="40000"/>
              </a:schemeClr>
            </a:glow>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glow rad="228600">
              <a:schemeClr val="tx1">
                <a:alpha val="40000"/>
              </a:schemeClr>
            </a:glow>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glow rad="228600">
              <a:schemeClr val="tx1">
                <a:alpha val="40000"/>
              </a:schemeClr>
            </a:glow>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mong whom you shine.jpg"/>
          <p:cNvPicPr>
            <a:picLocks noChangeAspect="1"/>
          </p:cNvPicPr>
          <p:nvPr/>
        </p:nvPicPr>
        <p:blipFill>
          <a:blip r:embed="rId3" cstate="print">
            <a:lum bright="-20000" contrast="15000"/>
          </a:blip>
          <a:stretch>
            <a:fillRect/>
          </a:stretch>
        </p:blipFill>
        <p:spPr>
          <a:xfrm>
            <a:off x="0" y="0"/>
            <a:ext cx="9144000" cy="6400800"/>
          </a:xfrm>
          <a:prstGeom prst="rect">
            <a:avLst/>
          </a:prstGeom>
        </p:spPr>
      </p:pic>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Title 8"/>
          <p:cNvSpPr>
            <a:spLocks noGrp="1"/>
          </p:cNvSpPr>
          <p:nvPr>
            <p:ph type="ctrTitle"/>
          </p:nvPr>
        </p:nvSpPr>
        <p:spPr>
          <a:xfrm>
            <a:off x="609600" y="381000"/>
            <a:ext cx="8077200" cy="1371600"/>
          </a:xfrm>
        </p:spPr>
        <p:txBody>
          <a:bodyPr>
            <a:noAutofit/>
          </a:bodyPr>
          <a:lstStyle/>
          <a:p>
            <a:r>
              <a:rPr lang="en-US" dirty="0" smtClean="0"/>
              <a:t>Shine for His Glory</a:t>
            </a:r>
            <a:endParaRPr lang="en-US" dirty="0"/>
          </a:p>
        </p:txBody>
      </p:sp>
      <p:sp>
        <p:nvSpPr>
          <p:cNvPr id="10" name="Subtitle 9"/>
          <p:cNvSpPr>
            <a:spLocks noGrp="1"/>
          </p:cNvSpPr>
          <p:nvPr>
            <p:ph type="subTitle" idx="1"/>
          </p:nvPr>
        </p:nvSpPr>
        <p:spPr>
          <a:xfrm>
            <a:off x="1371600" y="5257800"/>
            <a:ext cx="6400800" cy="990600"/>
          </a:xfrm>
        </p:spPr>
        <p:txBody>
          <a:bodyPr>
            <a:normAutofit/>
          </a:bodyPr>
          <a:lstStyle/>
          <a:p>
            <a:r>
              <a:rPr lang="en-US" sz="4400" dirty="0" smtClean="0"/>
              <a:t>Philippians 2:12-18</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d works in you.jpg"/>
          <p:cNvPicPr>
            <a:picLocks noChangeAspect="1"/>
          </p:cNvPicPr>
          <p:nvPr/>
        </p:nvPicPr>
        <p:blipFill>
          <a:blip r:embed="rId2" cstate="print"/>
          <a:stretch>
            <a:fillRect/>
          </a:stretch>
        </p:blipFill>
        <p:spPr>
          <a:xfrm>
            <a:off x="0" y="0"/>
            <a:ext cx="9144000" cy="4125686"/>
          </a:xfrm>
          <a:prstGeom prst="rect">
            <a:avLst/>
          </a:prstGeom>
        </p:spPr>
      </p:pic>
      <p:sp>
        <p:nvSpPr>
          <p:cNvPr id="4" name="Content Placeholder 3"/>
          <p:cNvSpPr>
            <a:spLocks noGrp="1"/>
          </p:cNvSpPr>
          <p:nvPr>
            <p:ph idx="1"/>
          </p:nvPr>
        </p:nvSpPr>
        <p:spPr>
          <a:xfrm>
            <a:off x="457200" y="4267200"/>
            <a:ext cx="8229600" cy="1981200"/>
          </a:xfrm>
        </p:spPr>
        <p:txBody>
          <a:bodyPr>
            <a:normAutofit fontScale="85000" lnSpcReduction="20000"/>
          </a:bodyPr>
          <a:lstStyle/>
          <a:p>
            <a:r>
              <a:rPr lang="en-US" dirty="0" smtClean="0"/>
              <a:t>1 Corinthians 15:10  But by the grace of God I am what I am, and His grace toward me was not in vain; but I labored more abundantly than they all, yet not I, but the grace of God which was with me. </a:t>
            </a:r>
          </a:p>
          <a:p>
            <a:endParaRPr lang="en-US" dirty="0"/>
          </a:p>
        </p:txBody>
      </p:sp>
      <p:cxnSp>
        <p:nvCxnSpPr>
          <p:cNvPr id="7" name="Straight Connector 6"/>
          <p:cNvCxnSpPr/>
          <p:nvPr/>
        </p:nvCxnSpPr>
        <p:spPr>
          <a:xfrm>
            <a:off x="5715000" y="21336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0" y="21336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 his glory shine 02.jpg"/>
          <p:cNvPicPr>
            <a:picLocks noChangeAspect="1"/>
          </p:cNvPicPr>
          <p:nvPr/>
        </p:nvPicPr>
        <p:blipFill>
          <a:blip r:embed="rId2" cstate="print">
            <a:lum bright="-30000" contrast="15000"/>
          </a:blip>
          <a:stretch>
            <a:fillRect/>
          </a:stretch>
        </p:blipFill>
        <p:spPr>
          <a:xfrm>
            <a:off x="0" y="0"/>
            <a:ext cx="9144000" cy="6477000"/>
          </a:xfrm>
          <a:prstGeom prst="rect">
            <a:avLst/>
          </a:prstGeom>
        </p:spPr>
      </p:pic>
      <p:sp>
        <p:nvSpPr>
          <p:cNvPr id="3" name="Title 2"/>
          <p:cNvSpPr>
            <a:spLocks noGrp="1"/>
          </p:cNvSpPr>
          <p:nvPr>
            <p:ph type="title"/>
          </p:nvPr>
        </p:nvSpPr>
        <p:spPr/>
        <p:txBody>
          <a:bodyPr>
            <a:normAutofit fontScale="90000"/>
          </a:bodyPr>
          <a:lstStyle/>
          <a:p>
            <a:r>
              <a:rPr lang="en-US" dirty="0" smtClean="0"/>
              <a:t>God’s part and our part (grace and works) …</a:t>
            </a:r>
            <a:endParaRPr lang="en-US" dirty="0"/>
          </a:p>
        </p:txBody>
      </p:sp>
      <p:sp>
        <p:nvSpPr>
          <p:cNvPr id="4" name="Content Placeholder 3"/>
          <p:cNvSpPr>
            <a:spLocks noGrp="1"/>
          </p:cNvSpPr>
          <p:nvPr>
            <p:ph idx="1"/>
          </p:nvPr>
        </p:nvSpPr>
        <p:spPr>
          <a:xfrm>
            <a:off x="304800" y="1600200"/>
            <a:ext cx="8534400" cy="4114800"/>
          </a:xfrm>
          <a:solidFill>
            <a:schemeClr val="tx1">
              <a:alpha val="40000"/>
            </a:schemeClr>
          </a:solidFill>
        </p:spPr>
        <p:txBody>
          <a:bodyPr>
            <a:normAutofit fontScale="70000" lnSpcReduction="20000"/>
          </a:bodyPr>
          <a:lstStyle/>
          <a:p>
            <a:endParaRPr lang="en-US" dirty="0" smtClean="0"/>
          </a:p>
          <a:p>
            <a:r>
              <a:rPr lang="en-US" dirty="0" smtClean="0"/>
              <a:t>2 Peter 1:3-4 as His divine power has given to us all things that pertain to life and godliness, through the knowledge of Him who called us by glory and virtue, 4 by which have been given to us exceedingly great and precious promises, that through these you may be partakers of the divine nature..</a:t>
            </a:r>
          </a:p>
          <a:p>
            <a:r>
              <a:rPr lang="en-US" dirty="0" smtClean="0"/>
              <a:t>2 Peter 1:5-8 But also for this very reason, giving all diligence, add to your faith virtue, to virtue knowledge, 6 to knowledge self-control, to self-control perseverance, to perseverance godliness, 7 to godliness brotherly kindness, and to brotherly kindness love…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5" name="Title 4"/>
          <p:cNvSpPr>
            <a:spLocks noGrp="1"/>
          </p:cNvSpPr>
          <p:nvPr>
            <p:ph type="title"/>
          </p:nvPr>
        </p:nvSpPr>
        <p:spPr>
          <a:xfrm>
            <a:off x="381000" y="304800"/>
            <a:ext cx="6629400" cy="1143000"/>
          </a:xfrm>
        </p:spPr>
        <p:txBody>
          <a:bodyPr>
            <a:normAutofit fontScale="90000"/>
          </a:bodyPr>
          <a:lstStyle/>
          <a:p>
            <a:r>
              <a:rPr lang="en-US" sz="6700" dirty="0" smtClean="0"/>
              <a:t>3</a:t>
            </a:r>
            <a:r>
              <a:rPr lang="en-US" dirty="0" smtClean="0"/>
              <a:t> I Will </a:t>
            </a:r>
            <a:r>
              <a:rPr lang="en-US" sz="4800" dirty="0" smtClean="0"/>
              <a:t>Be Different from the World</a:t>
            </a:r>
            <a:r>
              <a:rPr lang="en-US" dirty="0" smtClean="0"/>
              <a:t>…</a:t>
            </a:r>
            <a:endParaRPr lang="en-US" dirty="0"/>
          </a:p>
        </p:txBody>
      </p:sp>
      <p:sp>
        <p:nvSpPr>
          <p:cNvPr id="6" name="Content Placeholder 5"/>
          <p:cNvSpPr>
            <a:spLocks noGrp="1"/>
          </p:cNvSpPr>
          <p:nvPr>
            <p:ph idx="1"/>
          </p:nvPr>
        </p:nvSpPr>
        <p:spPr>
          <a:xfrm>
            <a:off x="381000" y="2057400"/>
            <a:ext cx="8534400" cy="3352800"/>
          </a:xfrm>
        </p:spPr>
        <p:txBody>
          <a:bodyPr>
            <a:normAutofit fontScale="85000" lnSpcReduction="20000"/>
          </a:bodyPr>
          <a:lstStyle/>
          <a:p>
            <a:r>
              <a:rPr lang="en-US" dirty="0" smtClean="0"/>
              <a:t>14 Do all things without complaining and disputing,  15 that you may become blameless and harmless, children of God without fault in the midst of a crooked and perverse generation, among whom you shine as lights in the world, 16 holding fast the word of life, so that I may rejoice in the day of Christ that I have not run in vain or labored in vain. </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2/3*#ppt_w"/>
                                          </p:val>
                                        </p:tav>
                                        <p:tav tm="100000">
                                          <p:val>
                                            <p:strVal val="#ppt_w"/>
                                          </p:val>
                                        </p:tav>
                                      </p:tavLst>
                                    </p:anim>
                                    <p:anim calcmode="lin" valueType="num">
                                      <p:cBhvr>
                                        <p:cTn id="8"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5" name="Title 4"/>
          <p:cNvSpPr>
            <a:spLocks noGrp="1"/>
          </p:cNvSpPr>
          <p:nvPr>
            <p:ph type="title"/>
          </p:nvPr>
        </p:nvSpPr>
        <p:spPr>
          <a:xfrm>
            <a:off x="381000" y="304800"/>
            <a:ext cx="6781800" cy="1524000"/>
          </a:xfrm>
        </p:spPr>
        <p:txBody>
          <a:bodyPr>
            <a:normAutofit/>
          </a:bodyPr>
          <a:lstStyle/>
          <a:p>
            <a:r>
              <a:rPr lang="en-US" sz="4000" dirty="0" smtClean="0"/>
              <a:t>Cheerful in an unhappy world…</a:t>
            </a:r>
            <a:endParaRPr lang="en-US" sz="4000" dirty="0"/>
          </a:p>
        </p:txBody>
      </p:sp>
      <p:sp>
        <p:nvSpPr>
          <p:cNvPr id="6" name="Content Placeholder 5"/>
          <p:cNvSpPr>
            <a:spLocks noGrp="1"/>
          </p:cNvSpPr>
          <p:nvPr>
            <p:ph idx="1"/>
          </p:nvPr>
        </p:nvSpPr>
        <p:spPr>
          <a:xfrm>
            <a:off x="304800" y="1905000"/>
            <a:ext cx="8534400" cy="4114800"/>
          </a:xfrm>
        </p:spPr>
        <p:txBody>
          <a:bodyPr>
            <a:normAutofit/>
          </a:bodyPr>
          <a:lstStyle/>
          <a:p>
            <a:r>
              <a:rPr lang="en-US" dirty="0" smtClean="0"/>
              <a:t>14 Do all things without complaining and disputing</a:t>
            </a:r>
            <a:r>
              <a:rPr lang="en-US" sz="2800" dirty="0" smtClean="0"/>
              <a:t>…</a:t>
            </a:r>
          </a:p>
          <a:p>
            <a:pPr lvl="1"/>
            <a:r>
              <a:rPr lang="en-US" sz="3200" dirty="0" smtClean="0"/>
              <a:t>Murmuring” to mutter, grumble</a:t>
            </a:r>
          </a:p>
          <a:p>
            <a:pPr lvl="1"/>
            <a:r>
              <a:rPr lang="en-US" dirty="0" smtClean="0"/>
              <a:t>1 Corinthians 10:10  nor complain, as some of them also complained, and were destroyed by the destroyer. </a:t>
            </a:r>
          </a:p>
          <a:p>
            <a:pPr lvl="1"/>
            <a:r>
              <a:rPr lang="en-US" dirty="0" smtClean="0"/>
              <a:t>Disagree without being disagreeable.. (Paul and Barnabas – Acts 15:36-40)</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2/3*#ppt_w"/>
                                          </p:val>
                                        </p:tav>
                                        <p:tav tm="100000">
                                          <p:val>
                                            <p:strVal val="#ppt_w"/>
                                          </p:val>
                                        </p:tav>
                                      </p:tavLst>
                                    </p:anim>
                                    <p:anim calcmode="lin" valueType="num">
                                      <p:cBhvr>
                                        <p:cTn id="8"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5" name="Title 4"/>
          <p:cNvSpPr>
            <a:spLocks noGrp="1"/>
          </p:cNvSpPr>
          <p:nvPr>
            <p:ph type="title"/>
          </p:nvPr>
        </p:nvSpPr>
        <p:spPr>
          <a:xfrm>
            <a:off x="381000" y="304800"/>
            <a:ext cx="6781800" cy="1524000"/>
          </a:xfrm>
        </p:spPr>
        <p:txBody>
          <a:bodyPr>
            <a:normAutofit/>
          </a:bodyPr>
          <a:lstStyle/>
          <a:p>
            <a:r>
              <a:rPr lang="en-US" sz="4000" dirty="0" smtClean="0"/>
              <a:t>Straight in a crooked world..</a:t>
            </a:r>
            <a:endParaRPr lang="en-US" sz="4000" dirty="0"/>
          </a:p>
        </p:txBody>
      </p:sp>
      <p:sp>
        <p:nvSpPr>
          <p:cNvPr id="6" name="Content Placeholder 5"/>
          <p:cNvSpPr>
            <a:spLocks noGrp="1"/>
          </p:cNvSpPr>
          <p:nvPr>
            <p:ph idx="1"/>
          </p:nvPr>
        </p:nvSpPr>
        <p:spPr>
          <a:xfrm>
            <a:off x="304800" y="1905000"/>
            <a:ext cx="8534400" cy="4191000"/>
          </a:xfrm>
        </p:spPr>
        <p:txBody>
          <a:bodyPr>
            <a:normAutofit fontScale="92500" lnSpcReduction="20000"/>
          </a:bodyPr>
          <a:lstStyle/>
          <a:p>
            <a:r>
              <a:rPr lang="en-US" dirty="0" smtClean="0"/>
              <a:t>15 that you may become </a:t>
            </a:r>
            <a:r>
              <a:rPr lang="en-US" dirty="0" smtClean="0">
                <a:solidFill>
                  <a:srgbClr val="FFC000"/>
                </a:solidFill>
              </a:rPr>
              <a:t>blameless and harmless,</a:t>
            </a:r>
            <a:r>
              <a:rPr lang="en-US" dirty="0" smtClean="0"/>
              <a:t> children of God without fault in the midst of a crooked and perverse generation..</a:t>
            </a:r>
          </a:p>
          <a:p>
            <a:r>
              <a:rPr lang="en-US" dirty="0" smtClean="0"/>
              <a:t>Matthew 10:16  "Behold, I send you out as sheep in the midst of wolves. Therefore be wise as serpents and harmless as doves. </a:t>
            </a:r>
          </a:p>
          <a:p>
            <a:r>
              <a:rPr lang="en-US" dirty="0" smtClean="0"/>
              <a:t>Romans 16:19 ; but I want you to be wise in what is good, and simple concerning </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2/3*#ppt_w"/>
                                          </p:val>
                                        </p:tav>
                                        <p:tav tm="100000">
                                          <p:val>
                                            <p:strVal val="#ppt_w"/>
                                          </p:val>
                                        </p:tav>
                                      </p:tavLst>
                                    </p:anim>
                                    <p:anim calcmode="lin" valueType="num">
                                      <p:cBhvr>
                                        <p:cTn id="8"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5" name="Title 4"/>
          <p:cNvSpPr>
            <a:spLocks noGrp="1"/>
          </p:cNvSpPr>
          <p:nvPr>
            <p:ph type="title"/>
          </p:nvPr>
        </p:nvSpPr>
        <p:spPr>
          <a:xfrm>
            <a:off x="381000" y="304800"/>
            <a:ext cx="6781800" cy="1524000"/>
          </a:xfrm>
        </p:spPr>
        <p:txBody>
          <a:bodyPr>
            <a:normAutofit/>
          </a:bodyPr>
          <a:lstStyle/>
          <a:p>
            <a:r>
              <a:rPr lang="en-US" sz="4000" dirty="0" smtClean="0"/>
              <a:t>Shining bright in a dark world ..</a:t>
            </a:r>
            <a:endParaRPr lang="en-US" sz="4000" dirty="0"/>
          </a:p>
        </p:txBody>
      </p:sp>
      <p:sp>
        <p:nvSpPr>
          <p:cNvPr id="6" name="Content Placeholder 5"/>
          <p:cNvSpPr>
            <a:spLocks noGrp="1"/>
          </p:cNvSpPr>
          <p:nvPr>
            <p:ph idx="1"/>
          </p:nvPr>
        </p:nvSpPr>
        <p:spPr>
          <a:xfrm>
            <a:off x="304800" y="1905000"/>
            <a:ext cx="8610600" cy="4114800"/>
          </a:xfrm>
        </p:spPr>
        <p:txBody>
          <a:bodyPr>
            <a:normAutofit fontScale="77500" lnSpcReduction="20000"/>
          </a:bodyPr>
          <a:lstStyle/>
          <a:p>
            <a:r>
              <a:rPr lang="en-US" dirty="0" smtClean="0"/>
              <a:t>15-16  among </a:t>
            </a:r>
            <a:r>
              <a:rPr lang="en-US" dirty="0" smtClean="0">
                <a:solidFill>
                  <a:srgbClr val="FFC000"/>
                </a:solidFill>
              </a:rPr>
              <a:t>whom you shine as lights in the world</a:t>
            </a:r>
            <a:r>
              <a:rPr lang="en-US" dirty="0" smtClean="0"/>
              <a:t>, 16 holding fast the word of life, so that I may rejoice in the day of Christ that I have not run in vain or labored in vain. </a:t>
            </a:r>
          </a:p>
          <a:p>
            <a:r>
              <a:rPr lang="en-US" dirty="0" smtClean="0"/>
              <a:t>Matthew 5:14-16 "You are the light of the world. A city that is set on a hill cannot be hidden.  15 Nor do they light a lamp and put it under a basket, but on a </a:t>
            </a:r>
            <a:r>
              <a:rPr lang="en-US" dirty="0" err="1" smtClean="0"/>
              <a:t>lampstand</a:t>
            </a:r>
            <a:r>
              <a:rPr lang="en-US" dirty="0" smtClean="0"/>
              <a:t>, and it gives light to all who are in the house.  16 Let your light so shine before men, that they may see your good works and glorify your Father in heaven. </a:t>
            </a:r>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2/3*#ppt_w"/>
                                          </p:val>
                                        </p:tav>
                                        <p:tav tm="100000">
                                          <p:val>
                                            <p:strVal val="#ppt_w"/>
                                          </p:val>
                                        </p:tav>
                                      </p:tavLst>
                                    </p:anim>
                                    <p:anim calcmode="lin" valueType="num">
                                      <p:cBhvr>
                                        <p:cTn id="8"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worldfire.jpg"/>
          <p:cNvPicPr>
            <a:picLocks noChangeAspect="1"/>
          </p:cNvPicPr>
          <p:nvPr/>
        </p:nvPicPr>
        <p:blipFill>
          <a:blip r:embed="rId2" cstate="print"/>
          <a:stretch>
            <a:fillRect/>
          </a:stretch>
        </p:blipFill>
        <p:spPr>
          <a:xfrm>
            <a:off x="1752600" y="1066800"/>
            <a:ext cx="5080000" cy="3670300"/>
          </a:xfrm>
          <a:prstGeom prst="rect">
            <a:avLst/>
          </a:prstGeom>
        </p:spPr>
      </p:pic>
      <p:sp>
        <p:nvSpPr>
          <p:cNvPr id="3" name="Title 2"/>
          <p:cNvSpPr>
            <a:spLocks noGrp="1"/>
          </p:cNvSpPr>
          <p:nvPr>
            <p:ph type="title"/>
          </p:nvPr>
        </p:nvSpPr>
        <p:spPr/>
        <p:txBody>
          <a:bodyPr>
            <a:normAutofit fontScale="90000"/>
          </a:bodyPr>
          <a:lstStyle/>
          <a:p>
            <a:r>
              <a:rPr lang="en-US" dirty="0" smtClean="0"/>
              <a:t>Holding forth the word of life…</a:t>
            </a:r>
            <a:endParaRPr lang="en-US" dirty="0"/>
          </a:p>
        </p:txBody>
      </p:sp>
      <p:sp>
        <p:nvSpPr>
          <p:cNvPr id="4" name="Content Placeholder 3"/>
          <p:cNvSpPr>
            <a:spLocks noGrp="1"/>
          </p:cNvSpPr>
          <p:nvPr>
            <p:ph idx="1"/>
          </p:nvPr>
        </p:nvSpPr>
        <p:spPr>
          <a:xfrm>
            <a:off x="457200" y="4191000"/>
            <a:ext cx="8229600" cy="1935163"/>
          </a:xfrm>
        </p:spPr>
        <p:txBody>
          <a:bodyPr/>
          <a:lstStyle/>
          <a:p>
            <a:r>
              <a:rPr lang="en-US" dirty="0" smtClean="0"/>
              <a:t>so that I may rejoice in the day of Christ that I have not run in vain or labored in vain.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mong whom you shine.jpg"/>
          <p:cNvPicPr>
            <a:picLocks noChangeAspect="1"/>
          </p:cNvPicPr>
          <p:nvPr/>
        </p:nvPicPr>
        <p:blipFill>
          <a:blip r:embed="rId3" cstate="print">
            <a:lum bright="-20000" contrast="15000"/>
          </a:blip>
          <a:stretch>
            <a:fillRect/>
          </a:stretch>
        </p:blipFill>
        <p:spPr>
          <a:xfrm>
            <a:off x="0" y="0"/>
            <a:ext cx="9144000" cy="6400800"/>
          </a:xfrm>
          <a:prstGeom prst="rect">
            <a:avLst/>
          </a:prstGeom>
        </p:spPr>
      </p:pic>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Title 8"/>
          <p:cNvSpPr>
            <a:spLocks noGrp="1"/>
          </p:cNvSpPr>
          <p:nvPr>
            <p:ph type="ctrTitle"/>
          </p:nvPr>
        </p:nvSpPr>
        <p:spPr>
          <a:xfrm>
            <a:off x="609600" y="381000"/>
            <a:ext cx="8077200" cy="1371600"/>
          </a:xfrm>
        </p:spPr>
        <p:txBody>
          <a:bodyPr>
            <a:noAutofit/>
          </a:bodyPr>
          <a:lstStyle/>
          <a:p>
            <a:r>
              <a:rPr lang="en-US" dirty="0" smtClean="0"/>
              <a:t>Shine for His Glory</a:t>
            </a:r>
            <a:endParaRPr lang="en-US" dirty="0"/>
          </a:p>
        </p:txBody>
      </p:sp>
      <p:sp>
        <p:nvSpPr>
          <p:cNvPr id="10" name="Subtitle 9"/>
          <p:cNvSpPr>
            <a:spLocks noGrp="1"/>
          </p:cNvSpPr>
          <p:nvPr>
            <p:ph type="subTitle" idx="1"/>
          </p:nvPr>
        </p:nvSpPr>
        <p:spPr>
          <a:xfrm>
            <a:off x="1371600" y="5257800"/>
            <a:ext cx="6400800" cy="990600"/>
          </a:xfrm>
        </p:spPr>
        <p:txBody>
          <a:bodyPr>
            <a:normAutofit/>
          </a:bodyPr>
          <a:lstStyle/>
          <a:p>
            <a:r>
              <a:rPr lang="en-US" sz="4400" dirty="0" smtClean="0"/>
              <a:t>Philippians 2:12-18</a:t>
            </a:r>
            <a:endParaRPr lang="en-US" sz="4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 his glory shine 02.jpg"/>
          <p:cNvPicPr>
            <a:picLocks noChangeAspect="1"/>
          </p:cNvPicPr>
          <p:nvPr/>
        </p:nvPicPr>
        <p:blipFill>
          <a:blip r:embed="rId2" cstate="print">
            <a:lum bright="-30000" contrast="15000"/>
          </a:blip>
          <a:stretch>
            <a:fillRect/>
          </a:stretch>
        </p:blipFill>
        <p:spPr>
          <a:xfrm>
            <a:off x="0" y="0"/>
            <a:ext cx="9144000" cy="6477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oy-for-the-journey.jpg"/>
          <p:cNvPicPr>
            <a:picLocks noChangeAspect="1"/>
          </p:cNvPicPr>
          <p:nvPr/>
        </p:nvPicPr>
        <p:blipFill>
          <a:blip r:embed="rId2" cstate="print">
            <a:lum bright="-10000"/>
          </a:blip>
          <a:stretch>
            <a:fillRect/>
          </a:stretch>
        </p:blipFill>
        <p:spPr>
          <a:xfrm>
            <a:off x="-31750" y="0"/>
            <a:ext cx="9175750" cy="6400800"/>
          </a:xfrm>
          <a:prstGeom prst="rect">
            <a:avLst/>
          </a:prstGeom>
        </p:spPr>
      </p:pic>
      <p:sp>
        <p:nvSpPr>
          <p:cNvPr id="3" name="Title 2"/>
          <p:cNvSpPr>
            <a:spLocks noGrp="1"/>
          </p:cNvSpPr>
          <p:nvPr>
            <p:ph type="title"/>
          </p:nvPr>
        </p:nvSpPr>
        <p:spPr/>
        <p:txBody>
          <a:bodyPr/>
          <a:lstStyle/>
          <a:p>
            <a:r>
              <a:rPr lang="en-US" dirty="0" smtClean="0"/>
              <a:t>God’s recipe for joy..</a:t>
            </a:r>
            <a:endParaRPr lang="en-US" dirty="0"/>
          </a:p>
        </p:txBody>
      </p:sp>
      <p:sp>
        <p:nvSpPr>
          <p:cNvPr id="4" name="Content Placeholder 3"/>
          <p:cNvSpPr>
            <a:spLocks noGrp="1"/>
          </p:cNvSpPr>
          <p:nvPr>
            <p:ph idx="1"/>
          </p:nvPr>
        </p:nvSpPr>
        <p:spPr>
          <a:xfrm>
            <a:off x="457200" y="1676401"/>
            <a:ext cx="8229600" cy="2895600"/>
          </a:xfrm>
        </p:spPr>
        <p:txBody>
          <a:bodyPr>
            <a:normAutofit fontScale="92500" lnSpcReduction="10000"/>
          </a:bodyPr>
          <a:lstStyle/>
          <a:p>
            <a:r>
              <a:rPr lang="en-US" dirty="0" smtClean="0"/>
              <a:t>Praying for others .. 1:3-11</a:t>
            </a:r>
          </a:p>
          <a:p>
            <a:r>
              <a:rPr lang="en-US" dirty="0" smtClean="0"/>
              <a:t>Triumph over trouble .. 1:12-26</a:t>
            </a:r>
          </a:p>
          <a:p>
            <a:r>
              <a:rPr lang="en-US" dirty="0" smtClean="0"/>
              <a:t>Standing firm together .. 1:27-30</a:t>
            </a:r>
          </a:p>
          <a:p>
            <a:r>
              <a:rPr lang="en-US" dirty="0" smtClean="0"/>
              <a:t>Counting others better .. 2:1-4</a:t>
            </a:r>
          </a:p>
          <a:p>
            <a:r>
              <a:rPr lang="en-US" dirty="0" smtClean="0"/>
              <a:t>Ultimate </a:t>
            </a:r>
            <a:r>
              <a:rPr lang="en-US" dirty="0" err="1" smtClean="0"/>
              <a:t>servanthood</a:t>
            </a:r>
            <a:r>
              <a:rPr lang="en-US" dirty="0" smtClean="0"/>
              <a:t> .. 2:5-11</a:t>
            </a:r>
          </a:p>
          <a:p>
            <a:endParaRPr lang="en-US" dirty="0"/>
          </a:p>
        </p:txBody>
      </p:sp>
      <p:sp>
        <p:nvSpPr>
          <p:cNvPr id="5" name="Rectangle 4"/>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7" name="TextBox 6"/>
          <p:cNvSpPr txBox="1"/>
          <p:nvPr/>
        </p:nvSpPr>
        <p:spPr>
          <a:xfrm>
            <a:off x="990600" y="1219200"/>
            <a:ext cx="3200400" cy="400110"/>
          </a:xfrm>
          <a:prstGeom prst="rect">
            <a:avLst/>
          </a:prstGeom>
          <a:noFill/>
        </p:spPr>
        <p:txBody>
          <a:bodyPr wrap="square" rtlCol="0">
            <a:spAutoFit/>
          </a:bodyPr>
          <a:lstStyle/>
          <a:p>
            <a:r>
              <a:rPr lang="en-US" sz="2000" i="1" dirty="0" smtClean="0">
                <a:solidFill>
                  <a:schemeClr val="bg1"/>
                </a:solidFill>
                <a:effectLst>
                  <a:glow rad="139700">
                    <a:schemeClr val="tx1">
                      <a:alpha val="40000"/>
                    </a:schemeClr>
                  </a:glow>
                </a:effectLst>
                <a:latin typeface="Georgia" pitchFamily="18" charset="0"/>
              </a:rPr>
              <a:t>(from Philippians)</a:t>
            </a:r>
            <a:endParaRPr lang="en-US" sz="2000" i="1" dirty="0">
              <a:solidFill>
                <a:schemeClr val="bg1"/>
              </a:solidFill>
              <a:effectLst>
                <a:glow rad="139700">
                  <a:schemeClr val="tx1">
                    <a:alpha val="40000"/>
                  </a:schemeClr>
                </a:glow>
              </a:effectLst>
              <a:latin typeface="Georgia" pitchFamily="18" charset="0"/>
            </a:endParaRPr>
          </a:p>
        </p:txBody>
      </p:sp>
      <p:pic>
        <p:nvPicPr>
          <p:cNvPr id="8" name="Picture 7" descr="mind of christ 01.jpg"/>
          <p:cNvPicPr>
            <a:picLocks noChangeAspect="1"/>
          </p:cNvPicPr>
          <p:nvPr/>
        </p:nvPicPr>
        <p:blipFill>
          <a:blip r:embed="rId3" cstate="print">
            <a:lum bright="-5000" contrast="10000"/>
          </a:blip>
          <a:stretch>
            <a:fillRect/>
          </a:stretch>
        </p:blipFill>
        <p:spPr>
          <a:xfrm>
            <a:off x="6858000" y="3352800"/>
            <a:ext cx="1509166" cy="1790941"/>
          </a:xfrm>
          <a:prstGeom prst="rect">
            <a:avLst/>
          </a:prstGeom>
          <a:effectLst>
            <a:glow rad="139700">
              <a:schemeClr val="accent6">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55"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strVal val="#ppt_w*0.70"/>
                                          </p:val>
                                        </p:tav>
                                        <p:tav tm="100000">
                                          <p:val>
                                            <p:strVal val="#ppt_w"/>
                                          </p:val>
                                        </p:tav>
                                      </p:tavLst>
                                    </p:anim>
                                    <p:anim calcmode="lin" valueType="num">
                                      <p:cBhvr>
                                        <p:cTn id="49" dur="1000" fill="hold"/>
                                        <p:tgtEl>
                                          <p:spTgt spid="8"/>
                                        </p:tgtEl>
                                        <p:attrNameLst>
                                          <p:attrName>ppt_h</p:attrName>
                                        </p:attrNameLst>
                                      </p:cBhvr>
                                      <p:tavLst>
                                        <p:tav tm="0">
                                          <p:val>
                                            <p:strVal val="#ppt_h"/>
                                          </p:val>
                                        </p:tav>
                                        <p:tav tm="100000">
                                          <p:val>
                                            <p:strVal val="#ppt_h"/>
                                          </p:val>
                                        </p:tav>
                                      </p:tavLst>
                                    </p:anim>
                                    <p:animEffect transition="in" filter="fade">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th comet.jpg"/>
          <p:cNvPicPr>
            <a:picLocks noChangeAspect="1"/>
          </p:cNvPicPr>
          <p:nvPr/>
        </p:nvPicPr>
        <p:blipFill>
          <a:blip r:embed="rId3" cstate="print">
            <a:lum bright="-20000" contrast="10000"/>
          </a:blip>
          <a:stretch>
            <a:fillRect/>
          </a:stretch>
        </p:blipFill>
        <p:spPr>
          <a:xfrm>
            <a:off x="-14816" y="0"/>
            <a:ext cx="9158816" cy="6477000"/>
          </a:xfrm>
          <a:prstGeom prst="rect">
            <a:avLst/>
          </a:prstGeom>
        </p:spPr>
      </p:pic>
      <p:sp>
        <p:nvSpPr>
          <p:cNvPr id="2" name="Title 1"/>
          <p:cNvSpPr>
            <a:spLocks noGrp="1"/>
          </p:cNvSpPr>
          <p:nvPr>
            <p:ph type="title"/>
          </p:nvPr>
        </p:nvSpPr>
        <p:spPr/>
        <p:txBody>
          <a:bodyPr>
            <a:normAutofit fontScale="90000"/>
          </a:bodyPr>
          <a:lstStyle/>
          <a:p>
            <a:r>
              <a:rPr lang="en-US" dirty="0" smtClean="0"/>
              <a:t>Jesus’ great example…</a:t>
            </a:r>
            <a:endParaRPr lang="en-US" dirty="0"/>
          </a:p>
        </p:txBody>
      </p:sp>
      <p:sp>
        <p:nvSpPr>
          <p:cNvPr id="3" name="Content Placeholder 2"/>
          <p:cNvSpPr>
            <a:spLocks noGrp="1"/>
          </p:cNvSpPr>
          <p:nvPr>
            <p:ph idx="1"/>
          </p:nvPr>
        </p:nvSpPr>
        <p:spPr>
          <a:xfrm>
            <a:off x="304800" y="1371600"/>
            <a:ext cx="5867400" cy="990600"/>
          </a:xfrm>
        </p:spPr>
        <p:txBody>
          <a:bodyPr>
            <a:normAutofit fontScale="77500" lnSpcReduction="20000"/>
          </a:bodyPr>
          <a:lstStyle/>
          <a:p>
            <a:r>
              <a:rPr lang="en-US" dirty="0" smtClean="0"/>
              <a:t>Vs 5 Let this mind be in you which was also in Christ Jesus..</a:t>
            </a:r>
          </a:p>
        </p:txBody>
      </p:sp>
      <p:sp>
        <p:nvSpPr>
          <p:cNvPr id="6" name="Rectangle 5"/>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7" name="TextBox 6"/>
          <p:cNvSpPr txBox="1"/>
          <p:nvPr/>
        </p:nvSpPr>
        <p:spPr>
          <a:xfrm>
            <a:off x="457200" y="2286000"/>
            <a:ext cx="2057400" cy="584775"/>
          </a:xfrm>
          <a:prstGeom prst="rect">
            <a:avLst/>
          </a:prstGeom>
          <a:noFill/>
          <a:ln>
            <a:solidFill>
              <a:srgbClr val="92D050"/>
            </a:solidFill>
          </a:ln>
        </p:spPr>
        <p:txBody>
          <a:bodyPr wrap="square" rtlCol="0">
            <a:spAutoFit/>
          </a:bodyPr>
          <a:lstStyle/>
          <a:p>
            <a:pPr algn="ctr"/>
            <a:r>
              <a:rPr lang="en-US" sz="3200" dirty="0" smtClean="0">
                <a:solidFill>
                  <a:srgbClr val="FFFF00"/>
                </a:solidFill>
                <a:effectLst>
                  <a:glow rad="139700">
                    <a:schemeClr val="tx1">
                      <a:alpha val="40000"/>
                    </a:schemeClr>
                  </a:glow>
                </a:effectLst>
                <a:latin typeface="Georgia" pitchFamily="18" charset="0"/>
              </a:rPr>
              <a:t>GLORY</a:t>
            </a:r>
            <a:endParaRPr lang="en-US" sz="3200" dirty="0">
              <a:solidFill>
                <a:srgbClr val="FFFF00"/>
              </a:solidFill>
              <a:effectLst>
                <a:glow rad="139700">
                  <a:schemeClr val="tx1">
                    <a:alpha val="40000"/>
                  </a:schemeClr>
                </a:glow>
              </a:effectLst>
              <a:latin typeface="Georgia" pitchFamily="18" charset="0"/>
            </a:endParaRPr>
          </a:p>
        </p:txBody>
      </p:sp>
      <p:sp>
        <p:nvSpPr>
          <p:cNvPr id="8" name="TextBox 7"/>
          <p:cNvSpPr txBox="1"/>
          <p:nvPr/>
        </p:nvSpPr>
        <p:spPr>
          <a:xfrm>
            <a:off x="6629400" y="2286000"/>
            <a:ext cx="2057400" cy="584775"/>
          </a:xfrm>
          <a:prstGeom prst="rect">
            <a:avLst/>
          </a:prstGeom>
          <a:noFill/>
          <a:ln>
            <a:solidFill>
              <a:srgbClr val="92D050"/>
            </a:solidFill>
          </a:ln>
        </p:spPr>
        <p:txBody>
          <a:bodyPr wrap="square" rtlCol="0">
            <a:spAutoFit/>
          </a:bodyPr>
          <a:lstStyle/>
          <a:p>
            <a:pPr algn="ctr"/>
            <a:r>
              <a:rPr lang="en-US" sz="3200" dirty="0" smtClean="0">
                <a:solidFill>
                  <a:srgbClr val="FFFF00"/>
                </a:solidFill>
                <a:latin typeface="Georgia" pitchFamily="18" charset="0"/>
              </a:rPr>
              <a:t>GLORY</a:t>
            </a:r>
            <a:endParaRPr lang="en-US" sz="3200" dirty="0">
              <a:solidFill>
                <a:srgbClr val="FFFF00"/>
              </a:solidFill>
              <a:latin typeface="Georgia" pitchFamily="18" charset="0"/>
            </a:endParaRPr>
          </a:p>
        </p:txBody>
      </p:sp>
      <p:sp>
        <p:nvSpPr>
          <p:cNvPr id="9" name="TextBox 8"/>
          <p:cNvSpPr txBox="1"/>
          <p:nvPr/>
        </p:nvSpPr>
        <p:spPr>
          <a:xfrm>
            <a:off x="3200400" y="5334000"/>
            <a:ext cx="2057400" cy="584775"/>
          </a:xfrm>
          <a:prstGeom prst="rect">
            <a:avLst/>
          </a:prstGeom>
          <a:noFill/>
          <a:ln>
            <a:solidFill>
              <a:srgbClr val="92D050"/>
            </a:solidFill>
          </a:ln>
        </p:spPr>
        <p:txBody>
          <a:bodyPr wrap="square" rtlCol="0">
            <a:spAutoFit/>
          </a:bodyPr>
          <a:lstStyle/>
          <a:p>
            <a:pPr algn="ctr"/>
            <a:r>
              <a:rPr lang="en-US" sz="3200" dirty="0" smtClean="0">
                <a:solidFill>
                  <a:srgbClr val="FFFF00"/>
                </a:solidFill>
                <a:latin typeface="Georgia" pitchFamily="18" charset="0"/>
              </a:rPr>
              <a:t>CROSS</a:t>
            </a:r>
            <a:endParaRPr lang="en-US" sz="3200" dirty="0">
              <a:solidFill>
                <a:srgbClr val="FFFF00"/>
              </a:solidFill>
              <a:latin typeface="Georgia" pitchFamily="18" charset="0"/>
            </a:endParaRPr>
          </a:p>
        </p:txBody>
      </p:sp>
      <p:cxnSp>
        <p:nvCxnSpPr>
          <p:cNvPr id="11" name="Straight Arrow Connector 10"/>
          <p:cNvCxnSpPr/>
          <p:nvPr/>
        </p:nvCxnSpPr>
        <p:spPr>
          <a:xfrm>
            <a:off x="1600200" y="2971800"/>
            <a:ext cx="1981200" cy="2286000"/>
          </a:xfrm>
          <a:prstGeom prst="straightConnector1">
            <a:avLst/>
          </a:prstGeom>
          <a:ln w="31750">
            <a:solidFill>
              <a:srgbClr val="FFFF00"/>
            </a:solidFill>
            <a:tailEnd type="arrow"/>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953000" y="3200400"/>
            <a:ext cx="2057400" cy="2057400"/>
          </a:xfrm>
          <a:prstGeom prst="straightConnector1">
            <a:avLst/>
          </a:prstGeom>
          <a:ln w="31750">
            <a:solidFill>
              <a:srgbClr val="FFFF00"/>
            </a:solidFill>
            <a:tailEnd type="arrow"/>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3276600" y="5791200"/>
            <a:ext cx="1828800" cy="457200"/>
          </a:xfrm>
          <a:prstGeom prst="rect">
            <a:avLst/>
          </a:prstGeom>
        </p:spPr>
        <p:txBody>
          <a:bodyPr vert="horz" lIns="91440" tIns="45720" rIns="91440" bIns="45720" rtlCol="0">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dirty="0" smtClean="0">
                <a:solidFill>
                  <a:schemeClr val="bg1"/>
                </a:solidFill>
                <a:effectLst>
                  <a:glow rad="228600">
                    <a:schemeClr val="tx1">
                      <a:alpha val="40000"/>
                    </a:schemeClr>
                  </a:glow>
                </a:effectLst>
                <a:latin typeface="Georgia" pitchFamily="18" charset="0"/>
                <a:cs typeface="Times New Roman" pitchFamily="18" charset="0"/>
              </a:rPr>
              <a:t> (v</a:t>
            </a:r>
            <a:r>
              <a:rPr lang="en-US" sz="3600" noProof="0" dirty="0" smtClean="0">
                <a:solidFill>
                  <a:schemeClr val="bg1"/>
                </a:solidFill>
                <a:effectLst>
                  <a:glow rad="228600">
                    <a:schemeClr val="tx1">
                      <a:alpha val="40000"/>
                    </a:schemeClr>
                  </a:glow>
                </a:effectLst>
                <a:latin typeface="Georgia" pitchFamily="18" charset="0"/>
                <a:cs typeface="Times New Roman" pitchFamily="18" charset="0"/>
              </a:rPr>
              <a:t>s 6-8)</a:t>
            </a:r>
            <a:endParaRPr kumimoji="0" lang="en-US" sz="36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endParaRPr>
          </a:p>
        </p:txBody>
      </p:sp>
      <p:sp>
        <p:nvSpPr>
          <p:cNvPr id="19" name="Content Placeholder 2"/>
          <p:cNvSpPr txBox="1">
            <a:spLocks/>
          </p:cNvSpPr>
          <p:nvPr/>
        </p:nvSpPr>
        <p:spPr>
          <a:xfrm>
            <a:off x="6705600" y="2743200"/>
            <a:ext cx="1828800" cy="457200"/>
          </a:xfrm>
          <a:prstGeom prst="rect">
            <a:avLst/>
          </a:prstGeom>
        </p:spPr>
        <p:txBody>
          <a:bodyPr vert="horz" lIns="91440" tIns="45720" rIns="91440" bIns="45720" rtlCol="0">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dirty="0" smtClean="0">
                <a:solidFill>
                  <a:schemeClr val="bg1"/>
                </a:solidFill>
                <a:effectLst>
                  <a:glow rad="228600">
                    <a:schemeClr val="tx1">
                      <a:alpha val="40000"/>
                    </a:schemeClr>
                  </a:glow>
                </a:effectLst>
                <a:latin typeface="Georgia" pitchFamily="18" charset="0"/>
                <a:cs typeface="Times New Roman" pitchFamily="18" charset="0"/>
              </a:rPr>
              <a:t> (v</a:t>
            </a:r>
            <a:r>
              <a:rPr lang="en-US" sz="3600" noProof="0" dirty="0" smtClean="0">
                <a:solidFill>
                  <a:schemeClr val="bg1"/>
                </a:solidFill>
                <a:effectLst>
                  <a:glow rad="228600">
                    <a:schemeClr val="tx1">
                      <a:alpha val="40000"/>
                    </a:schemeClr>
                  </a:glow>
                </a:effectLst>
                <a:latin typeface="Georgia" pitchFamily="18" charset="0"/>
                <a:cs typeface="Times New Roman" pitchFamily="18" charset="0"/>
              </a:rPr>
              <a:t>s 9-11)</a:t>
            </a:r>
            <a:endParaRPr kumimoji="0" lang="en-US" sz="36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endParaRPr>
          </a:p>
        </p:txBody>
      </p:sp>
      <p:pic>
        <p:nvPicPr>
          <p:cNvPr id="21" name="Picture 20" descr="mind of christ 01.jpg"/>
          <p:cNvPicPr>
            <a:picLocks noChangeAspect="1"/>
          </p:cNvPicPr>
          <p:nvPr/>
        </p:nvPicPr>
        <p:blipFill>
          <a:blip r:embed="rId4" cstate="print">
            <a:lum bright="-5000" contrast="10000"/>
          </a:blip>
          <a:stretch>
            <a:fillRect/>
          </a:stretch>
        </p:blipFill>
        <p:spPr>
          <a:xfrm>
            <a:off x="3733800" y="3886200"/>
            <a:ext cx="1123899" cy="1333741"/>
          </a:xfrm>
          <a:prstGeom prst="rect">
            <a:avLst/>
          </a:prstGeom>
          <a:effectLst>
            <a:glow rad="139700">
              <a:schemeClr val="accent6">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55"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strVal val="#ppt_w*0.70"/>
                                          </p:val>
                                        </p:tav>
                                        <p:tav tm="100000">
                                          <p:val>
                                            <p:strVal val="#ppt_w"/>
                                          </p:val>
                                        </p:tav>
                                      </p:tavLst>
                                    </p:anim>
                                    <p:anim calcmode="lin" valueType="num">
                                      <p:cBhvr>
                                        <p:cTn id="29" dur="1000" fill="hold"/>
                                        <p:tgtEl>
                                          <p:spTgt spid="21"/>
                                        </p:tgtEl>
                                        <p:attrNameLst>
                                          <p:attrName>ppt_h</p:attrName>
                                        </p:attrNameLst>
                                      </p:cBhvr>
                                      <p:tavLst>
                                        <p:tav tm="0">
                                          <p:val>
                                            <p:strVal val="#ppt_h"/>
                                          </p:val>
                                        </p:tav>
                                        <p:tav tm="100000">
                                          <p:val>
                                            <p:strVal val="#ppt_h"/>
                                          </p:val>
                                        </p:tav>
                                      </p:tavLst>
                                    </p:anim>
                                    <p:animEffect transition="in" filter="fade">
                                      <p:cBhvr>
                                        <p:cTn id="30" dur="1000"/>
                                        <p:tgtEl>
                                          <p:spTgt spid="21"/>
                                        </p:tgtEl>
                                      </p:cBhvr>
                                    </p:animEffect>
                                  </p:childTnLst>
                                </p:cTn>
                              </p:par>
                            </p:childTnLst>
                          </p:cTn>
                        </p:par>
                        <p:par>
                          <p:cTn id="31" fill="hold">
                            <p:stCondLst>
                              <p:cond delay="1500"/>
                            </p:stCondLst>
                            <p:childTnLst>
                              <p:par>
                                <p:cTn id="32" presetID="9" presetClass="entr" presetSubtype="0" fill="hold" nodeType="after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dissolve">
                                      <p:cBhvr>
                                        <p:cTn id="34" dur="500"/>
                                        <p:tgtEl>
                                          <p:spTgt spid="18">
                                            <p:txEl>
                                              <p:pRg st="0" end="0"/>
                                            </p:txEl>
                                          </p:spTgt>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9" presetClass="entr" presetSubtype="0" fill="hold" nodeType="withEffect">
                                  <p:stCondLst>
                                    <p:cond delay="0"/>
                                  </p:stCondLst>
                                  <p:childTnLst>
                                    <p:set>
                                      <p:cBhvr>
                                        <p:cTn id="45" dur="1" fill="hold">
                                          <p:stCondLst>
                                            <p:cond delay="0"/>
                                          </p:stCondLst>
                                        </p:cTn>
                                        <p:tgtEl>
                                          <p:spTgt spid="19">
                                            <p:txEl>
                                              <p:pRg st="0" end="0"/>
                                            </p:txEl>
                                          </p:spTgt>
                                        </p:tgtEl>
                                        <p:attrNameLst>
                                          <p:attrName>style.visibility</p:attrName>
                                        </p:attrNameLst>
                                      </p:cBhvr>
                                      <p:to>
                                        <p:strVal val="visible"/>
                                      </p:to>
                                    </p:set>
                                    <p:animEffect transition="in" filter="dissolve">
                                      <p:cBhvr>
                                        <p:cTn id="4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5" name="Title 4"/>
          <p:cNvSpPr>
            <a:spLocks noGrp="1"/>
          </p:cNvSpPr>
          <p:nvPr>
            <p:ph type="title"/>
          </p:nvPr>
        </p:nvSpPr>
        <p:spPr>
          <a:xfrm>
            <a:off x="381000" y="304800"/>
            <a:ext cx="6629400" cy="1143000"/>
          </a:xfrm>
        </p:spPr>
        <p:txBody>
          <a:bodyPr>
            <a:normAutofit/>
          </a:bodyPr>
          <a:lstStyle/>
          <a:p>
            <a:r>
              <a:rPr lang="en-US" sz="6700" dirty="0" smtClean="0"/>
              <a:t>1</a:t>
            </a:r>
            <a:r>
              <a:rPr lang="en-US" dirty="0" smtClean="0"/>
              <a:t> I Will </a:t>
            </a:r>
            <a:r>
              <a:rPr lang="en-US" sz="4800" dirty="0" smtClean="0"/>
              <a:t>D</a:t>
            </a:r>
            <a:r>
              <a:rPr lang="en-US" dirty="0" smtClean="0"/>
              <a:t>o </a:t>
            </a:r>
            <a:r>
              <a:rPr lang="en-US" i="1" dirty="0" smtClean="0"/>
              <a:t>My</a:t>
            </a:r>
            <a:r>
              <a:rPr lang="en-US" dirty="0" smtClean="0"/>
              <a:t> Part …</a:t>
            </a:r>
            <a:endParaRPr lang="en-US" dirty="0"/>
          </a:p>
        </p:txBody>
      </p:sp>
      <p:sp>
        <p:nvSpPr>
          <p:cNvPr id="6" name="Content Placeholder 5"/>
          <p:cNvSpPr>
            <a:spLocks noGrp="1"/>
          </p:cNvSpPr>
          <p:nvPr>
            <p:ph idx="1"/>
          </p:nvPr>
        </p:nvSpPr>
        <p:spPr>
          <a:xfrm>
            <a:off x="381000" y="1676401"/>
            <a:ext cx="8305800" cy="2133600"/>
          </a:xfrm>
        </p:spPr>
        <p:txBody>
          <a:bodyPr>
            <a:normAutofit fontScale="92500" lnSpcReduction="20000"/>
          </a:bodyPr>
          <a:lstStyle/>
          <a:p>
            <a:r>
              <a:rPr lang="en-US" dirty="0" smtClean="0"/>
              <a:t>Phil 2:12 Therefore, my beloved, as you have always obeyed, not as in my presence only, but now much more in my absence, </a:t>
            </a:r>
            <a:r>
              <a:rPr lang="en-US" i="1" dirty="0" smtClean="0">
                <a:solidFill>
                  <a:srgbClr val="FFC000"/>
                </a:solidFill>
              </a:rPr>
              <a:t>work out your own salvation </a:t>
            </a:r>
            <a:r>
              <a:rPr lang="en-US" i="1" dirty="0" smtClean="0"/>
              <a:t>with fear and trembling</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2/3*#ppt_w"/>
                                          </p:val>
                                        </p:tav>
                                        <p:tav tm="100000">
                                          <p:val>
                                            <p:strVal val="#ppt_w"/>
                                          </p:val>
                                        </p:tav>
                                      </p:tavLst>
                                    </p:anim>
                                    <p:anim calcmode="lin" valueType="num">
                                      <p:cBhvr>
                                        <p:cTn id="8"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Bobby Knight.jpg"/>
          <p:cNvPicPr>
            <a:picLocks noChangeAspect="1"/>
          </p:cNvPicPr>
          <p:nvPr/>
        </p:nvPicPr>
        <p:blipFill>
          <a:blip r:embed="rId2" cstate="print"/>
          <a:srcRect l="9000" r="3375"/>
          <a:stretch>
            <a:fillRect/>
          </a:stretch>
        </p:blipFill>
        <p:spPr>
          <a:xfrm>
            <a:off x="990600" y="1524000"/>
            <a:ext cx="3109948" cy="1981200"/>
          </a:xfrm>
          <a:prstGeom prst="rect">
            <a:avLst/>
          </a:prstGeom>
          <a:effectLst>
            <a:glow rad="139700">
              <a:schemeClr val="accent6">
                <a:satMod val="175000"/>
                <a:alpha val="40000"/>
              </a:schemeClr>
            </a:glow>
          </a:effectLst>
        </p:spPr>
      </p:pic>
      <p:sp>
        <p:nvSpPr>
          <p:cNvPr id="3" name="Title 2"/>
          <p:cNvSpPr>
            <a:spLocks noGrp="1"/>
          </p:cNvSpPr>
          <p:nvPr>
            <p:ph type="title"/>
          </p:nvPr>
        </p:nvSpPr>
        <p:spPr>
          <a:xfrm>
            <a:off x="381000" y="304800"/>
            <a:ext cx="6858000" cy="1143000"/>
          </a:xfrm>
        </p:spPr>
        <p:txBody>
          <a:bodyPr>
            <a:normAutofit fontScale="90000"/>
          </a:bodyPr>
          <a:lstStyle/>
          <a:p>
            <a:r>
              <a:rPr lang="en-US" dirty="0" smtClean="0"/>
              <a:t>Great coaches on discipline..</a:t>
            </a:r>
            <a:endParaRPr lang="en-US" dirty="0"/>
          </a:p>
        </p:txBody>
      </p:sp>
      <p:sp>
        <p:nvSpPr>
          <p:cNvPr id="6" name="Content Placeholder 5"/>
          <p:cNvSpPr>
            <a:spLocks noGrp="1"/>
          </p:cNvSpPr>
          <p:nvPr>
            <p:ph idx="1"/>
          </p:nvPr>
        </p:nvSpPr>
        <p:spPr>
          <a:xfrm>
            <a:off x="533400" y="3581400"/>
            <a:ext cx="4267200" cy="1981200"/>
          </a:xfrm>
        </p:spPr>
        <p:txBody>
          <a:bodyPr>
            <a:normAutofit/>
          </a:bodyPr>
          <a:lstStyle/>
          <a:p>
            <a:pPr marL="457200" indent="-457200">
              <a:buNone/>
            </a:pPr>
            <a:r>
              <a:rPr lang="en-US" sz="2400" dirty="0" smtClean="0"/>
              <a:t>1   Do what has to be done</a:t>
            </a:r>
          </a:p>
          <a:p>
            <a:pPr marL="457200" indent="-457200">
              <a:buNone/>
            </a:pPr>
            <a:r>
              <a:rPr lang="en-US" sz="2400" dirty="0" smtClean="0"/>
              <a:t>2  When it has to be done</a:t>
            </a:r>
          </a:p>
          <a:p>
            <a:pPr marL="457200" indent="-457200">
              <a:buNone/>
            </a:pPr>
            <a:r>
              <a:rPr lang="en-US" sz="2400" dirty="0" smtClean="0"/>
              <a:t>3  As well as it can be done</a:t>
            </a:r>
          </a:p>
          <a:p>
            <a:pPr marL="457200" indent="-457200">
              <a:buNone/>
            </a:pPr>
            <a:r>
              <a:rPr lang="en-US" sz="2400" dirty="0" smtClean="0"/>
              <a:t>4  Do it that way all the time</a:t>
            </a:r>
            <a:endParaRPr lang="en-US" sz="2400" dirty="0"/>
          </a:p>
        </p:txBody>
      </p:sp>
      <p:pic>
        <p:nvPicPr>
          <p:cNvPr id="7" name="Picture 6" descr="Tom Landry.jpg"/>
          <p:cNvPicPr>
            <a:picLocks noChangeAspect="1"/>
          </p:cNvPicPr>
          <p:nvPr/>
        </p:nvPicPr>
        <p:blipFill>
          <a:blip r:embed="rId3" cstate="print"/>
          <a:stretch>
            <a:fillRect/>
          </a:stretch>
        </p:blipFill>
        <p:spPr>
          <a:xfrm>
            <a:off x="5181600" y="1524000"/>
            <a:ext cx="2743200" cy="1993330"/>
          </a:xfrm>
          <a:prstGeom prst="rect">
            <a:avLst/>
          </a:prstGeom>
          <a:effectLst>
            <a:glow rad="139700">
              <a:schemeClr val="accent6">
                <a:satMod val="175000"/>
                <a:alpha val="40000"/>
              </a:schemeClr>
            </a:glow>
          </a:effectLst>
        </p:spPr>
      </p:pic>
      <p:sp>
        <p:nvSpPr>
          <p:cNvPr id="8" name="Content Placeholder 2"/>
          <p:cNvSpPr txBox="1">
            <a:spLocks/>
          </p:cNvSpPr>
          <p:nvPr/>
        </p:nvSpPr>
        <p:spPr>
          <a:xfrm>
            <a:off x="1371600" y="2971800"/>
            <a:ext cx="2590800" cy="685800"/>
          </a:xfrm>
          <a:prstGeom prst="rect">
            <a:avLst/>
          </a:prstGeom>
        </p:spPr>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dirty="0" smtClean="0">
                <a:solidFill>
                  <a:schemeClr val="bg1"/>
                </a:solidFill>
                <a:effectLst>
                  <a:glow rad="228600">
                    <a:schemeClr val="tx1">
                      <a:alpha val="40000"/>
                    </a:schemeClr>
                  </a:glow>
                </a:effectLst>
                <a:latin typeface="Georgia" pitchFamily="18" charset="0"/>
                <a:cs typeface="Times New Roman" pitchFamily="18" charset="0"/>
              </a:rPr>
              <a:t>Bobby Knight</a:t>
            </a:r>
            <a:endParaRPr kumimoji="0" lang="en-US" sz="36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endParaRPr>
          </a:p>
        </p:txBody>
      </p:sp>
      <p:sp>
        <p:nvSpPr>
          <p:cNvPr id="9" name="Content Placeholder 2"/>
          <p:cNvSpPr txBox="1">
            <a:spLocks/>
          </p:cNvSpPr>
          <p:nvPr/>
        </p:nvSpPr>
        <p:spPr>
          <a:xfrm>
            <a:off x="5257800" y="3048000"/>
            <a:ext cx="2667000" cy="457200"/>
          </a:xfrm>
          <a:prstGeom prst="rect">
            <a:avLst/>
          </a:prstGeom>
        </p:spPr>
        <p:txBody>
          <a:bodyPr vert="horz" lIns="91440" tIns="45720" rIns="91440" bIns="45720" rtlCol="0">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dirty="0" smtClean="0">
                <a:solidFill>
                  <a:schemeClr val="bg1"/>
                </a:solidFill>
                <a:effectLst>
                  <a:glow rad="228600">
                    <a:schemeClr val="tx1">
                      <a:alpha val="40000"/>
                    </a:schemeClr>
                  </a:glow>
                </a:effectLst>
                <a:latin typeface="Georgia" pitchFamily="18" charset="0"/>
                <a:cs typeface="Times New Roman" pitchFamily="18" charset="0"/>
              </a:rPr>
              <a:t>Tom Landry</a:t>
            </a:r>
            <a:endParaRPr kumimoji="0" lang="en-US" sz="36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endParaRPr>
          </a:p>
        </p:txBody>
      </p:sp>
      <p:sp>
        <p:nvSpPr>
          <p:cNvPr id="10" name="Content Placeholder 5"/>
          <p:cNvSpPr txBox="1">
            <a:spLocks/>
          </p:cNvSpPr>
          <p:nvPr/>
        </p:nvSpPr>
        <p:spPr>
          <a:xfrm>
            <a:off x="4343400" y="3581400"/>
            <a:ext cx="4495800" cy="1981200"/>
          </a:xfrm>
          <a:prstGeom prst="rect">
            <a:avLst/>
          </a:prstGeom>
        </p:spPr>
        <p:txBody>
          <a:bodyPr vert="horz" lIns="91440" tIns="45720" rIns="91440" bIns="45720" rtlCol="0">
            <a:normAutofit fontScale="92500" lnSpcReduction="10000"/>
          </a:bodyPr>
          <a:lstStyle/>
          <a:p>
            <a:pPr marL="457200" marR="0" lvl="0" indent="-4572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      “Setting a goal is not the main thing. It is deciding how you</a:t>
            </a:r>
            <a:r>
              <a:rPr kumimoji="0" lang="en-US" sz="2400" b="0" i="0" u="none" strike="noStrike" kern="1200" cap="none" spc="0" normalizeH="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 will go about achieving it and staying with that plan. The key is discipline. Without it there is no morale.”</a:t>
            </a:r>
            <a:endParaRPr kumimoji="0" lang="en-US" sz="2400" b="0" i="0" u="none" strike="noStrike" kern="1200" cap="none" spc="0" normalizeH="0" baseline="0" noProof="0" dirty="0">
              <a:ln>
                <a:noFill/>
              </a:ln>
              <a:solidFill>
                <a:schemeClr val="bg1"/>
              </a:solidFill>
              <a:effectLst>
                <a:glow rad="228600">
                  <a:schemeClr val="tx1">
                    <a:alpha val="40000"/>
                  </a:schemeClr>
                </a:glow>
              </a:effectLst>
              <a:uLnTx/>
              <a:uFillTx/>
              <a:latin typeface="Georgia" pitchFamily="18" charset="0"/>
              <a:ea typeface="+mn-ea"/>
              <a:cs typeface="Times New Roman" pitchFamily="18" charset="0"/>
            </a:endParaRPr>
          </a:p>
        </p:txBody>
      </p:sp>
      <p:sp>
        <p:nvSpPr>
          <p:cNvPr id="11" name="Rectangle 10"/>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500"/>
                            </p:stCondLst>
                            <p:childTnLst>
                              <p:par>
                                <p:cTn id="16" presetID="9"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ssolve">
                                      <p:cBhvr>
                                        <p:cTn id="18" dur="500"/>
                                        <p:tgtEl>
                                          <p:spTgt spid="8">
                                            <p:txEl>
                                              <p:pRg st="0" end="0"/>
                                            </p:txEl>
                                          </p:spTgt>
                                        </p:tgtEl>
                                      </p:cBhvr>
                                    </p:animEffect>
                                  </p:childTnLst>
                                </p:cTn>
                              </p:par>
                              <p:par>
                                <p:cTn id="19" presetID="55"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dissolve">
                                      <p:cBhvr>
                                        <p:cTn id="27" dur="500"/>
                                        <p:tgtEl>
                                          <p:spTgt spid="9">
                                            <p:txEl>
                                              <p:pRg st="0" end="0"/>
                                            </p:txEl>
                                          </p:spTgt>
                                        </p:tgtEl>
                                      </p:cBhvr>
                                    </p:animEffect>
                                  </p:childTnLst>
                                </p:cTn>
                              </p:par>
                            </p:childTnLst>
                          </p:cTn>
                        </p:par>
                        <p:par>
                          <p:cTn id="28" fill="hold">
                            <p:stCondLst>
                              <p:cond delay="3000"/>
                            </p:stCondLst>
                            <p:childTnLst>
                              <p:par>
                                <p:cTn id="29" presetID="55" presetClass="entr" presetSubtype="0" fill="hold" grpId="0"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3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6">
                                            <p:txEl>
                                              <p:pRg st="0" end="0"/>
                                            </p:txEl>
                                          </p:spTgt>
                                        </p:tgtEl>
                                      </p:cBhvr>
                                    </p:animEffect>
                                  </p:childTnLst>
                                </p:cTn>
                              </p:par>
                            </p:childTnLst>
                          </p:cTn>
                        </p:par>
                        <p:par>
                          <p:cTn id="34" fill="hold">
                            <p:stCondLst>
                              <p:cond delay="4000"/>
                            </p:stCondLst>
                            <p:childTnLst>
                              <p:par>
                                <p:cTn id="35" presetID="55" presetClass="entr" presetSubtype="0" fill="hold" grpId="0" nodeType="after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3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1" end="1"/>
                                            </p:txEl>
                                          </p:spTgt>
                                        </p:tgtEl>
                                      </p:cBhvr>
                                    </p:animEffect>
                                  </p:childTnLst>
                                </p:cTn>
                              </p:par>
                            </p:childTnLst>
                          </p:cTn>
                        </p:par>
                        <p:par>
                          <p:cTn id="40" fill="hold">
                            <p:stCondLst>
                              <p:cond delay="5000"/>
                            </p:stCondLst>
                            <p:childTnLst>
                              <p:par>
                                <p:cTn id="41" presetID="55" presetClass="entr" presetSubtype="0"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p:cTn id="43"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44"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45" dur="1000"/>
                                        <p:tgtEl>
                                          <p:spTgt spid="6">
                                            <p:txEl>
                                              <p:pRg st="2" end="2"/>
                                            </p:txEl>
                                          </p:spTgt>
                                        </p:tgtEl>
                                      </p:cBhvr>
                                    </p:animEffect>
                                  </p:childTnLst>
                                </p:cTn>
                              </p:par>
                            </p:childTnLst>
                          </p:cTn>
                        </p:par>
                        <p:par>
                          <p:cTn id="46" fill="hold">
                            <p:stCondLst>
                              <p:cond delay="6000"/>
                            </p:stCondLst>
                            <p:childTnLst>
                              <p:par>
                                <p:cTn id="47" presetID="55" presetClass="entr" presetSubtype="0" fill="hold" grpId="0" nodeType="after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p:cTn id="49"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strVal val="#ppt_w*0.70"/>
                                          </p:val>
                                        </p:tav>
                                        <p:tav tm="100000">
                                          <p:val>
                                            <p:strVal val="#ppt_w"/>
                                          </p:val>
                                        </p:tav>
                                      </p:tavLst>
                                    </p:anim>
                                    <p:anim calcmode="lin" valueType="num">
                                      <p:cBhvr>
                                        <p:cTn id="57" dur="1000" fill="hold"/>
                                        <p:tgtEl>
                                          <p:spTgt spid="10"/>
                                        </p:tgtEl>
                                        <p:attrNameLst>
                                          <p:attrName>ppt_h</p:attrName>
                                        </p:attrNameLst>
                                      </p:cBhvr>
                                      <p:tavLst>
                                        <p:tav tm="0">
                                          <p:val>
                                            <p:strVal val="#ppt_h"/>
                                          </p:val>
                                        </p:tav>
                                        <p:tav tm="100000">
                                          <p:val>
                                            <p:strVal val="#ppt_h"/>
                                          </p:val>
                                        </p:tav>
                                      </p:tavLst>
                                    </p:anim>
                                    <p:animEffect transition="in" filter="fade">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ahawks practice #1 007.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pic>
        <p:nvPicPr>
          <p:cNvPr id="7" name="Picture 6" descr="Seahawks practice #1 016.JPG"/>
          <p:cNvPicPr>
            <a:picLocks noChangeAspect="1"/>
          </p:cNvPicPr>
          <p:nvPr/>
        </p:nvPicPr>
        <p:blipFill>
          <a:blip r:embed="rId3" cstate="print"/>
          <a:stretch>
            <a:fillRect/>
          </a:stretch>
        </p:blipFill>
        <p:spPr>
          <a:xfrm>
            <a:off x="0" y="0"/>
            <a:ext cx="9144000" cy="6858000"/>
          </a:xfrm>
          <a:prstGeom prst="rect">
            <a:avLst/>
          </a:prstGeom>
        </p:spPr>
      </p:pic>
      <p:sp>
        <p:nvSpPr>
          <p:cNvPr id="5" name="Title 4"/>
          <p:cNvSpPr>
            <a:spLocks noGrp="1"/>
          </p:cNvSpPr>
          <p:nvPr>
            <p:ph type="title"/>
          </p:nvPr>
        </p:nvSpPr>
        <p:spPr>
          <a:xfrm>
            <a:off x="381000" y="304800"/>
            <a:ext cx="6324600" cy="1143000"/>
          </a:xfrm>
        </p:spPr>
        <p:txBody>
          <a:bodyPr>
            <a:normAutofit fontScale="90000"/>
          </a:bodyPr>
          <a:lstStyle/>
          <a:p>
            <a:r>
              <a:rPr lang="en-US" dirty="0" smtClean="0"/>
              <a:t>Seahawks training camp..</a:t>
            </a:r>
            <a:endParaRPr lang="en-US" dirty="0"/>
          </a:p>
        </p:txBody>
      </p:sp>
      <p:pic>
        <p:nvPicPr>
          <p:cNvPr id="10" name="Picture 9" descr="Russell Wilson practice.jpg"/>
          <p:cNvPicPr>
            <a:picLocks noChangeAspect="1"/>
          </p:cNvPicPr>
          <p:nvPr/>
        </p:nvPicPr>
        <p:blipFill>
          <a:blip r:embed="rId4" cstate="print"/>
          <a:srcRect l="4806" r="9613"/>
          <a:stretch>
            <a:fillRect/>
          </a:stretch>
        </p:blipFill>
        <p:spPr>
          <a:xfrm>
            <a:off x="0" y="0"/>
            <a:ext cx="9143999" cy="6400799"/>
          </a:xfrm>
          <a:prstGeom prst="rect">
            <a:avLst/>
          </a:prstGeom>
        </p:spPr>
      </p:pic>
      <p:pic>
        <p:nvPicPr>
          <p:cNvPr id="11" name="Picture 10" descr="Chancellor practice.jpg"/>
          <p:cNvPicPr>
            <a:picLocks noChangeAspect="1"/>
          </p:cNvPicPr>
          <p:nvPr/>
        </p:nvPicPr>
        <p:blipFill>
          <a:blip r:embed="rId5" cstate="print"/>
          <a:srcRect l="5455" r="15273"/>
          <a:stretch>
            <a:fillRect/>
          </a:stretch>
        </p:blipFill>
        <p:spPr>
          <a:xfrm>
            <a:off x="0" y="-1"/>
            <a:ext cx="9135097" cy="6433933"/>
          </a:xfrm>
          <a:prstGeom prst="rect">
            <a:avLst/>
          </a:prstGeom>
        </p:spPr>
      </p:pic>
      <p:pic>
        <p:nvPicPr>
          <p:cNvPr id="12" name="Picture 11" descr="Jordan_Hill_practice.jpg"/>
          <p:cNvPicPr>
            <a:picLocks noChangeAspect="1"/>
          </p:cNvPicPr>
          <p:nvPr/>
        </p:nvPicPr>
        <p:blipFill>
          <a:blip r:embed="rId6" cstate="print"/>
          <a:srcRect l="7636"/>
          <a:stretch>
            <a:fillRect/>
          </a:stretch>
        </p:blipFill>
        <p:spPr>
          <a:xfrm>
            <a:off x="1" y="-1"/>
            <a:ext cx="9144000" cy="6599967"/>
          </a:xfrm>
          <a:prstGeom prst="rect">
            <a:avLst/>
          </a:prstGeom>
        </p:spPr>
      </p:pic>
      <p:pic>
        <p:nvPicPr>
          <p:cNvPr id="13" name="Picture 12" descr="SEAHAWKS-CAMP-6.jpg"/>
          <p:cNvPicPr>
            <a:picLocks noChangeAspect="1"/>
          </p:cNvPicPr>
          <p:nvPr/>
        </p:nvPicPr>
        <p:blipFill>
          <a:blip r:embed="rId7" cstate="print"/>
          <a:srcRect r="5292"/>
          <a:stretch>
            <a:fillRect/>
          </a:stretch>
        </p:blipFill>
        <p:spPr>
          <a:xfrm>
            <a:off x="0" y="0"/>
            <a:ext cx="9144000" cy="6858000"/>
          </a:xfrm>
          <a:prstGeom prst="rect">
            <a:avLst/>
          </a:prstGeom>
        </p:spPr>
      </p:pic>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strVal val="#ppt_w*0.70"/>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 his glory shine 02.jpg"/>
          <p:cNvPicPr>
            <a:picLocks noChangeAspect="1"/>
          </p:cNvPicPr>
          <p:nvPr/>
        </p:nvPicPr>
        <p:blipFill>
          <a:blip r:embed="rId2" cstate="print">
            <a:lum bright="-30000" contrast="15000"/>
          </a:blip>
          <a:stretch>
            <a:fillRect/>
          </a:stretch>
        </p:blipFill>
        <p:spPr>
          <a:xfrm>
            <a:off x="0" y="0"/>
            <a:ext cx="9144000" cy="6477000"/>
          </a:xfrm>
          <a:prstGeom prst="rect">
            <a:avLst/>
          </a:prstGeom>
        </p:spPr>
      </p:pic>
      <p:pic>
        <p:nvPicPr>
          <p:cNvPr id="3" name="Picture 2" descr="sage-kotsenburg-600.jpg"/>
          <p:cNvPicPr>
            <a:picLocks noChangeAspect="1"/>
          </p:cNvPicPr>
          <p:nvPr/>
        </p:nvPicPr>
        <p:blipFill>
          <a:blip r:embed="rId3" cstate="print"/>
          <a:stretch>
            <a:fillRect/>
          </a:stretch>
        </p:blipFill>
        <p:spPr>
          <a:xfrm>
            <a:off x="0" y="0"/>
            <a:ext cx="9144000" cy="6477000"/>
          </a:xfrm>
          <a:prstGeom prst="rect">
            <a:avLst/>
          </a:prstGeom>
        </p:spPr>
      </p:pic>
      <p:pic>
        <p:nvPicPr>
          <p:cNvPr id="4" name="Picture 3" descr="Mikaela Shifrin of US slalom.jpg"/>
          <p:cNvPicPr>
            <a:picLocks noChangeAspect="1"/>
          </p:cNvPicPr>
          <p:nvPr/>
        </p:nvPicPr>
        <p:blipFill>
          <a:blip r:embed="rId4" cstate="print"/>
          <a:stretch>
            <a:fillRect/>
          </a:stretch>
        </p:blipFill>
        <p:spPr>
          <a:xfrm>
            <a:off x="0" y="0"/>
            <a:ext cx="9144000" cy="6468979"/>
          </a:xfrm>
          <a:prstGeom prst="rect">
            <a:avLst/>
          </a:prstGeom>
        </p:spPr>
      </p:pic>
      <p:pic>
        <p:nvPicPr>
          <p:cNvPr id="5" name="Picture 4" descr="lugeweb12s-1-web.jpg"/>
          <p:cNvPicPr>
            <a:picLocks noChangeAspect="1"/>
          </p:cNvPicPr>
          <p:nvPr/>
        </p:nvPicPr>
        <p:blipFill>
          <a:blip r:embed="rId5" cstate="print"/>
          <a:stretch>
            <a:fillRect/>
          </a:stretch>
        </p:blipFill>
        <p:spPr>
          <a:xfrm>
            <a:off x="0" y="0"/>
            <a:ext cx="9141121" cy="6477000"/>
          </a:xfrm>
          <a:prstGeom prst="rect">
            <a:avLst/>
          </a:prstGeom>
        </p:spPr>
      </p:pic>
      <p:pic>
        <p:nvPicPr>
          <p:cNvPr id="6" name="Picture 5" descr="Meryl Davis and Charlie White gold.jpg"/>
          <p:cNvPicPr>
            <a:picLocks noChangeAspect="1"/>
          </p:cNvPicPr>
          <p:nvPr/>
        </p:nvPicPr>
        <p:blipFill>
          <a:blip r:embed="rId6" cstate="print"/>
          <a:stretch>
            <a:fillRect/>
          </a:stretch>
        </p:blipFill>
        <p:spPr>
          <a:xfrm>
            <a:off x="0" y="0"/>
            <a:ext cx="9144000" cy="6477000"/>
          </a:xfrm>
          <a:prstGeom prst="rect">
            <a:avLst/>
          </a:prstGeom>
        </p:spPr>
      </p:pic>
      <p:pic>
        <p:nvPicPr>
          <p:cNvPr id="7" name="Picture 6" descr="winter-olympics.jpg"/>
          <p:cNvPicPr>
            <a:picLocks noChangeAspect="1"/>
          </p:cNvPicPr>
          <p:nvPr/>
        </p:nvPicPr>
        <p:blipFill>
          <a:blip r:embed="rId7" cstate="print"/>
          <a:stretch>
            <a:fillRect/>
          </a:stretch>
        </p:blipFill>
        <p:spPr>
          <a:xfrm>
            <a:off x="0" y="0"/>
            <a:ext cx="9144000" cy="6487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 his glory shine 02.jpg"/>
          <p:cNvPicPr>
            <a:picLocks noChangeAspect="1"/>
          </p:cNvPicPr>
          <p:nvPr/>
        </p:nvPicPr>
        <p:blipFill>
          <a:blip r:embed="rId2" cstate="print">
            <a:lum bright="-30000" contrast="15000"/>
          </a:blip>
          <a:stretch>
            <a:fillRect/>
          </a:stretch>
        </p:blipFill>
        <p:spPr>
          <a:xfrm>
            <a:off x="0" y="0"/>
            <a:ext cx="9144000" cy="6477000"/>
          </a:xfrm>
          <a:prstGeom prst="rect">
            <a:avLst/>
          </a:prstGeom>
        </p:spPr>
      </p:pic>
      <p:sp>
        <p:nvSpPr>
          <p:cNvPr id="3" name="Title 2"/>
          <p:cNvSpPr>
            <a:spLocks noGrp="1"/>
          </p:cNvSpPr>
          <p:nvPr>
            <p:ph type="title"/>
          </p:nvPr>
        </p:nvSpPr>
        <p:spPr/>
        <p:txBody>
          <a:bodyPr>
            <a:normAutofit fontScale="90000"/>
          </a:bodyPr>
          <a:lstStyle/>
          <a:p>
            <a:r>
              <a:rPr lang="en-US" dirty="0" smtClean="0"/>
              <a:t>Work out what God has worked in you…</a:t>
            </a:r>
            <a:endParaRPr lang="en-US" dirty="0"/>
          </a:p>
        </p:txBody>
      </p:sp>
      <p:sp>
        <p:nvSpPr>
          <p:cNvPr id="4" name="Content Placeholder 3"/>
          <p:cNvSpPr>
            <a:spLocks noGrp="1"/>
          </p:cNvSpPr>
          <p:nvPr>
            <p:ph idx="1"/>
          </p:nvPr>
        </p:nvSpPr>
        <p:spPr>
          <a:xfrm>
            <a:off x="457200" y="1828800"/>
            <a:ext cx="8229600" cy="4343400"/>
          </a:xfrm>
          <a:solidFill>
            <a:schemeClr val="tx1">
              <a:alpha val="40000"/>
            </a:schemeClr>
          </a:solidFill>
        </p:spPr>
        <p:txBody>
          <a:bodyPr>
            <a:normAutofit fontScale="70000" lnSpcReduction="20000"/>
          </a:bodyPr>
          <a:lstStyle/>
          <a:p>
            <a:endParaRPr lang="en-US" dirty="0" smtClean="0"/>
          </a:p>
          <a:p>
            <a:r>
              <a:rPr lang="en-US" dirty="0" smtClean="0"/>
              <a:t>Ephesians 2:8-10  For by grace you have been saved through faith, and that not of yourselves; it is the gift of God, 9 not of works, lest anyone should boast. 10 For we are His workmanship, created in Christ Jesus for good works, which God prepared beforehand that we should walk in them. </a:t>
            </a:r>
          </a:p>
          <a:p>
            <a:r>
              <a:rPr lang="en-US" dirty="0" smtClean="0"/>
              <a:t>Titus 2:13-14 looking for the blessed hope and glorious appearing of our great God and Savior Jesus Christ, 14 who gave Himself for us, that He might redeem us from every lawless deed and purify for Himself His own special people, zealous for good works.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5" name="Title 4"/>
          <p:cNvSpPr>
            <a:spLocks noGrp="1"/>
          </p:cNvSpPr>
          <p:nvPr>
            <p:ph type="title"/>
          </p:nvPr>
        </p:nvSpPr>
        <p:spPr>
          <a:xfrm>
            <a:off x="381000" y="304800"/>
            <a:ext cx="6629400" cy="1143000"/>
          </a:xfrm>
        </p:spPr>
        <p:txBody>
          <a:bodyPr>
            <a:normAutofit fontScale="90000"/>
          </a:bodyPr>
          <a:lstStyle/>
          <a:p>
            <a:r>
              <a:rPr lang="en-US" sz="6700" dirty="0" smtClean="0"/>
              <a:t>2</a:t>
            </a:r>
            <a:r>
              <a:rPr lang="en-US" dirty="0" smtClean="0"/>
              <a:t> I Will </a:t>
            </a:r>
            <a:r>
              <a:rPr lang="en-US" sz="4800" dirty="0" smtClean="0"/>
              <a:t>D</a:t>
            </a:r>
            <a:r>
              <a:rPr lang="en-US" dirty="0" smtClean="0"/>
              <a:t>epend on God…</a:t>
            </a:r>
            <a:endParaRPr lang="en-US" dirty="0"/>
          </a:p>
        </p:txBody>
      </p:sp>
      <p:sp>
        <p:nvSpPr>
          <p:cNvPr id="6" name="Content Placeholder 5"/>
          <p:cNvSpPr>
            <a:spLocks noGrp="1"/>
          </p:cNvSpPr>
          <p:nvPr>
            <p:ph idx="1"/>
          </p:nvPr>
        </p:nvSpPr>
        <p:spPr>
          <a:xfrm>
            <a:off x="381000" y="1676400"/>
            <a:ext cx="8305800" cy="3886200"/>
          </a:xfrm>
        </p:spPr>
        <p:txBody>
          <a:bodyPr>
            <a:normAutofit fontScale="92500"/>
          </a:bodyPr>
          <a:lstStyle/>
          <a:p>
            <a:r>
              <a:rPr lang="en-US" dirty="0" smtClean="0"/>
              <a:t>Phil 2:13 13 for </a:t>
            </a:r>
            <a:r>
              <a:rPr lang="en-US" dirty="0" smtClean="0">
                <a:solidFill>
                  <a:srgbClr val="FFC000"/>
                </a:solidFill>
              </a:rPr>
              <a:t>it is God who works in you </a:t>
            </a:r>
            <a:r>
              <a:rPr lang="en-US" dirty="0" smtClean="0"/>
              <a:t>both to will and to do for His good pleasure. </a:t>
            </a:r>
          </a:p>
          <a:p>
            <a:r>
              <a:rPr lang="en-US" dirty="0" smtClean="0"/>
              <a:t>Ephesians 3:20 Now to Him who is able to do exceedingly abundantly above all that we ask or think, according to the power that works in us...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2/3*#ppt_w"/>
                                          </p:val>
                                        </p:tav>
                                        <p:tav tm="100000">
                                          <p:val>
                                            <p:strVal val="#ppt_w"/>
                                          </p:val>
                                        </p:tav>
                                      </p:tavLst>
                                    </p:anim>
                                    <p:anim calcmode="lin" valueType="num">
                                      <p:cBhvr>
                                        <p:cTn id="8"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TotalTime>
  <Words>917</Words>
  <Application>Microsoft Office PowerPoint</Application>
  <PresentationFormat>On-screen Show (4:3)</PresentationFormat>
  <Paragraphs>61</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Shine for His Glory</vt:lpstr>
      <vt:lpstr>God’s recipe for joy..</vt:lpstr>
      <vt:lpstr>Jesus’ great example…</vt:lpstr>
      <vt:lpstr>1 I Will Do My Part …</vt:lpstr>
      <vt:lpstr>Great coaches on discipline..</vt:lpstr>
      <vt:lpstr>Seahawks training camp..</vt:lpstr>
      <vt:lpstr>Slide 7</vt:lpstr>
      <vt:lpstr>Work out what God has worked in you…</vt:lpstr>
      <vt:lpstr>2 I Will Depend on God…</vt:lpstr>
      <vt:lpstr>Slide 10</vt:lpstr>
      <vt:lpstr>God’s part and our part (grace and works) …</vt:lpstr>
      <vt:lpstr>3 I Will Be Different from the World…</vt:lpstr>
      <vt:lpstr>Cheerful in an unhappy world…</vt:lpstr>
      <vt:lpstr>Straight in a crooked world..</vt:lpstr>
      <vt:lpstr>Shining bright in a dark world ..</vt:lpstr>
      <vt:lpstr>Holding forth the word of life…</vt:lpstr>
      <vt:lpstr>Shine for His Glory</vt:lpstr>
      <vt:lpstr>Slide 18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255</cp:revision>
  <dcterms:created xsi:type="dcterms:W3CDTF">2011-02-15T07:29:10Z</dcterms:created>
  <dcterms:modified xsi:type="dcterms:W3CDTF">2014-03-15T02:46:02Z</dcterms:modified>
</cp:coreProperties>
</file>