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80" r:id="rId16"/>
    <p:sldId id="281" r:id="rId17"/>
    <p:sldId id="282" r:id="rId18"/>
    <p:sldId id="279"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3B3721"/>
    <a:srgbClr val="605936"/>
    <a:srgbClr val="261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9" d="100"/>
          <a:sy n="89" d="100"/>
        </p:scale>
        <p:origin x="-53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Black Background.jpg"/>
          <p:cNvPicPr>
            <a:picLocks noChangeAspect="1"/>
          </p:cNvPicPr>
          <p:nvPr userDrawn="1"/>
        </p:nvPicPr>
        <p:blipFill>
          <a:blip r:embed="rId13" cstate="print">
            <a:lum bright="-15000" contrast="10000"/>
          </a:blip>
          <a:stretch>
            <a:fillRect/>
          </a:stretch>
        </p:blipFill>
        <p:spPr>
          <a:xfrm>
            <a:off x="0" y="0"/>
            <a:ext cx="9144000" cy="6858000"/>
          </a:xfrm>
          <a:prstGeom prst="rect">
            <a:avLst/>
          </a:prstGeom>
        </p:spPr>
      </p:pic>
      <p:pic>
        <p:nvPicPr>
          <p:cNvPr id="15" name="Picture 14" descr="The Truth War.jpg"/>
          <p:cNvPicPr>
            <a:picLocks noChangeAspect="1"/>
          </p:cNvPicPr>
          <p:nvPr userDrawn="1"/>
        </p:nvPicPr>
        <p:blipFill>
          <a:blip r:embed="rId14" cstate="print">
            <a:lum contrast="10000"/>
          </a:blip>
          <a:stretch>
            <a:fillRect/>
          </a:stretch>
        </p:blipFill>
        <p:spPr>
          <a:xfrm>
            <a:off x="5806440" y="4267200"/>
            <a:ext cx="3169920" cy="1981200"/>
          </a:xfrm>
          <a:prstGeom prst="rect">
            <a:avLst/>
          </a:prstGeom>
        </p:spPr>
      </p:pic>
      <p:sp>
        <p:nvSpPr>
          <p:cNvPr id="16" name="Rectangle 15"/>
          <p:cNvSpPr/>
          <p:nvPr userDrawn="1"/>
        </p:nvSpPr>
        <p:spPr>
          <a:xfrm>
            <a:off x="5791200" y="4267200"/>
            <a:ext cx="3352800" cy="18288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324600"/>
            <a:ext cx="9144000" cy="5334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pic>
        <p:nvPicPr>
          <p:cNvPr id="8" name="Picture 7" descr="woodgrain 01.jpg"/>
          <p:cNvPicPr>
            <a:picLocks noChangeAspect="1"/>
          </p:cNvPicPr>
          <p:nvPr userDrawn="1"/>
        </p:nvPicPr>
        <p:blipFill>
          <a:blip r:embed="rId15" cstate="print">
            <a:lum bright="-15000" contrast="10000"/>
          </a:blip>
          <a:stretch>
            <a:fillRect/>
          </a:stretch>
        </p:blipFill>
        <p:spPr>
          <a:xfrm>
            <a:off x="0" y="6324600"/>
            <a:ext cx="9144000" cy="533400"/>
          </a:xfrm>
          <a:prstGeom prst="rect">
            <a:avLst/>
          </a:prstGeom>
        </p:spPr>
      </p:pic>
      <p:pic>
        <p:nvPicPr>
          <p:cNvPr id="13" name="Picture 12" descr="old-gothic-bible 02.jpg"/>
          <p:cNvPicPr>
            <a:picLocks noChangeAspect="1"/>
          </p:cNvPicPr>
          <p:nvPr userDrawn="1"/>
        </p:nvPicPr>
        <p:blipFill>
          <a:blip r:embed="rId16" cstate="print">
            <a:lum bright="-20000" contrast="10000"/>
          </a:blip>
          <a:srcRect l="32542"/>
          <a:stretch>
            <a:fillRect/>
          </a:stretch>
        </p:blipFill>
        <p:spPr>
          <a:xfrm>
            <a:off x="0" y="4256875"/>
            <a:ext cx="2057400" cy="2067725"/>
          </a:xfrm>
          <a:prstGeom prst="rect">
            <a:avLst/>
          </a:prstGeom>
        </p:spPr>
      </p:pic>
      <p:pic>
        <p:nvPicPr>
          <p:cNvPr id="17" name="Picture 16" descr="opened bible.jpg"/>
          <p:cNvPicPr>
            <a:picLocks noChangeAspect="1"/>
          </p:cNvPicPr>
          <p:nvPr userDrawn="1"/>
        </p:nvPicPr>
        <p:blipFill>
          <a:blip r:embed="rId17" cstate="print">
            <a:lum bright="-20000" contrast="20000"/>
          </a:blip>
          <a:srcRect t="6667" r="4586"/>
          <a:stretch>
            <a:fillRect/>
          </a:stretch>
        </p:blipFill>
        <p:spPr>
          <a:xfrm>
            <a:off x="0" y="3048000"/>
            <a:ext cx="4648200" cy="3276599"/>
          </a:xfrm>
          <a:prstGeom prst="rect">
            <a:avLst/>
          </a:prstGeom>
        </p:spPr>
      </p:pic>
      <p:pic>
        <p:nvPicPr>
          <p:cNvPr id="18" name="Picture 17" descr="The Truth War.jpg"/>
          <p:cNvPicPr>
            <a:picLocks noChangeAspect="1"/>
          </p:cNvPicPr>
          <p:nvPr userDrawn="1"/>
        </p:nvPicPr>
        <p:blipFill>
          <a:blip r:embed="rId14" cstate="print">
            <a:lum bright="-10000" contrast="10000"/>
          </a:blip>
          <a:stretch>
            <a:fillRect/>
          </a:stretch>
        </p:blipFill>
        <p:spPr>
          <a:xfrm>
            <a:off x="4572000" y="3048000"/>
            <a:ext cx="4572000" cy="3276600"/>
          </a:xfrm>
          <a:prstGeom prst="rect">
            <a:avLst/>
          </a:prstGeom>
        </p:spPr>
      </p:pic>
      <p:sp>
        <p:nvSpPr>
          <p:cNvPr id="19" name="Rectangle 18"/>
          <p:cNvSpPr/>
          <p:nvPr userDrawn="1"/>
        </p:nvSpPr>
        <p:spPr>
          <a:xfrm>
            <a:off x="0" y="3048000"/>
            <a:ext cx="9144000" cy="3276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lack Background.jpg"/>
          <p:cNvPicPr>
            <a:picLocks noChangeAspect="1"/>
          </p:cNvPicPr>
          <p:nvPr/>
        </p:nvPicPr>
        <p:blipFill>
          <a:blip r:embed="rId2" cstate="print">
            <a:lum bright="-7000" contrast="10000"/>
          </a:blip>
          <a:stretch>
            <a:fillRect/>
          </a:stretch>
        </p:blipFill>
        <p:spPr>
          <a:xfrm>
            <a:off x="0" y="0"/>
            <a:ext cx="9144000" cy="6858000"/>
          </a:xfrm>
          <a:prstGeom prst="rect">
            <a:avLst/>
          </a:prstGeom>
        </p:spPr>
      </p:pic>
      <p:pic>
        <p:nvPicPr>
          <p:cNvPr id="9" name="Picture 8" descr="opened bible.jpg"/>
          <p:cNvPicPr>
            <a:picLocks noChangeAspect="1"/>
          </p:cNvPicPr>
          <p:nvPr/>
        </p:nvPicPr>
        <p:blipFill>
          <a:blip r:embed="rId3" cstate="print">
            <a:lum bright="-20000" contrast="20000"/>
          </a:blip>
          <a:srcRect t="6667" r="4586"/>
          <a:stretch>
            <a:fillRect/>
          </a:stretch>
        </p:blipFill>
        <p:spPr>
          <a:xfrm>
            <a:off x="0" y="3048000"/>
            <a:ext cx="4648200" cy="3276599"/>
          </a:xfrm>
          <a:prstGeom prst="rect">
            <a:avLst/>
          </a:prstGeom>
        </p:spPr>
      </p:pic>
      <p:sp>
        <p:nvSpPr>
          <p:cNvPr id="2" name="Title 1"/>
          <p:cNvSpPr>
            <a:spLocks noGrp="1"/>
          </p:cNvSpPr>
          <p:nvPr>
            <p:ph type="ctrTitle"/>
          </p:nvPr>
        </p:nvSpPr>
        <p:spPr>
          <a:xfrm>
            <a:off x="381000" y="457200"/>
            <a:ext cx="8305800" cy="1981199"/>
          </a:xfrm>
        </p:spPr>
        <p:txBody>
          <a:bodyPr/>
          <a:lstStyle/>
          <a:p>
            <a:r>
              <a:rPr lang="en-US" sz="7200" dirty="0" smtClean="0"/>
              <a:t>Is Truth Worth Fighting For?</a:t>
            </a:r>
            <a:endParaRPr lang="en-US" sz="7200" dirty="0"/>
          </a:p>
        </p:txBody>
      </p:sp>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woodgrain 01.jpg"/>
          <p:cNvPicPr>
            <a:picLocks noChangeAspect="1"/>
          </p:cNvPicPr>
          <p:nvPr/>
        </p:nvPicPr>
        <p:blipFill>
          <a:blip r:embed="rId4" cstate="print">
            <a:lum bright="-5000" contrast="10000"/>
          </a:blip>
          <a:stretch>
            <a:fillRect/>
          </a:stretch>
        </p:blipFill>
        <p:spPr>
          <a:xfrm>
            <a:off x="0" y="6324600"/>
            <a:ext cx="9144000" cy="533400"/>
          </a:xfrm>
          <a:prstGeom prst="rect">
            <a:avLst/>
          </a:prstGeom>
        </p:spPr>
      </p:pic>
      <p:pic>
        <p:nvPicPr>
          <p:cNvPr id="10" name="Picture 9" descr="The Truth War.jpg"/>
          <p:cNvPicPr>
            <a:picLocks noChangeAspect="1"/>
          </p:cNvPicPr>
          <p:nvPr/>
        </p:nvPicPr>
        <p:blipFill>
          <a:blip r:embed="rId5" cstate="print">
            <a:lum bright="-10000" contrast="10000"/>
          </a:blip>
          <a:stretch>
            <a:fillRect/>
          </a:stretch>
        </p:blipFill>
        <p:spPr>
          <a:xfrm>
            <a:off x="4572000" y="3048000"/>
            <a:ext cx="4572000" cy="3276600"/>
          </a:xfrm>
          <a:prstGeom prst="rect">
            <a:avLst/>
          </a:prstGeom>
        </p:spPr>
      </p:pic>
      <p:sp>
        <p:nvSpPr>
          <p:cNvPr id="3" name="Subtitle 2"/>
          <p:cNvSpPr>
            <a:spLocks noGrp="1"/>
          </p:cNvSpPr>
          <p:nvPr>
            <p:ph type="subTitle" idx="1"/>
          </p:nvPr>
        </p:nvSpPr>
        <p:spPr>
          <a:xfrm>
            <a:off x="1295400" y="5257800"/>
            <a:ext cx="6400800" cy="990600"/>
          </a:xfrm>
        </p:spPr>
        <p:txBody>
          <a:bodyPr>
            <a:normAutofit/>
          </a:bodyPr>
          <a:lstStyle/>
          <a:p>
            <a:r>
              <a:rPr lang="en-US" sz="4800" dirty="0" smtClean="0"/>
              <a:t>Proverbs 23:16-23</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1295400"/>
          </a:xfrm>
        </p:spPr>
        <p:txBody>
          <a:bodyPr>
            <a:normAutofit fontScale="90000"/>
          </a:bodyPr>
          <a:lstStyle/>
          <a:p>
            <a:r>
              <a:rPr lang="en-US" dirty="0" smtClean="0"/>
              <a:t>The church is to defend truth..</a:t>
            </a:r>
            <a:endParaRPr lang="en-US" dirty="0"/>
          </a:p>
        </p:txBody>
      </p:sp>
      <p:sp>
        <p:nvSpPr>
          <p:cNvPr id="3" name="Content Placeholder 2"/>
          <p:cNvSpPr>
            <a:spLocks noGrp="1"/>
          </p:cNvSpPr>
          <p:nvPr>
            <p:ph idx="1"/>
          </p:nvPr>
        </p:nvSpPr>
        <p:spPr>
          <a:xfrm>
            <a:off x="228600" y="1752600"/>
            <a:ext cx="8763000" cy="3048000"/>
          </a:xfrm>
        </p:spPr>
        <p:txBody>
          <a:bodyPr>
            <a:normAutofit fontScale="92500"/>
          </a:bodyPr>
          <a:lstStyle/>
          <a:p>
            <a:r>
              <a:rPr lang="en-US" dirty="0" smtClean="0"/>
              <a:t>Eph 6:12  For we do not wrestle against flesh and blood, but against principalities, against powers, against the rulers of the darkness of this age, against spiritual hosts of wickedness in the heavenly places. </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Unconcerned?</a:t>
            </a:r>
            <a:endParaRPr lang="en-US" dirty="0"/>
          </a:p>
        </p:txBody>
      </p:sp>
      <p:sp>
        <p:nvSpPr>
          <p:cNvPr id="3" name="Content Placeholder 2"/>
          <p:cNvSpPr>
            <a:spLocks noGrp="1"/>
          </p:cNvSpPr>
          <p:nvPr>
            <p:ph idx="1"/>
          </p:nvPr>
        </p:nvSpPr>
        <p:spPr>
          <a:xfrm>
            <a:off x="228600" y="1676401"/>
            <a:ext cx="8458200" cy="2514600"/>
          </a:xfrm>
        </p:spPr>
        <p:txBody>
          <a:bodyPr>
            <a:normAutofit fontScale="92500"/>
          </a:bodyPr>
          <a:lstStyle/>
          <a:p>
            <a:r>
              <a:rPr lang="en-US" dirty="0" smtClean="0"/>
              <a:t>Exodus 20:5 For I, the Lord your God, am a jealous God, visiting the iniquity of the fathers upon the children to the third and fourth generations of those who hate 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compromise..</a:t>
            </a:r>
            <a:endParaRPr lang="en-US" dirty="0"/>
          </a:p>
        </p:txBody>
      </p:sp>
      <p:sp>
        <p:nvSpPr>
          <p:cNvPr id="3" name="Content Placeholder 2"/>
          <p:cNvSpPr>
            <a:spLocks noGrp="1"/>
          </p:cNvSpPr>
          <p:nvPr>
            <p:ph idx="1"/>
          </p:nvPr>
        </p:nvSpPr>
        <p:spPr>
          <a:xfrm>
            <a:off x="304800" y="1676400"/>
            <a:ext cx="8610600" cy="3352799"/>
          </a:xfrm>
        </p:spPr>
        <p:txBody>
          <a:bodyPr>
            <a:normAutofit fontScale="92500" lnSpcReduction="10000"/>
          </a:bodyPr>
          <a:lstStyle/>
          <a:p>
            <a:r>
              <a:rPr lang="en-US" dirty="0" smtClean="0"/>
              <a:t>John 8:44 You are of your father the devil, and the desires of your father you want to do. He was a murderer from the beginning, and does not stand in the truth, because there is no truth in him. When he speaks a lie, he speaks from his own resources, for he is a liar and the father of it.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our response?</a:t>
            </a:r>
            <a:endParaRPr lang="en-US" dirty="0"/>
          </a:p>
        </p:txBody>
      </p:sp>
      <p:sp>
        <p:nvSpPr>
          <p:cNvPr id="3" name="Content Placeholder 2"/>
          <p:cNvSpPr>
            <a:spLocks noGrp="1"/>
          </p:cNvSpPr>
          <p:nvPr>
            <p:ph idx="1"/>
          </p:nvPr>
        </p:nvSpPr>
        <p:spPr>
          <a:xfrm>
            <a:off x="457200" y="1676401"/>
            <a:ext cx="8229600" cy="2971800"/>
          </a:xfrm>
        </p:spPr>
        <p:txBody>
          <a:bodyPr>
            <a:normAutofit fontScale="92500"/>
          </a:bodyPr>
          <a:lstStyle/>
          <a:p>
            <a:r>
              <a:rPr lang="en-US" dirty="0" smtClean="0"/>
              <a:t>Acts 20:28 Therefore take heed to yourselves and to all the flock, among which the Holy Spirit has made you overseers, to shepherd the church of God which He purchased with His own blood.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Closing epistles.. Devotion to the Truth</a:t>
            </a:r>
            <a:endParaRPr lang="en-US" dirty="0"/>
          </a:p>
        </p:txBody>
      </p:sp>
      <p:sp>
        <p:nvSpPr>
          <p:cNvPr id="3" name="Content Placeholder 2"/>
          <p:cNvSpPr>
            <a:spLocks noGrp="1"/>
          </p:cNvSpPr>
          <p:nvPr>
            <p:ph idx="1"/>
          </p:nvPr>
        </p:nvSpPr>
        <p:spPr>
          <a:xfrm>
            <a:off x="457200" y="1676401"/>
            <a:ext cx="8382000" cy="3581399"/>
          </a:xfrm>
        </p:spPr>
        <p:txBody>
          <a:bodyPr>
            <a:normAutofit fontScale="92500" lnSpcReduction="10000"/>
          </a:bodyPr>
          <a:lstStyle/>
          <a:p>
            <a:r>
              <a:rPr lang="en-US" dirty="0" smtClean="0"/>
              <a:t>2 John 7 For many deceivers have gone out into the world who do not confess Jesus Christ as coming in the flesh. This is a deceiver and an antichrist. 8 Look to yourselves, that we do not lose those things we worked for, but that we may receive a full reward.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Closing epistles.. Devotion to the Truth</a:t>
            </a:r>
            <a:endParaRPr lang="en-US" dirty="0"/>
          </a:p>
        </p:txBody>
      </p:sp>
      <p:sp>
        <p:nvSpPr>
          <p:cNvPr id="3" name="Content Placeholder 2"/>
          <p:cNvSpPr>
            <a:spLocks noGrp="1"/>
          </p:cNvSpPr>
          <p:nvPr>
            <p:ph idx="1"/>
          </p:nvPr>
        </p:nvSpPr>
        <p:spPr>
          <a:xfrm>
            <a:off x="457200" y="1676401"/>
            <a:ext cx="8382000" cy="3581399"/>
          </a:xfrm>
        </p:spPr>
        <p:txBody>
          <a:bodyPr>
            <a:normAutofit fontScale="92500" lnSpcReduction="20000"/>
          </a:bodyPr>
          <a:lstStyle/>
          <a:p>
            <a:r>
              <a:rPr lang="en-US" dirty="0" smtClean="0"/>
              <a:t>9 Whoever transgresses and does not abide in the doctrine of Christ does not have God. He who abides in the doctrine of Christ has both the Father and the Son. 10 If anyone comes to you and does not bring this doctrine, do not receive him into your house nor greet him; 11 for he who greets him shares in his evil deeds.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Closing epistles.. Devotion to the Truth</a:t>
            </a:r>
            <a:endParaRPr lang="en-US" dirty="0"/>
          </a:p>
        </p:txBody>
      </p:sp>
      <p:sp>
        <p:nvSpPr>
          <p:cNvPr id="3" name="Content Placeholder 2"/>
          <p:cNvSpPr>
            <a:spLocks noGrp="1"/>
          </p:cNvSpPr>
          <p:nvPr>
            <p:ph idx="1"/>
          </p:nvPr>
        </p:nvSpPr>
        <p:spPr>
          <a:xfrm>
            <a:off x="457200" y="1676401"/>
            <a:ext cx="8382000" cy="4419599"/>
          </a:xfrm>
        </p:spPr>
        <p:txBody>
          <a:bodyPr>
            <a:normAutofit fontScale="85000" lnSpcReduction="20000"/>
          </a:bodyPr>
          <a:lstStyle/>
          <a:p>
            <a:r>
              <a:rPr lang="en-US" dirty="0" smtClean="0"/>
              <a:t>9 I wrote to the church, but </a:t>
            </a:r>
            <a:r>
              <a:rPr lang="en-US" dirty="0" err="1" smtClean="0"/>
              <a:t>Diotrephes</a:t>
            </a:r>
            <a:r>
              <a:rPr lang="en-US" dirty="0" smtClean="0"/>
              <a:t>, who loves to have the preeminence among them, does not receive us. 10 Therefore, if I come, I will call to mind his deeds which he does, prating against us with malicious words. And not content with that, he himself does not receive the brethren, and forbids those who wish to, putting them out of the church. </a:t>
            </a:r>
          </a:p>
          <a:p>
            <a:r>
              <a:rPr lang="en-US" dirty="0" smtClean="0"/>
              <a:t>11 Beloved, do not imitate what is evil, but what is good. He who does good is of God, but he who does evil has not seen God.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Closing epistles.. Devotion to the Truth</a:t>
            </a:r>
            <a:endParaRPr lang="en-US" dirty="0"/>
          </a:p>
        </p:txBody>
      </p:sp>
      <p:sp>
        <p:nvSpPr>
          <p:cNvPr id="3" name="Content Placeholder 2"/>
          <p:cNvSpPr>
            <a:spLocks noGrp="1"/>
          </p:cNvSpPr>
          <p:nvPr>
            <p:ph idx="1"/>
          </p:nvPr>
        </p:nvSpPr>
        <p:spPr>
          <a:xfrm>
            <a:off x="457200" y="1676401"/>
            <a:ext cx="8382000" cy="3581399"/>
          </a:xfrm>
        </p:spPr>
        <p:txBody>
          <a:bodyPr>
            <a:normAutofit fontScale="77500" lnSpcReduction="20000"/>
          </a:bodyPr>
          <a:lstStyle/>
          <a:p>
            <a:r>
              <a:rPr lang="en-US" dirty="0" smtClean="0"/>
              <a:t>Jude 3-4 Beloved, while I was very diligent to write to you concerning our common salvation, I found it necessary to write to you exhorting you to contend earnestly for the faith which was once for all delivered to the saints. 4 For certain men have crept in unnoticed, who long ago were marked out for this condemnation, ungodly men, who turn the grace of our God into lewdness and deny the only Lord God and our Lord Jesus Christ.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Battle for Truth..</a:t>
            </a:r>
            <a:endParaRPr lang="en-US" dirty="0"/>
          </a:p>
        </p:txBody>
      </p:sp>
      <p:pic>
        <p:nvPicPr>
          <p:cNvPr id="6" name="Content Placeholder 3" descr="absolute-truth.jpg"/>
          <p:cNvPicPr>
            <a:picLocks noChangeAspect="1"/>
          </p:cNvPicPr>
          <p:nvPr/>
        </p:nvPicPr>
        <p:blipFill>
          <a:blip r:embed="rId2" cstate="print"/>
          <a:stretch>
            <a:fillRect/>
          </a:stretch>
        </p:blipFill>
        <p:spPr>
          <a:xfrm>
            <a:off x="914400" y="1600200"/>
            <a:ext cx="6780591" cy="444976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lack Background.jpg"/>
          <p:cNvPicPr>
            <a:picLocks noChangeAspect="1"/>
          </p:cNvPicPr>
          <p:nvPr/>
        </p:nvPicPr>
        <p:blipFill>
          <a:blip r:embed="rId2" cstate="print">
            <a:lum bright="-7000" contrast="10000"/>
          </a:blip>
          <a:stretch>
            <a:fillRect/>
          </a:stretch>
        </p:blipFill>
        <p:spPr>
          <a:xfrm>
            <a:off x="0" y="0"/>
            <a:ext cx="9144000" cy="6858000"/>
          </a:xfrm>
          <a:prstGeom prst="rect">
            <a:avLst/>
          </a:prstGeom>
        </p:spPr>
      </p:pic>
      <p:pic>
        <p:nvPicPr>
          <p:cNvPr id="9" name="Picture 8" descr="opened bible.jpg"/>
          <p:cNvPicPr>
            <a:picLocks noChangeAspect="1"/>
          </p:cNvPicPr>
          <p:nvPr/>
        </p:nvPicPr>
        <p:blipFill>
          <a:blip r:embed="rId3" cstate="print">
            <a:lum bright="-20000" contrast="20000"/>
          </a:blip>
          <a:srcRect t="6667" r="4586"/>
          <a:stretch>
            <a:fillRect/>
          </a:stretch>
        </p:blipFill>
        <p:spPr>
          <a:xfrm>
            <a:off x="0" y="3048000"/>
            <a:ext cx="4648200" cy="3276599"/>
          </a:xfrm>
          <a:prstGeom prst="rect">
            <a:avLst/>
          </a:prstGeom>
        </p:spPr>
      </p:pic>
      <p:sp>
        <p:nvSpPr>
          <p:cNvPr id="2" name="Title 1"/>
          <p:cNvSpPr>
            <a:spLocks noGrp="1"/>
          </p:cNvSpPr>
          <p:nvPr>
            <p:ph type="ctrTitle"/>
          </p:nvPr>
        </p:nvSpPr>
        <p:spPr>
          <a:xfrm>
            <a:off x="381000" y="457200"/>
            <a:ext cx="8305800" cy="1981199"/>
          </a:xfrm>
        </p:spPr>
        <p:txBody>
          <a:bodyPr/>
          <a:lstStyle/>
          <a:p>
            <a:r>
              <a:rPr lang="en-US" sz="7200" dirty="0" smtClean="0"/>
              <a:t>Is Truth Worth Fighting For?</a:t>
            </a:r>
            <a:endParaRPr lang="en-US" sz="7200" dirty="0"/>
          </a:p>
        </p:txBody>
      </p:sp>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woodgrain 01.jpg"/>
          <p:cNvPicPr>
            <a:picLocks noChangeAspect="1"/>
          </p:cNvPicPr>
          <p:nvPr/>
        </p:nvPicPr>
        <p:blipFill>
          <a:blip r:embed="rId4" cstate="print">
            <a:lum bright="-5000" contrast="10000"/>
          </a:blip>
          <a:stretch>
            <a:fillRect/>
          </a:stretch>
        </p:blipFill>
        <p:spPr>
          <a:xfrm>
            <a:off x="0" y="6324600"/>
            <a:ext cx="9144000" cy="533400"/>
          </a:xfrm>
          <a:prstGeom prst="rect">
            <a:avLst/>
          </a:prstGeom>
        </p:spPr>
      </p:pic>
      <p:pic>
        <p:nvPicPr>
          <p:cNvPr id="10" name="Picture 9" descr="The Truth War.jpg"/>
          <p:cNvPicPr>
            <a:picLocks noChangeAspect="1"/>
          </p:cNvPicPr>
          <p:nvPr/>
        </p:nvPicPr>
        <p:blipFill>
          <a:blip r:embed="rId5" cstate="print">
            <a:lum bright="-10000" contrast="10000"/>
          </a:blip>
          <a:stretch>
            <a:fillRect/>
          </a:stretch>
        </p:blipFill>
        <p:spPr>
          <a:xfrm>
            <a:off x="4572000" y="3048000"/>
            <a:ext cx="4572000" cy="3276600"/>
          </a:xfrm>
          <a:prstGeom prst="rect">
            <a:avLst/>
          </a:prstGeom>
        </p:spPr>
      </p:pic>
      <p:sp>
        <p:nvSpPr>
          <p:cNvPr id="3" name="Subtitle 2"/>
          <p:cNvSpPr>
            <a:spLocks noGrp="1"/>
          </p:cNvSpPr>
          <p:nvPr>
            <p:ph type="subTitle" idx="1"/>
          </p:nvPr>
        </p:nvSpPr>
        <p:spPr>
          <a:xfrm>
            <a:off x="1295400" y="5257800"/>
            <a:ext cx="6400800" cy="990600"/>
          </a:xfrm>
        </p:spPr>
        <p:txBody>
          <a:bodyPr>
            <a:normAutofit/>
          </a:bodyPr>
          <a:lstStyle/>
          <a:p>
            <a:r>
              <a:rPr lang="en-US" sz="4800" dirty="0" smtClean="0"/>
              <a:t>Proverbs 23:16-23</a:t>
            </a:r>
            <a:endParaRPr lang="en-US"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lack Background.jpg"/>
          <p:cNvPicPr>
            <a:picLocks noChangeAspect="1"/>
          </p:cNvPicPr>
          <p:nvPr/>
        </p:nvPicPr>
        <p:blipFill>
          <a:blip r:embed="rId2" cstate="print">
            <a:lum bright="-7000" contrast="10000"/>
          </a:blip>
          <a:stretch>
            <a:fillRect/>
          </a:stretch>
        </p:blipFill>
        <p:spPr>
          <a:xfrm>
            <a:off x="0" y="0"/>
            <a:ext cx="9144000" cy="6172200"/>
          </a:xfrm>
          <a:prstGeom prst="rect">
            <a:avLst/>
          </a:prstGeom>
        </p:spPr>
      </p:pic>
      <p:pic>
        <p:nvPicPr>
          <p:cNvPr id="3" name="Picture 2" descr="brian maclaren 02.jpg"/>
          <p:cNvPicPr>
            <a:picLocks noChangeAspect="1"/>
          </p:cNvPicPr>
          <p:nvPr/>
        </p:nvPicPr>
        <p:blipFill>
          <a:blip r:embed="rId3" cstate="print"/>
          <a:srcRect r="9000"/>
          <a:stretch>
            <a:fillRect/>
          </a:stretch>
        </p:blipFill>
        <p:spPr>
          <a:xfrm>
            <a:off x="0" y="1676400"/>
            <a:ext cx="2218944" cy="2956560"/>
          </a:xfrm>
          <a:prstGeom prst="rect">
            <a:avLst/>
          </a:prstGeom>
        </p:spPr>
      </p:pic>
      <p:pic>
        <p:nvPicPr>
          <p:cNvPr id="5" name="Picture 4" descr="Doug Pagitt.jpg"/>
          <p:cNvPicPr>
            <a:picLocks noChangeAspect="1"/>
          </p:cNvPicPr>
          <p:nvPr/>
        </p:nvPicPr>
        <p:blipFill>
          <a:blip r:embed="rId4" cstate="print"/>
          <a:srcRect l="6990"/>
          <a:stretch>
            <a:fillRect/>
          </a:stretch>
        </p:blipFill>
        <p:spPr>
          <a:xfrm>
            <a:off x="2209800" y="1600200"/>
            <a:ext cx="2331714" cy="2981583"/>
          </a:xfrm>
          <a:prstGeom prst="rect">
            <a:avLst/>
          </a:prstGeom>
        </p:spPr>
      </p:pic>
      <p:pic>
        <p:nvPicPr>
          <p:cNvPr id="6" name="Picture 5" descr="Rob Bell 02.jpg"/>
          <p:cNvPicPr>
            <a:picLocks noChangeAspect="1"/>
          </p:cNvPicPr>
          <p:nvPr/>
        </p:nvPicPr>
        <p:blipFill>
          <a:blip r:embed="rId5" cstate="print"/>
          <a:srcRect l="19073"/>
          <a:stretch>
            <a:fillRect/>
          </a:stretch>
        </p:blipFill>
        <p:spPr>
          <a:xfrm>
            <a:off x="4572000" y="1600200"/>
            <a:ext cx="2187657" cy="2971800"/>
          </a:xfrm>
          <a:prstGeom prst="rect">
            <a:avLst/>
          </a:prstGeom>
        </p:spPr>
      </p:pic>
      <p:pic>
        <p:nvPicPr>
          <p:cNvPr id="7" name="Picture 6" descr="Tony Jones 02.jpg"/>
          <p:cNvPicPr>
            <a:picLocks noChangeAspect="1"/>
          </p:cNvPicPr>
          <p:nvPr/>
        </p:nvPicPr>
        <p:blipFill>
          <a:blip r:embed="rId6" cstate="print"/>
          <a:srcRect l="3956" r="15824"/>
          <a:stretch>
            <a:fillRect/>
          </a:stretch>
        </p:blipFill>
        <p:spPr>
          <a:xfrm>
            <a:off x="6746888" y="1600200"/>
            <a:ext cx="2397112" cy="2971800"/>
          </a:xfrm>
          <a:prstGeom prst="rect">
            <a:avLst/>
          </a:prstGeom>
        </p:spPr>
      </p:pic>
      <p:sp>
        <p:nvSpPr>
          <p:cNvPr id="8" name="Title 7"/>
          <p:cNvSpPr>
            <a:spLocks noGrp="1"/>
          </p:cNvSpPr>
          <p:nvPr>
            <p:ph type="title"/>
          </p:nvPr>
        </p:nvSpPr>
        <p:spPr>
          <a:xfrm>
            <a:off x="381000" y="304800"/>
            <a:ext cx="6324600" cy="1143000"/>
          </a:xfrm>
        </p:spPr>
        <p:txBody>
          <a:bodyPr/>
          <a:lstStyle/>
          <a:p>
            <a:r>
              <a:rPr lang="en-US" dirty="0" smtClean="0"/>
              <a:t>Questioning truth…</a:t>
            </a:r>
            <a:endParaRPr lang="en-US" dirty="0"/>
          </a:p>
        </p:txBody>
      </p:sp>
      <p:sp>
        <p:nvSpPr>
          <p:cNvPr id="9" name="Content Placeholder 8"/>
          <p:cNvSpPr>
            <a:spLocks noGrp="1"/>
          </p:cNvSpPr>
          <p:nvPr>
            <p:ph idx="1"/>
          </p:nvPr>
        </p:nvSpPr>
        <p:spPr>
          <a:xfrm>
            <a:off x="228600" y="5105400"/>
            <a:ext cx="8915400" cy="1020763"/>
          </a:xfrm>
        </p:spPr>
        <p:txBody>
          <a:bodyPr/>
          <a:lstStyle/>
          <a:p>
            <a:pPr algn="ctr">
              <a:buNone/>
            </a:pPr>
            <a:r>
              <a:rPr lang="en-US" sz="4800" dirty="0" smtClean="0"/>
              <a:t>Truth is uncertain ??? </a:t>
            </a:r>
            <a:endParaRPr lang="en-US"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Know and love truth..</a:t>
            </a:r>
            <a:endParaRPr lang="en-US" dirty="0"/>
          </a:p>
        </p:txBody>
      </p:sp>
      <p:sp>
        <p:nvSpPr>
          <p:cNvPr id="4" name="Content Placeholder 3"/>
          <p:cNvSpPr>
            <a:spLocks noGrp="1"/>
          </p:cNvSpPr>
          <p:nvPr>
            <p:ph idx="1"/>
          </p:nvPr>
        </p:nvSpPr>
        <p:spPr>
          <a:xfrm>
            <a:off x="457200" y="2057400"/>
            <a:ext cx="8229600" cy="3810000"/>
          </a:xfrm>
        </p:spPr>
        <p:txBody>
          <a:bodyPr/>
          <a:lstStyle/>
          <a:p>
            <a:r>
              <a:rPr lang="en-US" dirty="0" smtClean="0"/>
              <a:t>2 </a:t>
            </a:r>
            <a:r>
              <a:rPr lang="en-US" dirty="0" err="1" smtClean="0"/>
              <a:t>Thess</a:t>
            </a:r>
            <a:r>
              <a:rPr lang="en-US" dirty="0" smtClean="0"/>
              <a:t>  2:10 those who perish, because they did not receive the love of the truth, that they might be saved. </a:t>
            </a:r>
          </a:p>
          <a:p>
            <a:r>
              <a:rPr lang="en-US" dirty="0" smtClean="0"/>
              <a:t>John 8:32 you shall know the truth, and the truth shall make you free.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629400" cy="1143000"/>
          </a:xfrm>
        </p:spPr>
        <p:txBody>
          <a:bodyPr>
            <a:normAutofit/>
          </a:bodyPr>
          <a:lstStyle/>
          <a:p>
            <a:r>
              <a:rPr lang="en-US" dirty="0" smtClean="0"/>
              <a:t>Eternal value of truth..</a:t>
            </a:r>
            <a:endParaRPr lang="en-US" dirty="0"/>
          </a:p>
        </p:txBody>
      </p:sp>
      <p:sp>
        <p:nvSpPr>
          <p:cNvPr id="4" name="Content Placeholder 3"/>
          <p:cNvSpPr>
            <a:spLocks noGrp="1"/>
          </p:cNvSpPr>
          <p:nvPr>
            <p:ph idx="1"/>
          </p:nvPr>
        </p:nvSpPr>
        <p:spPr/>
        <p:txBody>
          <a:bodyPr/>
          <a:lstStyle/>
          <a:p>
            <a:r>
              <a:rPr lang="en-US" dirty="0" smtClean="0"/>
              <a:t>1 Timothy 3:15 the church of the living God, the pillar and ground of the truth.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705600" cy="1143000"/>
          </a:xfrm>
        </p:spPr>
        <p:txBody>
          <a:bodyPr>
            <a:normAutofit/>
          </a:bodyPr>
          <a:lstStyle/>
          <a:p>
            <a:r>
              <a:rPr lang="en-US" dirty="0" smtClean="0"/>
              <a:t>Many died for the truth..</a:t>
            </a:r>
            <a:endParaRPr lang="en-US" dirty="0"/>
          </a:p>
        </p:txBody>
      </p:sp>
      <p:sp>
        <p:nvSpPr>
          <p:cNvPr id="3" name="Content Placeholder 2"/>
          <p:cNvSpPr>
            <a:spLocks noGrp="1"/>
          </p:cNvSpPr>
          <p:nvPr>
            <p:ph idx="1"/>
          </p:nvPr>
        </p:nvSpPr>
        <p:spPr>
          <a:xfrm>
            <a:off x="457200" y="4572000"/>
            <a:ext cx="8229600" cy="1554163"/>
          </a:xfrm>
        </p:spPr>
        <p:txBody>
          <a:bodyPr>
            <a:normAutofit/>
          </a:bodyPr>
          <a:lstStyle/>
          <a:p>
            <a:r>
              <a:rPr lang="en-US" sz="4000" dirty="0" smtClean="0"/>
              <a:t>Ignatius, Polycarp knew and were taught by the apostle John…</a:t>
            </a:r>
            <a:endParaRPr lang="en-US" sz="4000" dirty="0"/>
          </a:p>
        </p:txBody>
      </p:sp>
      <p:pic>
        <p:nvPicPr>
          <p:cNvPr id="4" name="Picture 3" descr="Christians-killed-for-their-faith.jpg"/>
          <p:cNvPicPr>
            <a:picLocks noChangeAspect="1"/>
          </p:cNvPicPr>
          <p:nvPr/>
        </p:nvPicPr>
        <p:blipFill>
          <a:blip r:embed="rId2" cstate="print">
            <a:lum bright="-5000" contrast="10000"/>
          </a:blip>
          <a:stretch>
            <a:fillRect/>
          </a:stretch>
        </p:blipFill>
        <p:spPr>
          <a:xfrm>
            <a:off x="914400" y="1447800"/>
            <a:ext cx="7080530" cy="3200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22" presetClass="entr" presetSubtype="8"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858000" cy="1143000"/>
          </a:xfrm>
        </p:spPr>
        <p:txBody>
          <a:bodyPr>
            <a:normAutofit/>
          </a:bodyPr>
          <a:lstStyle/>
          <a:p>
            <a:r>
              <a:rPr lang="en-US" dirty="0" smtClean="0"/>
              <a:t>Faithfulness costs us..</a:t>
            </a:r>
            <a:endParaRPr lang="en-US" dirty="0"/>
          </a:p>
        </p:txBody>
      </p:sp>
      <p:sp>
        <p:nvSpPr>
          <p:cNvPr id="3" name="Content Placeholder 2"/>
          <p:cNvSpPr>
            <a:spLocks noGrp="1"/>
          </p:cNvSpPr>
          <p:nvPr>
            <p:ph idx="1"/>
          </p:nvPr>
        </p:nvSpPr>
        <p:spPr/>
        <p:txBody>
          <a:bodyPr/>
          <a:lstStyle/>
          <a:p>
            <a:r>
              <a:rPr lang="en-US" dirty="0" smtClean="0"/>
              <a:t>2 Timothy 3:12 all who desire to live godly in Christ Jesus will suffer persecution. </a:t>
            </a:r>
          </a:p>
          <a:p>
            <a:r>
              <a:rPr lang="en-US" dirty="0" smtClean="0"/>
              <a:t>Luke 9:23 "If anyone desires to come after Me, let him deny himself, and take up his cross daily, and follow Me. </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orship entertainment.jpg"/>
          <p:cNvPicPr>
            <a:picLocks noChangeAspect="1"/>
          </p:cNvPicPr>
          <p:nvPr/>
        </p:nvPicPr>
        <p:blipFill>
          <a:blip r:embed="rId2" cstate="print"/>
          <a:stretch>
            <a:fillRect/>
          </a:stretch>
        </p:blipFill>
        <p:spPr>
          <a:xfrm>
            <a:off x="0" y="2133600"/>
            <a:ext cx="4605421" cy="2057400"/>
          </a:xfrm>
          <a:prstGeom prst="rect">
            <a:avLst/>
          </a:prstGeom>
        </p:spPr>
      </p:pic>
      <p:pic>
        <p:nvPicPr>
          <p:cNvPr id="6" name="Picture 5" descr="worship play.jpg"/>
          <p:cNvPicPr>
            <a:picLocks noChangeAspect="1"/>
          </p:cNvPicPr>
          <p:nvPr/>
        </p:nvPicPr>
        <p:blipFill>
          <a:blip r:embed="rId3" cstate="print"/>
          <a:stretch>
            <a:fillRect/>
          </a:stretch>
        </p:blipFill>
        <p:spPr>
          <a:xfrm>
            <a:off x="4429125" y="2133600"/>
            <a:ext cx="4714875" cy="2057400"/>
          </a:xfrm>
          <a:prstGeom prst="rect">
            <a:avLst/>
          </a:prstGeom>
        </p:spPr>
      </p:pic>
      <p:sp>
        <p:nvSpPr>
          <p:cNvPr id="7" name="Title 6"/>
          <p:cNvSpPr>
            <a:spLocks noGrp="1"/>
          </p:cNvSpPr>
          <p:nvPr>
            <p:ph type="title"/>
          </p:nvPr>
        </p:nvSpPr>
        <p:spPr/>
        <p:txBody>
          <a:bodyPr>
            <a:normAutofit/>
          </a:bodyPr>
          <a:lstStyle/>
          <a:p>
            <a:r>
              <a:rPr lang="en-US" dirty="0" smtClean="0"/>
              <a:t>Seeking popularity ..</a:t>
            </a:r>
            <a:endParaRPr lang="en-US" dirty="0"/>
          </a:p>
        </p:txBody>
      </p:sp>
      <p:sp>
        <p:nvSpPr>
          <p:cNvPr id="8" name="Content Placeholder 7"/>
          <p:cNvSpPr>
            <a:spLocks noGrp="1"/>
          </p:cNvSpPr>
          <p:nvPr>
            <p:ph idx="1"/>
          </p:nvPr>
        </p:nvSpPr>
        <p:spPr>
          <a:xfrm>
            <a:off x="304800" y="4343400"/>
            <a:ext cx="8382000" cy="1782763"/>
          </a:xfrm>
        </p:spPr>
        <p:txBody>
          <a:bodyPr/>
          <a:lstStyle/>
          <a:p>
            <a:r>
              <a:rPr lang="en-US" dirty="0" smtClean="0"/>
              <a:t>Draw people in by making the church cool for unbelievers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Willing to live and die for the truth..</a:t>
            </a:r>
            <a:endParaRPr lang="en-US" dirty="0"/>
          </a:p>
        </p:txBody>
      </p:sp>
      <p:sp>
        <p:nvSpPr>
          <p:cNvPr id="3" name="Content Placeholder 2"/>
          <p:cNvSpPr>
            <a:spLocks noGrp="1"/>
          </p:cNvSpPr>
          <p:nvPr>
            <p:ph idx="1"/>
          </p:nvPr>
        </p:nvSpPr>
        <p:spPr/>
        <p:txBody>
          <a:bodyPr/>
          <a:lstStyle/>
          <a:p>
            <a:r>
              <a:rPr lang="en-US" dirty="0" smtClean="0"/>
              <a:t>Know the truth .. the truth set us free</a:t>
            </a:r>
          </a:p>
          <a:p>
            <a:r>
              <a:rPr lang="en-US" dirty="0" smtClean="0"/>
              <a:t>We love the truth .. Saved by it</a:t>
            </a:r>
          </a:p>
          <a:p>
            <a:r>
              <a:rPr lang="en-US" dirty="0" smtClean="0"/>
              <a:t>Psalms 107:2 Let the redeemed of the Lord say so, whom He has redeemed from the hand of the enemy..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ack Background.jpg"/>
          <p:cNvPicPr>
            <a:picLocks noChangeAspect="1"/>
          </p:cNvPicPr>
          <p:nvPr/>
        </p:nvPicPr>
        <p:blipFill>
          <a:blip r:embed="rId2" cstate="print">
            <a:lum bright="-7000" contrast="10000"/>
          </a:blip>
          <a:stretch>
            <a:fillRect/>
          </a:stretch>
        </p:blipFill>
        <p:spPr>
          <a:xfrm>
            <a:off x="0" y="0"/>
            <a:ext cx="9144000" cy="6172200"/>
          </a:xfrm>
          <a:prstGeom prst="rect">
            <a:avLst/>
          </a:prstGeom>
        </p:spPr>
      </p:pic>
      <p:sp>
        <p:nvSpPr>
          <p:cNvPr id="2" name="Title 1"/>
          <p:cNvSpPr>
            <a:spLocks noGrp="1"/>
          </p:cNvSpPr>
          <p:nvPr>
            <p:ph type="title"/>
          </p:nvPr>
        </p:nvSpPr>
        <p:spPr/>
        <p:txBody>
          <a:bodyPr/>
          <a:lstStyle/>
          <a:p>
            <a:r>
              <a:rPr lang="en-US" dirty="0" smtClean="0"/>
              <a:t>What is Truth?</a:t>
            </a:r>
            <a:endParaRPr lang="en-US" dirty="0"/>
          </a:p>
        </p:txBody>
      </p:sp>
      <p:sp>
        <p:nvSpPr>
          <p:cNvPr id="11" name="Content Placeholder 10"/>
          <p:cNvSpPr>
            <a:spLocks noGrp="1"/>
          </p:cNvSpPr>
          <p:nvPr>
            <p:ph idx="1"/>
          </p:nvPr>
        </p:nvSpPr>
        <p:spPr>
          <a:xfrm>
            <a:off x="228600" y="4572000"/>
            <a:ext cx="8763000" cy="1325563"/>
          </a:xfrm>
        </p:spPr>
        <p:txBody>
          <a:bodyPr/>
          <a:lstStyle/>
          <a:p>
            <a:r>
              <a:rPr lang="en-US" dirty="0" smtClean="0"/>
              <a:t>Truth belongs to and comes from God.. </a:t>
            </a:r>
          </a:p>
          <a:p>
            <a:r>
              <a:rPr lang="en-US" dirty="0" smtClean="0"/>
              <a:t>Man’s sin is hostile to truth .. Rom 8:7</a:t>
            </a:r>
          </a:p>
        </p:txBody>
      </p:sp>
      <p:pic>
        <p:nvPicPr>
          <p:cNvPr id="4" name="Picture 3" descr="God of Truth.jpg"/>
          <p:cNvPicPr>
            <a:picLocks noChangeAspect="1"/>
          </p:cNvPicPr>
          <p:nvPr/>
        </p:nvPicPr>
        <p:blipFill>
          <a:blip r:embed="rId3" cstate="print"/>
          <a:stretch>
            <a:fillRect/>
          </a:stretch>
        </p:blipFill>
        <p:spPr>
          <a:xfrm>
            <a:off x="381000" y="1523999"/>
            <a:ext cx="3733800" cy="2796746"/>
          </a:xfrm>
          <a:prstGeom prst="rect">
            <a:avLst/>
          </a:prstGeom>
        </p:spPr>
      </p:pic>
      <p:sp>
        <p:nvSpPr>
          <p:cNvPr id="6" name="Title 1"/>
          <p:cNvSpPr txBox="1">
            <a:spLocks/>
          </p:cNvSpPr>
          <p:nvPr/>
        </p:nvSpPr>
        <p:spPr>
          <a:xfrm>
            <a:off x="304800" y="2667000"/>
            <a:ext cx="3657600" cy="1447800"/>
          </a:xfrm>
          <a:prstGeom prst="rect">
            <a:avLst/>
          </a:prstGeom>
          <a:noFill/>
        </p:spPr>
        <p:txBody>
          <a:bodyPr vert="horz" lIns="91440" tIns="45720" rIns="91440" bIns="45720" rtlCol="0" anchor="ctr">
            <a:normAutofit/>
          </a:bodyPr>
          <a:lstStyle/>
          <a:p>
            <a:pPr algn="ctr"/>
            <a:endParaRPr lang="en-US" sz="4400" dirty="0">
              <a:solidFill>
                <a:schemeClr val="bg1"/>
              </a:solidFill>
              <a:latin typeface="Georgia" pitchFamily="18" charset="0"/>
            </a:endParaRPr>
          </a:p>
        </p:txBody>
      </p:sp>
      <p:sp>
        <p:nvSpPr>
          <p:cNvPr id="8" name="Rectangle 7"/>
          <p:cNvSpPr/>
          <p:nvPr/>
        </p:nvSpPr>
        <p:spPr>
          <a:xfrm>
            <a:off x="457200" y="3581400"/>
            <a:ext cx="3581400" cy="646331"/>
          </a:xfrm>
          <a:prstGeom prst="rect">
            <a:avLst/>
          </a:prstGeom>
        </p:spPr>
        <p:txBody>
          <a:bodyPr wrap="square">
            <a:spAutoFit/>
          </a:bodyPr>
          <a:lstStyle/>
          <a:p>
            <a:r>
              <a:rPr lang="en-US" dirty="0" err="1" smtClean="0">
                <a:solidFill>
                  <a:schemeClr val="bg1"/>
                </a:solidFill>
                <a:latin typeface="Georgia" pitchFamily="18" charset="0"/>
              </a:rPr>
              <a:t>Psa</a:t>
            </a:r>
            <a:r>
              <a:rPr lang="en-US" dirty="0" smtClean="0">
                <a:solidFill>
                  <a:schemeClr val="bg1"/>
                </a:solidFill>
                <a:latin typeface="Georgia" pitchFamily="18" charset="0"/>
              </a:rPr>
              <a:t> 31:5 You have redeemed me, O Lord God of truth. </a:t>
            </a:r>
            <a:endParaRPr lang="en-US" dirty="0">
              <a:solidFill>
                <a:schemeClr val="bg1"/>
              </a:solidFill>
              <a:latin typeface="Georgia" pitchFamily="18" charset="0"/>
            </a:endParaRPr>
          </a:p>
        </p:txBody>
      </p:sp>
      <p:pic>
        <p:nvPicPr>
          <p:cNvPr id="9" name="Picture 8" descr="Jesus is the Truth.jpg"/>
          <p:cNvPicPr>
            <a:picLocks noChangeAspect="1"/>
          </p:cNvPicPr>
          <p:nvPr/>
        </p:nvPicPr>
        <p:blipFill>
          <a:blip r:embed="rId4" cstate="print"/>
          <a:stretch>
            <a:fillRect/>
          </a:stretch>
        </p:blipFill>
        <p:spPr>
          <a:xfrm>
            <a:off x="4267200" y="1524000"/>
            <a:ext cx="4038600" cy="2819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2075</TotalTime>
  <Words>806</Words>
  <Application>Microsoft Office PowerPoint</Application>
  <PresentationFormat>On-screen Show (4:3)</PresentationFormat>
  <Paragraphs>45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Is Truth Worth Fighting For?</vt:lpstr>
      <vt:lpstr>Questioning truth…</vt:lpstr>
      <vt:lpstr>Know and love truth..</vt:lpstr>
      <vt:lpstr>Eternal value of truth..</vt:lpstr>
      <vt:lpstr>Many died for the truth..</vt:lpstr>
      <vt:lpstr>Faithfulness costs us..</vt:lpstr>
      <vt:lpstr>Seeking popularity ..</vt:lpstr>
      <vt:lpstr>Willing to live and die for the truth..</vt:lpstr>
      <vt:lpstr>What is Truth?</vt:lpstr>
      <vt:lpstr>The church is to defend truth..</vt:lpstr>
      <vt:lpstr>Unconcerned?</vt:lpstr>
      <vt:lpstr>No compromise..</vt:lpstr>
      <vt:lpstr>What is our response?</vt:lpstr>
      <vt:lpstr>Closing epistles.. Devotion to the Truth</vt:lpstr>
      <vt:lpstr>Closing epistles.. Devotion to the Truth</vt:lpstr>
      <vt:lpstr>Closing epistles.. Devotion to the Truth</vt:lpstr>
      <vt:lpstr>Closing epistles.. Devotion to the Truth</vt:lpstr>
      <vt:lpstr>The Battle for Truth..</vt:lpstr>
      <vt:lpstr>Is Truth Worth Fighting For?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267</cp:revision>
  <dcterms:created xsi:type="dcterms:W3CDTF">2011-02-15T07:29:10Z</dcterms:created>
  <dcterms:modified xsi:type="dcterms:W3CDTF">2014-05-03T16:24:06Z</dcterms:modified>
</cp:coreProperties>
</file>