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65" r:id="rId2"/>
    <p:sldId id="270" r:id="rId3"/>
    <p:sldId id="271" r:id="rId4"/>
    <p:sldId id="266" r:id="rId5"/>
    <p:sldId id="267" r:id="rId6"/>
    <p:sldId id="268" r:id="rId7"/>
    <p:sldId id="269" r:id="rId8"/>
    <p:sldId id="272" r:id="rId9"/>
    <p:sldId id="275" r:id="rId10"/>
    <p:sldId id="273" r:id="rId11"/>
    <p:sldId id="274" r:id="rId12"/>
    <p:sldId id="276" r:id="rId13"/>
    <p:sldId id="277" r:id="rId14"/>
    <p:sldId id="280" r:id="rId15"/>
    <p:sldId id="281" r:id="rId16"/>
    <p:sldId id="282" r:id="rId17"/>
    <p:sldId id="283" r:id="rId18"/>
    <p:sldId id="278" r:id="rId19"/>
    <p:sldId id="279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0D05"/>
    <a:srgbClr val="1E0B04"/>
    <a:srgbClr val="2C1106"/>
    <a:srgbClr val="170903"/>
    <a:srgbClr val="361508"/>
    <a:srgbClr val="210D05"/>
    <a:srgbClr val="282516"/>
    <a:srgbClr val="261300"/>
    <a:srgbClr val="663300"/>
    <a:srgbClr val="0094C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2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6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2007_Workbook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3600" dirty="0" smtClean="0">
                <a:solidFill>
                  <a:schemeClr val="tx1"/>
                </a:solidFill>
                <a:latin typeface="Georgia" pitchFamily="18" charset="0"/>
              </a:rPr>
              <a:t>Four Areas of Prayer</a:t>
            </a:r>
            <a:endParaRPr lang="en-US" sz="3600" dirty="0">
              <a:solidFill>
                <a:schemeClr val="tx1"/>
              </a:solidFill>
              <a:latin typeface="Georgia" pitchFamily="18" charset="0"/>
            </a:endParaRPr>
          </a:p>
        </c:rich>
      </c:tx>
      <c:layout>
        <c:manualLayout>
          <c:xMode val="edge"/>
          <c:yMode val="edge"/>
          <c:x val="0.20239112472052104"/>
          <c:y val="4.0000000000000036E-2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Worship</c:v>
                </c:pt>
                <c:pt idx="1">
                  <c:v>Confession</c:v>
                </c:pt>
                <c:pt idx="2">
                  <c:v>Thanksgiving</c:v>
                </c:pt>
                <c:pt idx="3">
                  <c:v>Supplication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25</c:v>
                </c:pt>
                <c:pt idx="1">
                  <c:v>25</c:v>
                </c:pt>
                <c:pt idx="2">
                  <c:v>25</c:v>
                </c:pt>
                <c:pt idx="3">
                  <c:v>25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0.46296</cdr:x>
      <cdr:y>0.25316</cdr:y>
    </cdr:from>
    <cdr:to>
      <cdr:x>0.88889</cdr:x>
      <cdr:y>0.35443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810000" y="1524000"/>
          <a:ext cx="3505200" cy="609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3600" dirty="0" smtClean="0">
              <a:latin typeface="Georgia" pitchFamily="18" charset="0"/>
            </a:rPr>
            <a:t>Confession</a:t>
          </a:r>
          <a:endParaRPr lang="en-US" sz="3600" dirty="0">
            <a:latin typeface="Georgia" pitchFamily="18" charset="0"/>
          </a:endParaRPr>
        </a:p>
      </cdr:txBody>
    </cdr:sp>
  </cdr:relSizeAnchor>
  <cdr:relSizeAnchor xmlns:cdr="http://schemas.openxmlformats.org/drawingml/2006/chartDrawing">
    <cdr:from>
      <cdr:x>0.18519</cdr:x>
      <cdr:y>0.49367</cdr:y>
    </cdr:from>
    <cdr:to>
      <cdr:x>0.4537</cdr:x>
      <cdr:y>0.60759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524000" y="2971800"/>
          <a:ext cx="2209800" cy="685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3600" dirty="0" smtClean="0">
              <a:latin typeface="Georgia" pitchFamily="18" charset="0"/>
            </a:rPr>
            <a:t>Petitions</a:t>
          </a:r>
          <a:endParaRPr lang="en-US" sz="3600" dirty="0">
            <a:latin typeface="Georgia" pitchFamily="18" charset="0"/>
          </a:endParaRPr>
        </a:p>
      </cdr:txBody>
    </cdr:sp>
  </cdr:relSizeAnchor>
  <cdr:relSizeAnchor xmlns:cdr="http://schemas.openxmlformats.org/drawingml/2006/chartDrawing">
    <cdr:from>
      <cdr:x>0.48148</cdr:x>
      <cdr:y>0.49367</cdr:y>
    </cdr:from>
    <cdr:to>
      <cdr:x>0.90741</cdr:x>
      <cdr:y>0.62025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962400" y="2971800"/>
          <a:ext cx="3505200" cy="762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3600" dirty="0" smtClean="0">
              <a:latin typeface="Georgia" pitchFamily="18" charset="0"/>
            </a:rPr>
            <a:t>Intercession</a:t>
          </a:r>
          <a:endParaRPr lang="en-US" sz="3600" dirty="0">
            <a:latin typeface="Georgia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B1CDBB-AF5A-4BF2-90BE-3BAD592BA680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6BB74-C65B-4A59-B95B-EDD151E51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838201"/>
            <a:ext cx="7772400" cy="1295399"/>
          </a:xfrm>
        </p:spPr>
        <p:txBody>
          <a:bodyPr>
            <a:noAutofit/>
          </a:bodyPr>
          <a:lstStyle>
            <a:lvl1pPr algn="ctr">
              <a:defRPr sz="5400">
                <a:effectLst/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tabLst>
                <a:tab pos="4745038" algn="l"/>
              </a:tabLst>
              <a:defRPr>
                <a:solidFill>
                  <a:schemeClr val="bg1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FFC000"/>
                </a:solidFill>
                <a:effectLst/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effectLst/>
              </a:defRPr>
            </a:lvl1pPr>
            <a:lvl2pPr>
              <a:defRPr>
                <a:effectLst/>
              </a:defRPr>
            </a:lvl2pPr>
            <a:lvl3pPr>
              <a:defRPr>
                <a:effectLst/>
              </a:defRPr>
            </a:lvl3pPr>
            <a:lvl4pPr>
              <a:defRPr>
                <a:effectLst/>
              </a:defRPr>
            </a:lvl4pPr>
            <a:lvl5pPr>
              <a:defRPr>
                <a:effectLst/>
              </a:defRPr>
            </a:lvl5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32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Prayer life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55626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8229600" cy="4449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rgbClr val="FFC000"/>
          </a:solidFill>
          <a:effectLst/>
          <a:latin typeface="Georgia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bg1"/>
          </a:solidFill>
          <a:effectLst/>
          <a:latin typeface="Georgia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effectLst/>
          <a:latin typeface="Georgia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effectLst/>
          <a:latin typeface="Georgia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effectLst/>
          <a:latin typeface="Georgia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effectLst/>
          <a:latin typeface="Georgia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rayer lif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0"/>
            <a:ext cx="8305800" cy="1676399"/>
          </a:xfrm>
        </p:spPr>
        <p:txBody>
          <a:bodyPr/>
          <a:lstStyle/>
          <a:p>
            <a:r>
              <a:rPr lang="en-US" dirty="0" smtClean="0"/>
              <a:t>Teach Us to Pray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5562600"/>
            <a:ext cx="6629400" cy="11430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Matthew 7:7-11</a:t>
            </a:r>
            <a:endParaRPr lang="en-US" sz="4800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295400" y="1447800"/>
            <a:ext cx="66294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4745038" algn="l"/>
              </a:tabLst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itchFamily="18" charset="0"/>
                <a:ea typeface="+mn-ea"/>
                <a:cs typeface="Times New Roman" pitchFamily="18" charset="0"/>
              </a:rPr>
              <a:t>Petition and Intercession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eorgia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ubmiss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33400"/>
            <a:ext cx="9144000" cy="612076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533400"/>
            <a:ext cx="9144000" cy="6324600"/>
          </a:xfrm>
          <a:prstGeom prst="rect">
            <a:avLst/>
          </a:prstGeom>
          <a:solidFill>
            <a:schemeClr val="tx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 it to God…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76401"/>
            <a:ext cx="8229600" cy="23621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1 Peter 5:6-7 Therefore humble yourselves under the mighty hand of God, that He may exalt you in due time, 7 casting all your care upon Him, for He cares for you. 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Intercessions..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3657599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1 Timothy 2:1-2 Therefore I exhort first of all that supplications, prayers, intercessions, and giving of thanks be made for all men, 2 for kings and all who are in authority, that we may lead a quiet and peaceable life in all godliness and reverence. </a:t>
            </a:r>
          </a:p>
          <a:p>
            <a:pPr lvl="1"/>
            <a:r>
              <a:rPr lang="en-US" sz="3300" dirty="0" smtClean="0"/>
              <a:t>To go between as a representative..</a:t>
            </a:r>
          </a:p>
          <a:p>
            <a:pPr lvl="1"/>
            <a:r>
              <a:rPr lang="en-US" sz="3300" dirty="0" smtClean="0"/>
              <a:t>To approach God as a king..</a:t>
            </a:r>
            <a:endParaRPr lang="en-US" sz="33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osesPray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Moses…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2362200"/>
            <a:ext cx="8229600" cy="35353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Exodus 32:11-15  Then Moses pleaded with the Lord his God, and said: "Lord, why does Your wrath burn hot against Your people whom You have brought out of the land of Egypt with great power and with a mighty hand? "  </a:t>
            </a:r>
          </a:p>
          <a:p>
            <a:r>
              <a:rPr lang="en-US" dirty="0" smtClean="0"/>
              <a:t>14 So the Lord relented from the harm which He said He would do to His people.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250D0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ntercess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8800" y="4648200"/>
            <a:ext cx="5410200" cy="1864612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intercede ..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678363"/>
          </a:xfrm>
        </p:spPr>
        <p:txBody>
          <a:bodyPr/>
          <a:lstStyle/>
          <a:p>
            <a:r>
              <a:rPr lang="en-US" dirty="0" smtClean="0"/>
              <a:t>Step in between two parties ..</a:t>
            </a:r>
          </a:p>
          <a:p>
            <a:r>
              <a:rPr lang="en-US" dirty="0" smtClean="0"/>
              <a:t>We must have proper qualifications..</a:t>
            </a:r>
          </a:p>
          <a:p>
            <a:pPr lvl="1"/>
            <a:r>
              <a:rPr lang="en-US" dirty="0" smtClean="0"/>
              <a:t>Proverbs 26:17 He who passes by and meddles in a quarrel not his own is like one who takes a dog by the ears. 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250D0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ntercess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8800" y="4648200"/>
            <a:ext cx="5410200" cy="1864612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Qualifications..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830763"/>
          </a:xfrm>
        </p:spPr>
        <p:txBody>
          <a:bodyPr/>
          <a:lstStyle/>
          <a:p>
            <a:r>
              <a:rPr lang="en-US" dirty="0" smtClean="0"/>
              <a:t>Purity of a righteous life..</a:t>
            </a:r>
          </a:p>
          <a:p>
            <a:pPr lvl="1"/>
            <a:r>
              <a:rPr lang="en-US" dirty="0" smtClean="0"/>
              <a:t>James 5:16  Confess your trespasses to one another, and pray for one another, that you may be healed. The effective, fervent prayer of a righteous man avails much. </a:t>
            </a:r>
          </a:p>
          <a:p>
            <a:pPr lvl="1"/>
            <a:r>
              <a:rPr lang="en-US" dirty="0" smtClean="0"/>
              <a:t>Abraham … Genesis 18; compare 1 Pet 3:7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250D0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ntercess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8800" y="4648200"/>
            <a:ext cx="5410200" cy="1864612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Qualifications..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830763"/>
          </a:xfrm>
        </p:spPr>
        <p:txBody>
          <a:bodyPr>
            <a:normAutofit/>
          </a:bodyPr>
          <a:lstStyle/>
          <a:p>
            <a:r>
              <a:rPr lang="en-US" dirty="0" smtClean="0"/>
              <a:t>Realizing how vital it is..</a:t>
            </a:r>
          </a:p>
          <a:p>
            <a:pPr lvl="1"/>
            <a:r>
              <a:rPr lang="en-US" dirty="0" smtClean="0"/>
              <a:t> 1 Samuel 12:23  Moreover, as for me, far be it from me that I should sin against the Lord in ceasing to pray for you; but I will teach you the good and the right way. </a:t>
            </a:r>
          </a:p>
          <a:p>
            <a:pPr lvl="1"/>
            <a:r>
              <a:rPr lang="en-US" dirty="0" smtClean="0"/>
              <a:t>1 Timothy 2:1-2 praying for all men, rulers..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250D0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ntercess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8800" y="4648200"/>
            <a:ext cx="5410200" cy="1864612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Qualifications..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830763"/>
          </a:xfrm>
        </p:spPr>
        <p:txBody>
          <a:bodyPr>
            <a:normAutofit/>
          </a:bodyPr>
          <a:lstStyle/>
          <a:p>
            <a:r>
              <a:rPr lang="en-US" dirty="0" smtClean="0"/>
              <a:t>Selfless love for others…</a:t>
            </a:r>
          </a:p>
          <a:p>
            <a:pPr lvl="1"/>
            <a:r>
              <a:rPr lang="en-US" dirty="0" smtClean="0"/>
              <a:t>Ezra 9 and Daniel 9 praying for Israel confessing the sins of the people…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rayer lif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0"/>
            <a:ext cx="8305800" cy="1676399"/>
          </a:xfrm>
        </p:spPr>
        <p:txBody>
          <a:bodyPr/>
          <a:lstStyle/>
          <a:p>
            <a:r>
              <a:rPr lang="en-US" dirty="0" smtClean="0"/>
              <a:t>Teach Us to Pray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5562600"/>
            <a:ext cx="6629400" cy="11430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Matthew 7:7-11</a:t>
            </a:r>
            <a:endParaRPr lang="en-US" sz="4800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295400" y="1447800"/>
            <a:ext cx="66294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4745038" algn="l"/>
              </a:tabLst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itchFamily="18" charset="0"/>
                <a:ea typeface="+mn-ea"/>
                <a:cs typeface="Times New Roman" pitchFamily="18" charset="0"/>
              </a:rPr>
              <a:t>Petition and Intercession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eorgia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533400" y="381000"/>
          <a:ext cx="8229600" cy="601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81200" y="19050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Georgia" pitchFamily="18" charset="0"/>
              </a:rPr>
              <a:t>Worship</a:t>
            </a:r>
            <a:endParaRPr lang="en-US" sz="360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210D0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eriesiconteachustopray300x.jpg"/>
          <p:cNvPicPr>
            <a:picLocks noChangeAspect="1"/>
          </p:cNvPicPr>
          <p:nvPr/>
        </p:nvPicPr>
        <p:blipFill>
          <a:blip r:embed="rId2" cstate="print">
            <a:lum bright="-12000" contrast="10000"/>
          </a:blip>
          <a:srcRect t="58080" r="4800" b="9600"/>
          <a:stretch>
            <a:fillRect/>
          </a:stretch>
        </p:blipFill>
        <p:spPr>
          <a:xfrm>
            <a:off x="-1" y="3733800"/>
            <a:ext cx="9144001" cy="31242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Petitions..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1676400"/>
            <a:ext cx="8686800" cy="2209799"/>
          </a:xfrm>
        </p:spPr>
        <p:txBody>
          <a:bodyPr/>
          <a:lstStyle/>
          <a:p>
            <a:r>
              <a:rPr lang="en-US" dirty="0" smtClean="0"/>
              <a:t>To ask, to beg or solicit .. </a:t>
            </a:r>
          </a:p>
          <a:p>
            <a:r>
              <a:rPr lang="en-US" dirty="0" smtClean="0"/>
              <a:t>Asking something from God..</a:t>
            </a:r>
          </a:p>
          <a:p>
            <a:r>
              <a:rPr lang="en-US" dirty="0" smtClean="0"/>
              <a:t>A wanting, need, entreaty, supplication..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17090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ke your requests known to Go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319272"/>
            <a:ext cx="9144000" cy="35387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7315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God wants us to petition Him..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Psalms 50:15  Call upon Me in the day of trouble; I will deliver you, and you shall glorify Me." </a:t>
            </a:r>
          </a:p>
          <a:p>
            <a:r>
              <a:rPr lang="en-US" sz="3200" dirty="0" smtClean="0"/>
              <a:t>Jeremiah 33:3  'Call to Me, and I will answer you, and show you great and mighty things, which you do not know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harisee and publica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85800"/>
            <a:ext cx="9144000" cy="585216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685800"/>
            <a:ext cx="9144000" cy="5867400"/>
          </a:xfrm>
          <a:prstGeom prst="rect">
            <a:avLst/>
          </a:pr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1000" y="304800"/>
            <a:ext cx="7315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Only prayer not commended..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4114800"/>
            <a:ext cx="8382000" cy="2362199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11 The Pharisee stood and prayed thus with himself, 'God, I thank You that I am not like other men — </a:t>
            </a:r>
            <a:r>
              <a:rPr lang="en-US" dirty="0" err="1" smtClean="0"/>
              <a:t>extortioners</a:t>
            </a:r>
            <a:r>
              <a:rPr lang="en-US" dirty="0" smtClean="0"/>
              <a:t>, unjust, adulterers, or even as this tax collector.  12 I fast twice a week; I give tithes of all that I possess.'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17090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6477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Are our requests immature?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r>
              <a:rPr lang="en-US" dirty="0" smtClean="0"/>
              <a:t>If our prayers are almost all asking for our own needs ..</a:t>
            </a:r>
          </a:p>
          <a:p>
            <a:pPr lvl="1"/>
            <a:r>
              <a:rPr lang="en-US" dirty="0" smtClean="0"/>
              <a:t>Maturity .. learning to be content  (Phil 4:11)</a:t>
            </a:r>
          </a:p>
          <a:p>
            <a:pPr lvl="1"/>
            <a:r>
              <a:rPr lang="en-US" dirty="0" smtClean="0"/>
              <a:t>Showing more concern for others  (Phil 1:3-4)</a:t>
            </a:r>
          </a:p>
        </p:txBody>
      </p:sp>
      <p:pic>
        <p:nvPicPr>
          <p:cNvPr id="4" name="Picture 3" descr="child begging.jpg"/>
          <p:cNvPicPr>
            <a:picLocks noChangeAspect="1"/>
          </p:cNvPicPr>
          <p:nvPr/>
        </p:nvPicPr>
        <p:blipFill>
          <a:blip r:embed="rId2" cstate="print">
            <a:lum bright="-5000" contrast="10000"/>
          </a:blip>
          <a:stretch>
            <a:fillRect/>
          </a:stretch>
        </p:blipFill>
        <p:spPr>
          <a:xfrm>
            <a:off x="1828800" y="4191000"/>
            <a:ext cx="5217716" cy="251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36150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annah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0" y="617158"/>
            <a:ext cx="9144000" cy="624084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609600"/>
            <a:ext cx="9144000" cy="6248400"/>
          </a:xfrm>
          <a:prstGeom prst="rect">
            <a:avLst/>
          </a:prstGeom>
          <a:solidFill>
            <a:schemeClr val="tx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152400"/>
            <a:ext cx="5562600" cy="1143000"/>
          </a:xfrm>
        </p:spPr>
        <p:txBody>
          <a:bodyPr/>
          <a:lstStyle/>
          <a:p>
            <a:r>
              <a:rPr lang="en-US" dirty="0" smtClean="0"/>
              <a:t>Hannah’s prayer..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4648200"/>
            <a:ext cx="8534400" cy="1981200"/>
          </a:xfrm>
        </p:spPr>
        <p:txBody>
          <a:bodyPr/>
          <a:lstStyle/>
          <a:p>
            <a:r>
              <a:rPr lang="en-US" dirty="0" smtClean="0"/>
              <a:t>1 Samuel 1:9-15 she prayed earnestly for a child and promised to dedicate him to the Lord…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ke your requests known to God.jpg"/>
          <p:cNvPicPr>
            <a:picLocks noChangeAspect="1"/>
          </p:cNvPicPr>
          <p:nvPr/>
        </p:nvPicPr>
        <p:blipFill>
          <a:blip r:embed="rId2" cstate="print">
            <a:lum bright="-5000" contrast="10000"/>
          </a:blip>
          <a:srcRect l="15120"/>
          <a:stretch>
            <a:fillRect/>
          </a:stretch>
        </p:blipFill>
        <p:spPr>
          <a:xfrm>
            <a:off x="0" y="2688914"/>
            <a:ext cx="9144000" cy="416908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5791200"/>
            <a:ext cx="1905000" cy="609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5181600"/>
            <a:ext cx="1676400" cy="609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1000" y="304800"/>
            <a:ext cx="61722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Make your requests..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3657600"/>
            <a:ext cx="8229600" cy="297179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Philippians 4:6-7  Be anxious for nothing, but in everything by prayer and supplication, with thanksgiving, let your requests be made known to God; 7 and the peace of God, which surpasses all understanding, will guard your hearts and minds through Christ Jesus.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ke your requests known to God.jpg"/>
          <p:cNvPicPr>
            <a:picLocks noChangeAspect="1"/>
          </p:cNvPicPr>
          <p:nvPr/>
        </p:nvPicPr>
        <p:blipFill>
          <a:blip r:embed="rId2" cstate="print">
            <a:lum bright="-5000" contrast="10000"/>
          </a:blip>
          <a:srcRect l="15120"/>
          <a:stretch>
            <a:fillRect/>
          </a:stretch>
        </p:blipFill>
        <p:spPr>
          <a:xfrm>
            <a:off x="0" y="2688914"/>
            <a:ext cx="9144000" cy="416908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5791200"/>
            <a:ext cx="1905000" cy="609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5181600"/>
            <a:ext cx="1676400" cy="609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1000" y="304800"/>
            <a:ext cx="61722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Ask in humble faith..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1981200"/>
            <a:ext cx="8382000" cy="2895599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Mark 11:24  Therefore I say to you, whatever things you ask when you pray, believe that you receive them, and you will have them. </a:t>
            </a:r>
          </a:p>
          <a:p>
            <a:r>
              <a:rPr lang="en-US" dirty="0" smtClean="0"/>
              <a:t>John 15:7  If you abide in Me, and My words abide in you, you will ask what you desire, and it shall be done for you.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1984</TotalTime>
  <Words>679</Words>
  <Application>Microsoft Office PowerPoint</Application>
  <PresentationFormat>On-screen Show (4:3)</PresentationFormat>
  <Paragraphs>57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Teach Us to Pray</vt:lpstr>
      <vt:lpstr>Slide 2</vt:lpstr>
      <vt:lpstr>Petitions..</vt:lpstr>
      <vt:lpstr>God wants us to petition Him..</vt:lpstr>
      <vt:lpstr>Only prayer not commended..</vt:lpstr>
      <vt:lpstr>Are our requests immature?</vt:lpstr>
      <vt:lpstr>Hannah’s prayer..</vt:lpstr>
      <vt:lpstr>Make your requests..</vt:lpstr>
      <vt:lpstr>Ask in humble faith..</vt:lpstr>
      <vt:lpstr>Give it to God…</vt:lpstr>
      <vt:lpstr>Intercessions..</vt:lpstr>
      <vt:lpstr>Moses…</vt:lpstr>
      <vt:lpstr>To intercede ..</vt:lpstr>
      <vt:lpstr>Qualifications..</vt:lpstr>
      <vt:lpstr>Qualifications..</vt:lpstr>
      <vt:lpstr>Qualifications..</vt:lpstr>
      <vt:lpstr>Teach Us to Pray</vt:lpstr>
      <vt:lpstr>Slide 18</vt:lpstr>
      <vt:lpstr>Slide 19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285</cp:revision>
  <dcterms:created xsi:type="dcterms:W3CDTF">2011-02-15T07:29:10Z</dcterms:created>
  <dcterms:modified xsi:type="dcterms:W3CDTF">2014-05-20T16:30:52Z</dcterms:modified>
</cp:coreProperties>
</file>