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65" r:id="rId2"/>
    <p:sldId id="269" r:id="rId3"/>
    <p:sldId id="266" r:id="rId4"/>
    <p:sldId id="267" r:id="rId5"/>
    <p:sldId id="270" r:id="rId6"/>
    <p:sldId id="271" r:id="rId7"/>
    <p:sldId id="273" r:id="rId8"/>
    <p:sldId id="272" r:id="rId9"/>
    <p:sldId id="268"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1300"/>
    <a:srgbClr val="663300"/>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5620"/>
    <p:restoredTop sz="94660"/>
  </p:normalViewPr>
  <p:slideViewPr>
    <p:cSldViewPr>
      <p:cViewPr varScale="1">
        <p:scale>
          <a:sx n="89" d="100"/>
          <a:sy n="89" d="100"/>
        </p:scale>
        <p:origin x="-258"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2007_Workbook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_2007_Workbook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3600" dirty="0" smtClean="0">
                <a:latin typeface="Georgia" pitchFamily="18" charset="0"/>
              </a:rPr>
              <a:t>Four Areas of Prayer</a:t>
            </a:r>
            <a:endParaRPr lang="en-US" sz="3600" dirty="0">
              <a:latin typeface="Georgia" pitchFamily="18" charset="0"/>
            </a:endParaRPr>
          </a:p>
        </c:rich>
      </c:tx>
      <c:layout>
        <c:manualLayout>
          <c:xMode val="edge"/>
          <c:yMode val="edge"/>
          <c:x val="0.20239112472052104"/>
          <c:y val="4.0000000000000008E-2"/>
        </c:manualLayout>
      </c:layout>
    </c:title>
    <c:view3D>
      <c:rotX val="30"/>
      <c:perspective val="30"/>
    </c:view3D>
    <c:plotArea>
      <c:layout/>
      <c:pie3DChart>
        <c:varyColors val="1"/>
        <c:ser>
          <c:idx val="0"/>
          <c:order val="0"/>
          <c:tx>
            <c:strRef>
              <c:f>Sheet1!$B$1</c:f>
              <c:strCache>
                <c:ptCount val="1"/>
                <c:pt idx="0">
                  <c:v>Sales</c:v>
                </c:pt>
              </c:strCache>
            </c:strRef>
          </c:tx>
          <c:cat>
            <c:strRef>
              <c:f>Sheet1!$A$2:$A$5</c:f>
              <c:strCache>
                <c:ptCount val="4"/>
                <c:pt idx="0">
                  <c:v>Worship</c:v>
                </c:pt>
                <c:pt idx="1">
                  <c:v>Confession</c:v>
                </c:pt>
                <c:pt idx="2">
                  <c:v>Thanksgiving</c:v>
                </c:pt>
                <c:pt idx="3">
                  <c:v>Supplication</c:v>
                </c:pt>
              </c:strCache>
            </c:strRef>
          </c:cat>
          <c:val>
            <c:numRef>
              <c:f>Sheet1!$B$2:$B$5</c:f>
              <c:numCache>
                <c:formatCode>General</c:formatCode>
                <c:ptCount val="4"/>
                <c:pt idx="0">
                  <c:v>25</c:v>
                </c:pt>
                <c:pt idx="1">
                  <c:v>25</c:v>
                </c:pt>
                <c:pt idx="2">
                  <c:v>25</c:v>
                </c:pt>
                <c:pt idx="3">
                  <c:v>25</c:v>
                </c:pt>
              </c:numCache>
            </c:numRef>
          </c:val>
        </c:ser>
      </c:pie3DChart>
    </c:plotArea>
    <c:plotVisOnly val="1"/>
  </c:chart>
  <c:txPr>
    <a:bodyPr/>
    <a:lstStyle/>
    <a:p>
      <a:pPr>
        <a:defRPr sz="1800"/>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3600" dirty="0" smtClean="0">
                <a:latin typeface="Georgia" pitchFamily="18" charset="0"/>
              </a:rPr>
              <a:t>How is My Circle Divided?</a:t>
            </a:r>
            <a:endParaRPr lang="en-US" sz="3600" dirty="0">
              <a:latin typeface="Georgia" pitchFamily="18" charset="0"/>
            </a:endParaRPr>
          </a:p>
        </c:rich>
      </c:tx>
      <c:layout>
        <c:manualLayout>
          <c:xMode val="edge"/>
          <c:yMode val="edge"/>
          <c:x val="0.13911951978224943"/>
          <c:y val="4.0000000000000008E-2"/>
        </c:manualLayout>
      </c:layout>
    </c:title>
    <c:view3D>
      <c:rotX val="30"/>
      <c:perspective val="30"/>
    </c:view3D>
    <c:plotArea>
      <c:layout/>
      <c:pie3DChart>
        <c:varyColors val="1"/>
        <c:ser>
          <c:idx val="0"/>
          <c:order val="0"/>
          <c:tx>
            <c:strRef>
              <c:f>Sheet1!$B$1</c:f>
              <c:strCache>
                <c:ptCount val="1"/>
                <c:pt idx="0">
                  <c:v>Sales</c:v>
                </c:pt>
              </c:strCache>
            </c:strRef>
          </c:tx>
          <c:cat>
            <c:strRef>
              <c:f>Sheet1!$A$2:$A$5</c:f>
              <c:strCache>
                <c:ptCount val="4"/>
                <c:pt idx="0">
                  <c:v>Worship</c:v>
                </c:pt>
                <c:pt idx="1">
                  <c:v>Confession</c:v>
                </c:pt>
                <c:pt idx="2">
                  <c:v>Petitions</c:v>
                </c:pt>
                <c:pt idx="3">
                  <c:v>Intercession</c:v>
                </c:pt>
              </c:strCache>
            </c:strRef>
          </c:cat>
          <c:val>
            <c:numRef>
              <c:f>Sheet1!$B$2:$B$5</c:f>
              <c:numCache>
                <c:formatCode>General</c:formatCode>
                <c:ptCount val="4"/>
                <c:pt idx="0">
                  <c:v>10</c:v>
                </c:pt>
                <c:pt idx="1">
                  <c:v>10</c:v>
                </c:pt>
                <c:pt idx="2">
                  <c:v>60</c:v>
                </c:pt>
                <c:pt idx="3">
                  <c:v>20</c:v>
                </c:pt>
              </c:numCache>
            </c:numRef>
          </c:val>
        </c:ser>
      </c:pie3DChart>
    </c:plotArea>
    <c:plotVisOnly val="1"/>
  </c:chart>
  <c:txPr>
    <a:bodyPr/>
    <a:lstStyle/>
    <a:p>
      <a:pPr>
        <a:defRPr sz="1800"/>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0.46296</cdr:x>
      <cdr:y>0.25316</cdr:y>
    </cdr:from>
    <cdr:to>
      <cdr:x>0.88889</cdr:x>
      <cdr:y>0.35443</cdr:y>
    </cdr:to>
    <cdr:sp macro="" textlink="">
      <cdr:nvSpPr>
        <cdr:cNvPr id="2" name="TextBox 1"/>
        <cdr:cNvSpPr txBox="1"/>
      </cdr:nvSpPr>
      <cdr:spPr>
        <a:xfrm xmlns:a="http://schemas.openxmlformats.org/drawingml/2006/main">
          <a:off x="3810000" y="1524000"/>
          <a:ext cx="3505200" cy="609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3600" dirty="0" smtClean="0">
              <a:latin typeface="Georgia" pitchFamily="18" charset="0"/>
            </a:rPr>
            <a:t>Confession</a:t>
          </a:r>
          <a:endParaRPr lang="en-US" sz="3600" dirty="0">
            <a:latin typeface="Georgia" pitchFamily="18" charset="0"/>
          </a:endParaRPr>
        </a:p>
      </cdr:txBody>
    </cdr:sp>
  </cdr:relSizeAnchor>
  <cdr:relSizeAnchor xmlns:cdr="http://schemas.openxmlformats.org/drawingml/2006/chartDrawing">
    <cdr:from>
      <cdr:x>0.18519</cdr:x>
      <cdr:y>0.49367</cdr:y>
    </cdr:from>
    <cdr:to>
      <cdr:x>0.4537</cdr:x>
      <cdr:y>0.60759</cdr:y>
    </cdr:to>
    <cdr:sp macro="" textlink="">
      <cdr:nvSpPr>
        <cdr:cNvPr id="3" name="TextBox 2"/>
        <cdr:cNvSpPr txBox="1"/>
      </cdr:nvSpPr>
      <cdr:spPr>
        <a:xfrm xmlns:a="http://schemas.openxmlformats.org/drawingml/2006/main">
          <a:off x="1524000" y="2971800"/>
          <a:ext cx="2209800" cy="685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3600" dirty="0" smtClean="0">
              <a:latin typeface="Georgia" pitchFamily="18" charset="0"/>
            </a:rPr>
            <a:t>Petitions</a:t>
          </a:r>
          <a:endParaRPr lang="en-US" sz="3600" dirty="0">
            <a:latin typeface="Georgia" pitchFamily="18" charset="0"/>
          </a:endParaRPr>
        </a:p>
      </cdr:txBody>
    </cdr:sp>
  </cdr:relSizeAnchor>
  <cdr:relSizeAnchor xmlns:cdr="http://schemas.openxmlformats.org/drawingml/2006/chartDrawing">
    <cdr:from>
      <cdr:x>0.48148</cdr:x>
      <cdr:y>0.49367</cdr:y>
    </cdr:from>
    <cdr:to>
      <cdr:x>0.90741</cdr:x>
      <cdr:y>0.62025</cdr:y>
    </cdr:to>
    <cdr:sp macro="" textlink="">
      <cdr:nvSpPr>
        <cdr:cNvPr id="4" name="TextBox 3"/>
        <cdr:cNvSpPr txBox="1"/>
      </cdr:nvSpPr>
      <cdr:spPr>
        <a:xfrm xmlns:a="http://schemas.openxmlformats.org/drawingml/2006/main">
          <a:off x="3962400" y="2971800"/>
          <a:ext cx="3505200" cy="762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3600" dirty="0" smtClean="0">
              <a:latin typeface="Georgia" pitchFamily="18" charset="0"/>
            </a:rPr>
            <a:t>Intercession</a:t>
          </a:r>
          <a:endParaRPr lang="en-US" sz="3600" dirty="0">
            <a:latin typeface="Georgia"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0.46296</cdr:x>
      <cdr:y>0.20253</cdr:y>
    </cdr:from>
    <cdr:to>
      <cdr:x>0.73148</cdr:x>
      <cdr:y>0.3038</cdr:y>
    </cdr:to>
    <cdr:sp macro="" textlink="">
      <cdr:nvSpPr>
        <cdr:cNvPr id="2" name="TextBox 1"/>
        <cdr:cNvSpPr txBox="1"/>
      </cdr:nvSpPr>
      <cdr:spPr>
        <a:xfrm xmlns:a="http://schemas.openxmlformats.org/drawingml/2006/main">
          <a:off x="3810000" y="1219200"/>
          <a:ext cx="2209800" cy="609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400" dirty="0" smtClean="0">
              <a:latin typeface="Georgia" pitchFamily="18" charset="0"/>
            </a:rPr>
            <a:t>Confession</a:t>
          </a:r>
          <a:endParaRPr lang="en-US" sz="2400" dirty="0">
            <a:latin typeface="Georgia" pitchFamily="18" charset="0"/>
          </a:endParaRPr>
        </a:p>
      </cdr:txBody>
    </cdr:sp>
  </cdr:relSizeAnchor>
  <cdr:relSizeAnchor xmlns:cdr="http://schemas.openxmlformats.org/drawingml/2006/chartDrawing">
    <cdr:from>
      <cdr:x>0.35185</cdr:x>
      <cdr:y>0.49367</cdr:y>
    </cdr:from>
    <cdr:to>
      <cdr:x>0.66667</cdr:x>
      <cdr:y>0.60759</cdr:y>
    </cdr:to>
    <cdr:sp macro="" textlink="">
      <cdr:nvSpPr>
        <cdr:cNvPr id="3" name="TextBox 2"/>
        <cdr:cNvSpPr txBox="1"/>
      </cdr:nvSpPr>
      <cdr:spPr>
        <a:xfrm xmlns:a="http://schemas.openxmlformats.org/drawingml/2006/main">
          <a:off x="2895600" y="2971800"/>
          <a:ext cx="2590800" cy="685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4400" dirty="0" smtClean="0">
              <a:latin typeface="Georgia" pitchFamily="18" charset="0"/>
            </a:rPr>
            <a:t>Petitions</a:t>
          </a:r>
          <a:endParaRPr lang="en-US" sz="4400" dirty="0">
            <a:latin typeface="Georgia" pitchFamily="18" charset="0"/>
          </a:endParaRPr>
        </a:p>
      </cdr:txBody>
    </cdr:sp>
  </cdr:relSizeAnchor>
  <cdr:relSizeAnchor xmlns:cdr="http://schemas.openxmlformats.org/drawingml/2006/chartDrawing">
    <cdr:from>
      <cdr:x>0.55556</cdr:x>
      <cdr:y>0.26582</cdr:y>
    </cdr:from>
    <cdr:to>
      <cdr:x>0.98148</cdr:x>
      <cdr:y>0.39241</cdr:y>
    </cdr:to>
    <cdr:sp macro="" textlink="">
      <cdr:nvSpPr>
        <cdr:cNvPr id="4" name="TextBox 3"/>
        <cdr:cNvSpPr txBox="1"/>
      </cdr:nvSpPr>
      <cdr:spPr>
        <a:xfrm xmlns:a="http://schemas.openxmlformats.org/drawingml/2006/main">
          <a:off x="4572000" y="1600200"/>
          <a:ext cx="3505200" cy="762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400" dirty="0" smtClean="0">
              <a:latin typeface="Georgia" pitchFamily="18" charset="0"/>
            </a:rPr>
            <a:t>Intercession</a:t>
          </a:r>
          <a:endParaRPr lang="en-US" sz="2400" dirty="0">
            <a:latin typeface="Georgia"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5/8/2014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effectLst/>
              </a:defRPr>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tabLst>
                <a:tab pos="4745038" algn="l"/>
              </a:tabLst>
              <a:defRPr>
                <a:solidFill>
                  <a:schemeClr val="bg1"/>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5/8/2014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5/8/2014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effectLst/>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a:effectLst/>
              </a:defRPr>
            </a:lvl1pPr>
            <a:lvl2pPr>
              <a:defRPr>
                <a:effectLst/>
              </a:defRPr>
            </a:lvl2pPr>
            <a:lvl3pPr>
              <a:defRPr>
                <a:effectLst/>
              </a:defRPr>
            </a:lvl3pPr>
            <a:lvl4pPr>
              <a:defRPr>
                <a:effectLst/>
              </a:defRPr>
            </a:lvl4pPr>
            <a:lvl5pPr>
              <a:defRPr>
                <a:effectLst/>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5/8/2014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5/8/2014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descr="Prayer life.jpg"/>
          <p:cNvPicPr>
            <a:picLocks noChangeAspect="1"/>
          </p:cNvPicPr>
          <p:nvPr userDrawn="1"/>
        </p:nvPicPr>
        <p:blipFill>
          <a:blip r:embed="rId13" cstate="print"/>
          <a:stretch>
            <a:fillRect/>
          </a:stretch>
        </p:blipFill>
        <p:spPr>
          <a:xfrm>
            <a:off x="0" y="0"/>
            <a:ext cx="9144000" cy="6858000"/>
          </a:xfrm>
          <a:prstGeom prst="rect">
            <a:avLst/>
          </a:prstGeom>
        </p:spPr>
      </p:pic>
      <p:sp>
        <p:nvSpPr>
          <p:cNvPr id="13" name="Rectangle 12"/>
          <p:cNvSpPr/>
          <p:nvPr userDrawn="1"/>
        </p:nvSpPr>
        <p:spPr>
          <a:xfrm>
            <a:off x="0" y="0"/>
            <a:ext cx="9144000" cy="68580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Prayer life.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381000" y="228601"/>
            <a:ext cx="8305800" cy="1600199"/>
          </a:xfrm>
        </p:spPr>
        <p:txBody>
          <a:bodyPr/>
          <a:lstStyle/>
          <a:p>
            <a:r>
              <a:rPr lang="en-US" sz="6000" dirty="0" smtClean="0"/>
              <a:t>Teach Us to Pray</a:t>
            </a:r>
            <a:endParaRPr lang="en-US" sz="6000" dirty="0"/>
          </a:p>
        </p:txBody>
      </p:sp>
      <p:sp>
        <p:nvSpPr>
          <p:cNvPr id="3" name="Subtitle 2"/>
          <p:cNvSpPr>
            <a:spLocks noGrp="1"/>
          </p:cNvSpPr>
          <p:nvPr>
            <p:ph type="subTitle" idx="1"/>
          </p:nvPr>
        </p:nvSpPr>
        <p:spPr>
          <a:xfrm>
            <a:off x="1295400" y="5562600"/>
            <a:ext cx="6629400" cy="1143000"/>
          </a:xfrm>
        </p:spPr>
        <p:txBody>
          <a:bodyPr>
            <a:normAutofit/>
          </a:bodyPr>
          <a:lstStyle/>
          <a:p>
            <a:r>
              <a:rPr lang="en-US" sz="4800" dirty="0" smtClean="0"/>
              <a:t>Matthew 6:9-15</a:t>
            </a:r>
            <a:endParaRPr lang="en-US" sz="4800" dirty="0"/>
          </a:p>
        </p:txBody>
      </p:sp>
      <p:sp>
        <p:nvSpPr>
          <p:cNvPr id="5" name="Subtitle 2"/>
          <p:cNvSpPr txBox="1">
            <a:spLocks/>
          </p:cNvSpPr>
          <p:nvPr/>
        </p:nvSpPr>
        <p:spPr>
          <a:xfrm>
            <a:off x="1371600" y="1524000"/>
            <a:ext cx="6629400" cy="1143000"/>
          </a:xfrm>
          <a:prstGeom prst="rect">
            <a:avLst/>
          </a:prstGeom>
        </p:spPr>
        <p:txBody>
          <a:bodyPr vert="horz" lIns="91440" tIns="45720" rIns="91440" bIns="45720" rtlCol="0">
            <a:normAutofit fontScale="925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tab pos="4745038" algn="l"/>
              </a:tabLst>
              <a:defRPr/>
            </a:pPr>
            <a:r>
              <a:rPr lang="en-US" sz="4800" noProof="0" dirty="0" smtClean="0">
                <a:solidFill>
                  <a:schemeClr val="bg1"/>
                </a:solidFill>
                <a:latin typeface="Georgia" pitchFamily="18" charset="0"/>
                <a:cs typeface="Times New Roman" pitchFamily="18" charset="0"/>
              </a:rPr>
              <a:t>Worship and Confession</a:t>
            </a:r>
            <a:endParaRPr kumimoji="0" lang="en-US" sz="4800" b="0" i="0" u="none" strike="noStrike" kern="1200" cap="none" spc="0" normalizeH="0" baseline="0" noProof="0" dirty="0">
              <a:ln>
                <a:noFill/>
              </a:ln>
              <a:solidFill>
                <a:schemeClr val="bg1"/>
              </a:solidFill>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umble before God.jpg"/>
          <p:cNvPicPr>
            <a:picLocks noChangeAspect="1"/>
          </p:cNvPicPr>
          <p:nvPr/>
        </p:nvPicPr>
        <p:blipFill>
          <a:blip r:embed="rId2" cstate="print"/>
          <a:stretch>
            <a:fillRect/>
          </a:stretch>
        </p:blipFill>
        <p:spPr>
          <a:xfrm>
            <a:off x="7138" y="0"/>
            <a:ext cx="9136862" cy="6400800"/>
          </a:xfrm>
          <a:prstGeom prst="rect">
            <a:avLst/>
          </a:prstGeom>
        </p:spPr>
      </p:pic>
      <p:sp>
        <p:nvSpPr>
          <p:cNvPr id="3" name="Title 2"/>
          <p:cNvSpPr>
            <a:spLocks noGrp="1"/>
          </p:cNvSpPr>
          <p:nvPr>
            <p:ph type="title"/>
          </p:nvPr>
        </p:nvSpPr>
        <p:spPr>
          <a:xfrm>
            <a:off x="381000" y="304800"/>
            <a:ext cx="6934200" cy="1219200"/>
          </a:xfrm>
        </p:spPr>
        <p:txBody>
          <a:bodyPr>
            <a:normAutofit fontScale="90000"/>
          </a:bodyPr>
          <a:lstStyle/>
          <a:p>
            <a:r>
              <a:rPr lang="en-US" dirty="0" smtClean="0"/>
              <a:t>The highest form of praying..</a:t>
            </a:r>
            <a:endParaRPr lang="en-US" dirty="0"/>
          </a:p>
        </p:txBody>
      </p:sp>
      <p:sp>
        <p:nvSpPr>
          <p:cNvPr id="4" name="Content Placeholder 3"/>
          <p:cNvSpPr>
            <a:spLocks noGrp="1"/>
          </p:cNvSpPr>
          <p:nvPr>
            <p:ph idx="1"/>
          </p:nvPr>
        </p:nvSpPr>
        <p:spPr>
          <a:xfrm>
            <a:off x="304800" y="1600200"/>
            <a:ext cx="8229600" cy="3352800"/>
          </a:xfrm>
          <a:solidFill>
            <a:schemeClr val="tx1">
              <a:alpha val="40000"/>
            </a:schemeClr>
          </a:solidFill>
        </p:spPr>
        <p:txBody>
          <a:bodyPr>
            <a:normAutofit fontScale="92500" lnSpcReduction="10000"/>
          </a:bodyPr>
          <a:lstStyle/>
          <a:p>
            <a:r>
              <a:rPr lang="en-US" dirty="0" smtClean="0"/>
              <a:t>"Praise lies on a higher plane than thanksgiving. When I give thanks my thoughts still circle about me. But in praise my soul climbs to self forgetting adoration, seeing and praising only the majesty of God and His power, grace, and redemption."  O. </a:t>
            </a:r>
            <a:r>
              <a:rPr lang="en-US" dirty="0" err="1" smtClean="0"/>
              <a:t>Hallesby</a:t>
            </a:r>
            <a:r>
              <a:rPr lang="en-US" dirty="0" smtClean="0"/>
              <a:t> </a:t>
            </a:r>
          </a:p>
        </p:txBody>
      </p:sp>
      <p:sp>
        <p:nvSpPr>
          <p:cNvPr id="5" name="Content Placeholder 5"/>
          <p:cNvSpPr txBox="1">
            <a:spLocks/>
          </p:cNvSpPr>
          <p:nvPr/>
        </p:nvSpPr>
        <p:spPr>
          <a:xfrm>
            <a:off x="457200" y="5334000"/>
            <a:ext cx="8229600" cy="1752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600" dirty="0" smtClean="0">
                <a:solidFill>
                  <a:schemeClr val="bg1"/>
                </a:solidFill>
                <a:latin typeface="Georgia" pitchFamily="18" charset="0"/>
                <a:cs typeface="Times New Roman" pitchFamily="18" charset="0"/>
              </a:rPr>
              <a:t>Completely selfless .. no petitions, no wants … only adoration and praise</a:t>
            </a:r>
            <a:endParaRPr kumimoji="0" lang="en-US" sz="3600" b="0" i="0" u="none" strike="noStrike" kern="1200" cap="none" spc="0" normalizeH="0" baseline="0" noProof="0" dirty="0">
              <a:ln>
                <a:noFill/>
              </a:ln>
              <a:solidFill>
                <a:schemeClr val="bg1"/>
              </a:solidFill>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p:cTn id="7" dur="1000" fill="hold"/>
                                        <p:tgtEl>
                                          <p:spTgt spid="4">
                                            <p:bg/>
                                          </p:spTgt>
                                        </p:tgtEl>
                                        <p:attrNameLst>
                                          <p:attrName>ppt_w</p:attrName>
                                        </p:attrNameLst>
                                      </p:cBhvr>
                                      <p:tavLst>
                                        <p:tav tm="0">
                                          <p:val>
                                            <p:strVal val="#ppt_w*0.70"/>
                                          </p:val>
                                        </p:tav>
                                        <p:tav tm="100000">
                                          <p:val>
                                            <p:strVal val="#ppt_w"/>
                                          </p:val>
                                        </p:tav>
                                      </p:tavLst>
                                    </p:anim>
                                    <p:anim calcmode="lin" valueType="num">
                                      <p:cBhvr>
                                        <p:cTn id="8" dur="1000" fill="hold"/>
                                        <p:tgtEl>
                                          <p:spTgt spid="4">
                                            <p:bg/>
                                          </p:spTgt>
                                        </p:tgtEl>
                                        <p:attrNameLst>
                                          <p:attrName>ppt_h</p:attrName>
                                        </p:attrNameLst>
                                      </p:cBhvr>
                                      <p:tavLst>
                                        <p:tav tm="0">
                                          <p:val>
                                            <p:strVal val="#ppt_h"/>
                                          </p:val>
                                        </p:tav>
                                        <p:tav tm="100000">
                                          <p:val>
                                            <p:strVal val="#ppt_h"/>
                                          </p:val>
                                        </p:tav>
                                      </p:tavLst>
                                    </p:anim>
                                    <p:animEffect transition="in" filter="fade">
                                      <p:cBhvr>
                                        <p:cTn id="9" dur="1000"/>
                                        <p:tgtEl>
                                          <p:spTgt spid="4">
                                            <p:bg/>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dissolve">
                                      <p:cBhvr>
                                        <p:cTn id="21"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doration and Praise.jpg"/>
          <p:cNvPicPr>
            <a:picLocks noChangeAspect="1"/>
          </p:cNvPicPr>
          <p:nvPr/>
        </p:nvPicPr>
        <p:blipFill>
          <a:blip r:embed="rId2" cstate="print">
            <a:lum bright="-15000" contrast="10000"/>
          </a:blip>
          <a:srcRect l="8789"/>
          <a:stretch>
            <a:fillRect/>
          </a:stretch>
        </p:blipFill>
        <p:spPr>
          <a:xfrm>
            <a:off x="0" y="0"/>
            <a:ext cx="9144000" cy="6858000"/>
          </a:xfrm>
          <a:prstGeom prst="rect">
            <a:avLst/>
          </a:prstGeom>
        </p:spPr>
      </p:pic>
      <p:sp>
        <p:nvSpPr>
          <p:cNvPr id="2" name="Title 1"/>
          <p:cNvSpPr>
            <a:spLocks noGrp="1"/>
          </p:cNvSpPr>
          <p:nvPr>
            <p:ph type="title"/>
          </p:nvPr>
        </p:nvSpPr>
        <p:spPr>
          <a:xfrm>
            <a:off x="381000" y="304800"/>
            <a:ext cx="6477000" cy="1143000"/>
          </a:xfrm>
        </p:spPr>
        <p:txBody>
          <a:bodyPr>
            <a:normAutofit/>
          </a:bodyPr>
          <a:lstStyle/>
          <a:p>
            <a:r>
              <a:rPr lang="en-US" dirty="0" smtClean="0"/>
              <a:t>Scriptural examples..</a:t>
            </a:r>
            <a:endParaRPr lang="en-US" dirty="0"/>
          </a:p>
        </p:txBody>
      </p:sp>
      <p:sp>
        <p:nvSpPr>
          <p:cNvPr id="7" name="Content Placeholder 6"/>
          <p:cNvSpPr>
            <a:spLocks noGrp="1"/>
          </p:cNvSpPr>
          <p:nvPr>
            <p:ph idx="1"/>
          </p:nvPr>
        </p:nvSpPr>
        <p:spPr>
          <a:xfrm>
            <a:off x="457200" y="1905001"/>
            <a:ext cx="8229600" cy="2667000"/>
          </a:xfrm>
          <a:solidFill>
            <a:schemeClr val="tx1">
              <a:alpha val="60000"/>
            </a:schemeClr>
          </a:solidFill>
        </p:spPr>
        <p:txBody>
          <a:bodyPr>
            <a:normAutofit fontScale="92500" lnSpcReduction="20000"/>
          </a:bodyPr>
          <a:lstStyle/>
          <a:p>
            <a:r>
              <a:rPr lang="en-US" dirty="0" smtClean="0"/>
              <a:t>2 Chronicles 20:6 "O </a:t>
            </a:r>
            <a:r>
              <a:rPr lang="en-US" cap="small" dirty="0" smtClean="0"/>
              <a:t>Lord</a:t>
            </a:r>
            <a:r>
              <a:rPr lang="en-US" dirty="0" smtClean="0"/>
              <a:t> , the God of our fathers, art Thou not God in the heavens? And art Thou not ruler over all the kingdoms of the nations? Power and might are in Thy hand so that no one can stand against Thee.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doration and Praise.jpg"/>
          <p:cNvPicPr>
            <a:picLocks noChangeAspect="1"/>
          </p:cNvPicPr>
          <p:nvPr/>
        </p:nvPicPr>
        <p:blipFill>
          <a:blip r:embed="rId2" cstate="print">
            <a:lum bright="-15000" contrast="10000"/>
          </a:blip>
          <a:srcRect l="8789"/>
          <a:stretch>
            <a:fillRect/>
          </a:stretch>
        </p:blipFill>
        <p:spPr>
          <a:xfrm>
            <a:off x="0" y="0"/>
            <a:ext cx="9144000" cy="6858000"/>
          </a:xfrm>
          <a:prstGeom prst="rect">
            <a:avLst/>
          </a:prstGeom>
        </p:spPr>
      </p:pic>
      <p:sp>
        <p:nvSpPr>
          <p:cNvPr id="2" name="Title 1"/>
          <p:cNvSpPr>
            <a:spLocks noGrp="1"/>
          </p:cNvSpPr>
          <p:nvPr>
            <p:ph type="title"/>
          </p:nvPr>
        </p:nvSpPr>
        <p:spPr>
          <a:xfrm>
            <a:off x="381000" y="304800"/>
            <a:ext cx="6477000" cy="1143000"/>
          </a:xfrm>
        </p:spPr>
        <p:txBody>
          <a:bodyPr>
            <a:normAutofit/>
          </a:bodyPr>
          <a:lstStyle/>
          <a:p>
            <a:r>
              <a:rPr lang="en-US" dirty="0" smtClean="0"/>
              <a:t>Scriptural examples..</a:t>
            </a:r>
            <a:endParaRPr lang="en-US" dirty="0"/>
          </a:p>
        </p:txBody>
      </p:sp>
      <p:sp>
        <p:nvSpPr>
          <p:cNvPr id="7" name="Content Placeholder 6"/>
          <p:cNvSpPr>
            <a:spLocks noGrp="1"/>
          </p:cNvSpPr>
          <p:nvPr>
            <p:ph idx="1"/>
          </p:nvPr>
        </p:nvSpPr>
        <p:spPr>
          <a:xfrm>
            <a:off x="381000" y="1447800"/>
            <a:ext cx="8458200" cy="5105400"/>
          </a:xfrm>
          <a:solidFill>
            <a:schemeClr val="tx1">
              <a:alpha val="60000"/>
            </a:schemeClr>
          </a:solidFill>
        </p:spPr>
        <p:txBody>
          <a:bodyPr>
            <a:normAutofit fontScale="85000" lnSpcReduction="20000"/>
          </a:bodyPr>
          <a:lstStyle/>
          <a:p>
            <a:r>
              <a:rPr lang="en-US" dirty="0" smtClean="0"/>
              <a:t>2 Samuel 22:1-4 "The Lord is my rock and my fortress and my deliverer; 3 The God of my strength, in whom I will trust; My shield and the horn of my salvation, My stronghold and my refuge; My Savior, You save me from violence. 4 I will call upon the Lord, who is worthy to be praised; So shall I be saved from my enemies. </a:t>
            </a:r>
          </a:p>
          <a:p>
            <a:r>
              <a:rPr lang="en-US" dirty="0" smtClean="0"/>
              <a:t>31-32 As for God, His way is perfect; The word of the Lord is proven; He is a shield to all who trust in Him. For who is God, except the Lord? And who is a rock, except our God?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 calcmode="lin" valueType="num">
                                      <p:cBhvr>
                                        <p:cTn id="14" dur="1000" fill="hold"/>
                                        <p:tgtEl>
                                          <p:spTgt spid="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doration and Praise.jpg"/>
          <p:cNvPicPr>
            <a:picLocks noChangeAspect="1"/>
          </p:cNvPicPr>
          <p:nvPr/>
        </p:nvPicPr>
        <p:blipFill>
          <a:blip r:embed="rId2" cstate="print">
            <a:lum bright="-15000" contrast="10000"/>
          </a:blip>
          <a:srcRect l="8789"/>
          <a:stretch>
            <a:fillRect/>
          </a:stretch>
        </p:blipFill>
        <p:spPr>
          <a:xfrm>
            <a:off x="0" y="0"/>
            <a:ext cx="9144000" cy="6858000"/>
          </a:xfrm>
          <a:prstGeom prst="rect">
            <a:avLst/>
          </a:prstGeom>
        </p:spPr>
      </p:pic>
      <p:sp>
        <p:nvSpPr>
          <p:cNvPr id="2" name="Title 1"/>
          <p:cNvSpPr>
            <a:spLocks noGrp="1"/>
          </p:cNvSpPr>
          <p:nvPr>
            <p:ph type="title"/>
          </p:nvPr>
        </p:nvSpPr>
        <p:spPr>
          <a:xfrm>
            <a:off x="381000" y="304800"/>
            <a:ext cx="6477000" cy="1143000"/>
          </a:xfrm>
        </p:spPr>
        <p:txBody>
          <a:bodyPr>
            <a:normAutofit/>
          </a:bodyPr>
          <a:lstStyle/>
          <a:p>
            <a:r>
              <a:rPr lang="en-US" dirty="0" smtClean="0"/>
              <a:t>N.T. examples of praise..</a:t>
            </a:r>
            <a:endParaRPr lang="en-US" dirty="0"/>
          </a:p>
        </p:txBody>
      </p:sp>
      <p:sp>
        <p:nvSpPr>
          <p:cNvPr id="7" name="Content Placeholder 6"/>
          <p:cNvSpPr>
            <a:spLocks noGrp="1"/>
          </p:cNvSpPr>
          <p:nvPr>
            <p:ph idx="1"/>
          </p:nvPr>
        </p:nvSpPr>
        <p:spPr>
          <a:xfrm>
            <a:off x="381000" y="1447800"/>
            <a:ext cx="8458200" cy="5105400"/>
          </a:xfrm>
          <a:solidFill>
            <a:schemeClr val="tx1">
              <a:alpha val="60000"/>
            </a:schemeClr>
          </a:solidFill>
        </p:spPr>
        <p:txBody>
          <a:bodyPr>
            <a:normAutofit fontScale="92500" lnSpcReduction="10000"/>
          </a:bodyPr>
          <a:lstStyle/>
          <a:p>
            <a:r>
              <a:rPr lang="en-US" dirty="0" smtClean="0"/>
              <a:t>1 Timothy 1:17 Now to the King eternal, immortal, invisible, to God who alone is wise, be honor and glory forever and ever. Amen. </a:t>
            </a:r>
          </a:p>
          <a:p>
            <a:r>
              <a:rPr lang="en-US" dirty="0" smtClean="0"/>
              <a:t> Revelation 4:8-11: "Holy, holy, holy, Lord God Almighty, Who was and is and is to come!" 11 "You are worthy, O Lord, To receive glory and honor and power; For You created all things, And by Your will they exist and were created."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
                                            <p:txEl>
                                              <p:pRg st="0" end="0"/>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p:cTn id="12" dur="1000" fill="hold"/>
                                        <p:tgtEl>
                                          <p:spTgt spid="7">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7">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doration and Praise.jpg"/>
          <p:cNvPicPr>
            <a:picLocks noChangeAspect="1"/>
          </p:cNvPicPr>
          <p:nvPr/>
        </p:nvPicPr>
        <p:blipFill>
          <a:blip r:embed="rId2" cstate="print">
            <a:lum bright="-15000" contrast="10000"/>
          </a:blip>
          <a:srcRect l="8789"/>
          <a:stretch>
            <a:fillRect/>
          </a:stretch>
        </p:blipFill>
        <p:spPr>
          <a:xfrm>
            <a:off x="0" y="0"/>
            <a:ext cx="9144000" cy="6858000"/>
          </a:xfrm>
          <a:prstGeom prst="rect">
            <a:avLst/>
          </a:prstGeom>
        </p:spPr>
      </p:pic>
      <p:sp>
        <p:nvSpPr>
          <p:cNvPr id="2" name="Title 1"/>
          <p:cNvSpPr>
            <a:spLocks noGrp="1"/>
          </p:cNvSpPr>
          <p:nvPr>
            <p:ph type="title"/>
          </p:nvPr>
        </p:nvSpPr>
        <p:spPr>
          <a:xfrm>
            <a:off x="381000" y="304800"/>
            <a:ext cx="6477000" cy="1143000"/>
          </a:xfrm>
        </p:spPr>
        <p:txBody>
          <a:bodyPr>
            <a:normAutofit/>
          </a:bodyPr>
          <a:lstStyle/>
          <a:p>
            <a:r>
              <a:rPr lang="en-US" dirty="0" smtClean="0"/>
              <a:t>Suggestions for praise..</a:t>
            </a:r>
            <a:endParaRPr lang="en-US" dirty="0"/>
          </a:p>
        </p:txBody>
      </p:sp>
      <p:sp>
        <p:nvSpPr>
          <p:cNvPr id="7" name="Content Placeholder 6"/>
          <p:cNvSpPr>
            <a:spLocks noGrp="1"/>
          </p:cNvSpPr>
          <p:nvPr>
            <p:ph idx="1"/>
          </p:nvPr>
        </p:nvSpPr>
        <p:spPr>
          <a:xfrm>
            <a:off x="381000" y="1447800"/>
            <a:ext cx="8458200" cy="5105400"/>
          </a:xfrm>
          <a:solidFill>
            <a:schemeClr val="tx1">
              <a:alpha val="60000"/>
            </a:schemeClr>
          </a:solidFill>
        </p:spPr>
        <p:txBody>
          <a:bodyPr>
            <a:normAutofit/>
          </a:bodyPr>
          <a:lstStyle/>
          <a:p>
            <a:r>
              <a:rPr lang="en-US" dirty="0" smtClean="0"/>
              <a:t>Begin sentences with THOU or YOU..</a:t>
            </a:r>
          </a:p>
          <a:p>
            <a:r>
              <a:rPr lang="en-US" dirty="0" smtClean="0"/>
              <a:t>Use His various names …</a:t>
            </a:r>
          </a:p>
          <a:p>
            <a:pPr lvl="1"/>
            <a:r>
              <a:rPr lang="en-US" dirty="0" smtClean="0"/>
              <a:t>Creator … for His love</a:t>
            </a:r>
          </a:p>
          <a:p>
            <a:pPr lvl="1"/>
            <a:r>
              <a:rPr lang="en-US" dirty="0" smtClean="0"/>
              <a:t>Redeemer .. The </a:t>
            </a:r>
            <a:r>
              <a:rPr lang="en-US" dirty="0" err="1" smtClean="0"/>
              <a:t>Almight</a:t>
            </a:r>
            <a:endParaRPr lang="en-US" dirty="0" smtClean="0"/>
          </a:p>
          <a:p>
            <a:pPr lvl="1"/>
            <a:r>
              <a:rPr lang="en-US" dirty="0" smtClean="0"/>
              <a:t>The Rock of our Salvation.. Strong Deliverer</a:t>
            </a:r>
          </a:p>
          <a:p>
            <a:r>
              <a:rPr lang="en-US" dirty="0" smtClean="0"/>
              <a:t>Use scriptures in your praise</a:t>
            </a:r>
          </a:p>
          <a:p>
            <a:r>
              <a:rPr lang="en-US" dirty="0" smtClean="0"/>
              <a:t>Sing to Him in private prayer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 calcmode="lin" valueType="num">
                                      <p:cBhvr>
                                        <p:cTn id="14" dur="1000" fill="hold"/>
                                        <p:tgtEl>
                                          <p:spTgt spid="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7">
                                            <p:txEl>
                                              <p:pRg st="1" end="1"/>
                                            </p:txEl>
                                          </p:spTgt>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p:cTn id="19" dur="1000" fill="hold"/>
                                        <p:tgtEl>
                                          <p:spTgt spid="7">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7">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7">
                                            <p:txEl>
                                              <p:pRg st="2" end="2"/>
                                            </p:txEl>
                                          </p:spTgt>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 calcmode="lin" valueType="num">
                                      <p:cBhvr>
                                        <p:cTn id="24" dur="1000" fill="hold"/>
                                        <p:tgtEl>
                                          <p:spTgt spid="7">
                                            <p:txEl>
                                              <p:pRg st="3" end="3"/>
                                            </p:txEl>
                                          </p:spTgt>
                                        </p:tgtEl>
                                        <p:attrNameLst>
                                          <p:attrName>ppt_w</p:attrName>
                                        </p:attrNameLst>
                                      </p:cBhvr>
                                      <p:tavLst>
                                        <p:tav tm="0">
                                          <p:val>
                                            <p:strVal val="#ppt_w*0.70"/>
                                          </p:val>
                                        </p:tav>
                                        <p:tav tm="100000">
                                          <p:val>
                                            <p:strVal val="#ppt_w"/>
                                          </p:val>
                                        </p:tav>
                                      </p:tavLst>
                                    </p:anim>
                                    <p:anim calcmode="lin" valueType="num">
                                      <p:cBhvr>
                                        <p:cTn id="25" dur="1000" fill="hold"/>
                                        <p:tgtEl>
                                          <p:spTgt spid="7">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7">
                                            <p:txEl>
                                              <p:pRg st="3" end="3"/>
                                            </p:txEl>
                                          </p:spTgt>
                                        </p:tgtEl>
                                      </p:cBhvr>
                                    </p:animEffect>
                                  </p:childTnLst>
                                </p:cTn>
                              </p:par>
                              <p:par>
                                <p:cTn id="27" presetID="55" presetClass="entr" presetSubtype="0" fill="hold" grpId="0" nodeType="with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anim calcmode="lin" valueType="num">
                                      <p:cBhvr>
                                        <p:cTn id="29" dur="1000" fill="hold"/>
                                        <p:tgtEl>
                                          <p:spTgt spid="7">
                                            <p:txEl>
                                              <p:pRg st="4" end="4"/>
                                            </p:txEl>
                                          </p:spTgt>
                                        </p:tgtEl>
                                        <p:attrNameLst>
                                          <p:attrName>ppt_w</p:attrName>
                                        </p:attrNameLst>
                                      </p:cBhvr>
                                      <p:tavLst>
                                        <p:tav tm="0">
                                          <p:val>
                                            <p:strVal val="#ppt_w*0.70"/>
                                          </p:val>
                                        </p:tav>
                                        <p:tav tm="100000">
                                          <p:val>
                                            <p:strVal val="#ppt_w"/>
                                          </p:val>
                                        </p:tav>
                                      </p:tavLst>
                                    </p:anim>
                                    <p:anim calcmode="lin" valueType="num">
                                      <p:cBhvr>
                                        <p:cTn id="30" dur="1000" fill="hold"/>
                                        <p:tgtEl>
                                          <p:spTgt spid="7">
                                            <p:txEl>
                                              <p:pRg st="4" end="4"/>
                                            </p:txEl>
                                          </p:spTgt>
                                        </p:tgtEl>
                                        <p:attrNameLst>
                                          <p:attrName>ppt_h</p:attrName>
                                        </p:attrNameLst>
                                      </p:cBhvr>
                                      <p:tavLst>
                                        <p:tav tm="0">
                                          <p:val>
                                            <p:strVal val="#ppt_h"/>
                                          </p:val>
                                        </p:tav>
                                        <p:tav tm="100000">
                                          <p:val>
                                            <p:strVal val="#ppt_h"/>
                                          </p:val>
                                        </p:tav>
                                      </p:tavLst>
                                    </p:anim>
                                    <p:animEffect transition="in" filter="fade">
                                      <p:cBhvr>
                                        <p:cTn id="31" dur="1000"/>
                                        <p:tgtEl>
                                          <p:spTgt spid="7">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7">
                                            <p:txEl>
                                              <p:pRg st="5" end="5"/>
                                            </p:txEl>
                                          </p:spTgt>
                                        </p:tgtEl>
                                        <p:attrNameLst>
                                          <p:attrName>style.visibility</p:attrName>
                                        </p:attrNameLst>
                                      </p:cBhvr>
                                      <p:to>
                                        <p:strVal val="visible"/>
                                      </p:to>
                                    </p:set>
                                    <p:anim calcmode="lin" valueType="num">
                                      <p:cBhvr>
                                        <p:cTn id="36" dur="1000" fill="hold"/>
                                        <p:tgtEl>
                                          <p:spTgt spid="7">
                                            <p:txEl>
                                              <p:pRg st="5" end="5"/>
                                            </p:txEl>
                                          </p:spTgt>
                                        </p:tgtEl>
                                        <p:attrNameLst>
                                          <p:attrName>ppt_w</p:attrName>
                                        </p:attrNameLst>
                                      </p:cBhvr>
                                      <p:tavLst>
                                        <p:tav tm="0">
                                          <p:val>
                                            <p:strVal val="#ppt_w*0.70"/>
                                          </p:val>
                                        </p:tav>
                                        <p:tav tm="100000">
                                          <p:val>
                                            <p:strVal val="#ppt_w"/>
                                          </p:val>
                                        </p:tav>
                                      </p:tavLst>
                                    </p:anim>
                                    <p:anim calcmode="lin" valueType="num">
                                      <p:cBhvr>
                                        <p:cTn id="37" dur="1000" fill="hold"/>
                                        <p:tgtEl>
                                          <p:spTgt spid="7">
                                            <p:txEl>
                                              <p:pRg st="5" end="5"/>
                                            </p:txEl>
                                          </p:spTgt>
                                        </p:tgtEl>
                                        <p:attrNameLst>
                                          <p:attrName>ppt_h</p:attrName>
                                        </p:attrNameLst>
                                      </p:cBhvr>
                                      <p:tavLst>
                                        <p:tav tm="0">
                                          <p:val>
                                            <p:strVal val="#ppt_h"/>
                                          </p:val>
                                        </p:tav>
                                        <p:tav tm="100000">
                                          <p:val>
                                            <p:strVal val="#ppt_h"/>
                                          </p:val>
                                        </p:tav>
                                      </p:tavLst>
                                    </p:anim>
                                    <p:animEffect transition="in" filter="fade">
                                      <p:cBhvr>
                                        <p:cTn id="38" dur="1000"/>
                                        <p:tgtEl>
                                          <p:spTgt spid="7">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 calcmode="lin" valueType="num">
                                      <p:cBhvr>
                                        <p:cTn id="43" dur="1000" fill="hold"/>
                                        <p:tgtEl>
                                          <p:spTgt spid="7">
                                            <p:txEl>
                                              <p:pRg st="6" end="6"/>
                                            </p:txEl>
                                          </p:spTgt>
                                        </p:tgtEl>
                                        <p:attrNameLst>
                                          <p:attrName>ppt_w</p:attrName>
                                        </p:attrNameLst>
                                      </p:cBhvr>
                                      <p:tavLst>
                                        <p:tav tm="0">
                                          <p:val>
                                            <p:strVal val="#ppt_w*0.70"/>
                                          </p:val>
                                        </p:tav>
                                        <p:tav tm="100000">
                                          <p:val>
                                            <p:strVal val="#ppt_w"/>
                                          </p:val>
                                        </p:tav>
                                      </p:tavLst>
                                    </p:anim>
                                    <p:anim calcmode="lin" valueType="num">
                                      <p:cBhvr>
                                        <p:cTn id="44" dur="1000" fill="hold"/>
                                        <p:tgtEl>
                                          <p:spTgt spid="7">
                                            <p:txEl>
                                              <p:pRg st="6" end="6"/>
                                            </p:txEl>
                                          </p:spTgt>
                                        </p:tgtEl>
                                        <p:attrNameLst>
                                          <p:attrName>ppt_h</p:attrName>
                                        </p:attrNameLst>
                                      </p:cBhvr>
                                      <p:tavLst>
                                        <p:tav tm="0">
                                          <p:val>
                                            <p:strVal val="#ppt_h"/>
                                          </p:val>
                                        </p:tav>
                                        <p:tav tm="100000">
                                          <p:val>
                                            <p:strVal val="#ppt_h"/>
                                          </p:val>
                                        </p:tav>
                                      </p:tavLst>
                                    </p:anim>
                                    <p:animEffect transition="in" filter="fade">
                                      <p:cBhvr>
                                        <p:cTn id="45" dur="10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ayer-target1.jpg"/>
          <p:cNvPicPr>
            <a:picLocks noChangeAspect="1"/>
          </p:cNvPicPr>
          <p:nvPr/>
        </p:nvPicPr>
        <p:blipFill>
          <a:blip r:embed="rId2" cstate="print"/>
          <a:stretch>
            <a:fillRect/>
          </a:stretch>
        </p:blipFill>
        <p:spPr>
          <a:xfrm>
            <a:off x="0" y="0"/>
            <a:ext cx="9144000" cy="6858000"/>
          </a:xfrm>
          <a:prstGeom prst="rect">
            <a:avLst/>
          </a:prstGeom>
        </p:spPr>
      </p:pic>
      <p:sp>
        <p:nvSpPr>
          <p:cNvPr id="7" name="Rectangle 6"/>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dirty="0" smtClean="0"/>
              <a:t>Confession..</a:t>
            </a:r>
            <a:endParaRPr lang="en-US" dirty="0"/>
          </a:p>
        </p:txBody>
      </p:sp>
      <p:sp>
        <p:nvSpPr>
          <p:cNvPr id="6" name="Content Placeholder 5"/>
          <p:cNvSpPr>
            <a:spLocks noGrp="1"/>
          </p:cNvSpPr>
          <p:nvPr>
            <p:ph idx="1"/>
          </p:nvPr>
        </p:nvSpPr>
        <p:spPr/>
        <p:txBody>
          <a:bodyPr/>
          <a:lstStyle/>
          <a:p>
            <a:r>
              <a:rPr lang="en-US" dirty="0" smtClean="0"/>
              <a:t>CON.. FESS .. “speak the same thing”</a:t>
            </a:r>
          </a:p>
          <a:p>
            <a:pPr lvl="1"/>
            <a:r>
              <a:rPr lang="en-US" sz="3200" dirty="0" smtClean="0"/>
              <a:t>Confess Jesus .. say same as God says</a:t>
            </a:r>
          </a:p>
          <a:p>
            <a:pPr lvl="1"/>
            <a:r>
              <a:rPr lang="en-US" sz="3200" dirty="0" smtClean="0"/>
              <a:t>Confess sins .. say what God says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ayer-target1.jpg"/>
          <p:cNvPicPr>
            <a:picLocks noChangeAspect="1"/>
          </p:cNvPicPr>
          <p:nvPr/>
        </p:nvPicPr>
        <p:blipFill>
          <a:blip r:embed="rId2" cstate="print"/>
          <a:stretch>
            <a:fillRect/>
          </a:stretch>
        </p:blipFill>
        <p:spPr>
          <a:xfrm>
            <a:off x="0" y="0"/>
            <a:ext cx="9144000" cy="6858000"/>
          </a:xfrm>
          <a:prstGeom prst="rect">
            <a:avLst/>
          </a:prstGeom>
        </p:spPr>
      </p:pic>
      <p:sp>
        <p:nvSpPr>
          <p:cNvPr id="7" name="Rectangle 6"/>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dirty="0" smtClean="0"/>
              <a:t>Not general ..</a:t>
            </a:r>
            <a:endParaRPr lang="en-US" dirty="0"/>
          </a:p>
        </p:txBody>
      </p:sp>
      <p:sp>
        <p:nvSpPr>
          <p:cNvPr id="6" name="Content Placeholder 5"/>
          <p:cNvSpPr>
            <a:spLocks noGrp="1"/>
          </p:cNvSpPr>
          <p:nvPr>
            <p:ph idx="1"/>
          </p:nvPr>
        </p:nvSpPr>
        <p:spPr/>
        <p:txBody>
          <a:bodyPr/>
          <a:lstStyle/>
          <a:p>
            <a:r>
              <a:rPr lang="en-US" sz="3200" dirty="0" smtClean="0"/>
              <a:t>Not “Lord, forgive us of all our sins ..” </a:t>
            </a:r>
          </a:p>
          <a:p>
            <a:r>
              <a:rPr lang="en-US" sz="3200" dirty="0" smtClean="0"/>
              <a:t>We need to be specific about our sins…</a:t>
            </a:r>
          </a:p>
          <a:p>
            <a:r>
              <a:rPr lang="en-US" sz="3200" dirty="0" smtClean="0"/>
              <a:t>More painful, but more beneficial… </a:t>
            </a:r>
          </a:p>
          <a:p>
            <a:pPr>
              <a:buNone/>
            </a:pP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ayer-target1.jpg"/>
          <p:cNvPicPr>
            <a:picLocks noChangeAspect="1"/>
          </p:cNvPicPr>
          <p:nvPr/>
        </p:nvPicPr>
        <p:blipFill>
          <a:blip r:embed="rId2" cstate="print"/>
          <a:stretch>
            <a:fillRect/>
          </a:stretch>
        </p:blipFill>
        <p:spPr>
          <a:xfrm>
            <a:off x="0" y="0"/>
            <a:ext cx="9144000" cy="6858000"/>
          </a:xfrm>
          <a:prstGeom prst="rect">
            <a:avLst/>
          </a:prstGeom>
        </p:spPr>
      </p:pic>
      <p:sp>
        <p:nvSpPr>
          <p:cNvPr id="7" name="Rectangle 6"/>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dirty="0" smtClean="0"/>
              <a:t>Deterrent effect..</a:t>
            </a:r>
            <a:endParaRPr lang="en-US" dirty="0"/>
          </a:p>
        </p:txBody>
      </p:sp>
      <p:sp>
        <p:nvSpPr>
          <p:cNvPr id="6" name="Content Placeholder 5"/>
          <p:cNvSpPr>
            <a:spLocks noGrp="1"/>
          </p:cNvSpPr>
          <p:nvPr>
            <p:ph idx="1"/>
          </p:nvPr>
        </p:nvSpPr>
        <p:spPr>
          <a:xfrm>
            <a:off x="381000" y="1524000"/>
            <a:ext cx="8458200" cy="3886200"/>
          </a:xfrm>
        </p:spPr>
        <p:txBody>
          <a:bodyPr>
            <a:normAutofit fontScale="92500"/>
          </a:bodyPr>
          <a:lstStyle/>
          <a:p>
            <a:r>
              <a:rPr lang="en-US" sz="3200" dirty="0" smtClean="0"/>
              <a:t>Psalms 32:3-7  When I kept silent, my bones grew old Through my groaning all the day long. 4 For day and night Your hand was heavy upon me; My vitality was turned into the drought of summer. 5 I acknowledged my sin to You, And my iniquity I have not hidden. I said, "I will confess my transgressions to the </a:t>
            </a:r>
            <a:r>
              <a:rPr lang="en-US" sz="3200" dirty="0" err="1" smtClean="0"/>
              <a:t>Lord,"And</a:t>
            </a:r>
            <a:r>
              <a:rPr lang="en-US" sz="3200" dirty="0" smtClean="0"/>
              <a:t> You forgave the iniquity of my sin.</a:t>
            </a:r>
          </a:p>
          <a:p>
            <a:endParaRPr lang="en-US" sz="3200" dirty="0" smtClean="0"/>
          </a:p>
          <a:p>
            <a:endParaRPr lang="en-US" sz="3200" dirty="0" smtClean="0"/>
          </a:p>
          <a:p>
            <a:pPr>
              <a:buNone/>
            </a:pP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ayer-target1.jpg"/>
          <p:cNvPicPr>
            <a:picLocks noChangeAspect="1"/>
          </p:cNvPicPr>
          <p:nvPr/>
        </p:nvPicPr>
        <p:blipFill>
          <a:blip r:embed="rId2" cstate="print"/>
          <a:stretch>
            <a:fillRect/>
          </a:stretch>
        </p:blipFill>
        <p:spPr>
          <a:xfrm>
            <a:off x="0" y="0"/>
            <a:ext cx="9144000" cy="6858000"/>
          </a:xfrm>
          <a:prstGeom prst="rect">
            <a:avLst/>
          </a:prstGeom>
        </p:spPr>
      </p:pic>
      <p:sp>
        <p:nvSpPr>
          <p:cNvPr id="7" name="Rectangle 6"/>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dirty="0" smtClean="0"/>
              <a:t>Can be very simple..</a:t>
            </a:r>
            <a:endParaRPr lang="en-US" dirty="0"/>
          </a:p>
        </p:txBody>
      </p:sp>
      <p:sp>
        <p:nvSpPr>
          <p:cNvPr id="6" name="Content Placeholder 5"/>
          <p:cNvSpPr>
            <a:spLocks noGrp="1"/>
          </p:cNvSpPr>
          <p:nvPr>
            <p:ph idx="1"/>
          </p:nvPr>
        </p:nvSpPr>
        <p:spPr>
          <a:xfrm>
            <a:off x="381000" y="1524000"/>
            <a:ext cx="8458200" cy="3886200"/>
          </a:xfrm>
        </p:spPr>
        <p:txBody>
          <a:bodyPr>
            <a:normAutofit/>
          </a:bodyPr>
          <a:lstStyle/>
          <a:p>
            <a:r>
              <a:rPr lang="en-US" sz="3200" dirty="0" smtClean="0"/>
              <a:t>Luke 18:13 And the tax collector, standing afar off, would not so much as raise his eyes to heaven, but beat his breast, saying, 'God, be merciful to me a sinner!' </a:t>
            </a:r>
          </a:p>
          <a:p>
            <a:endParaRPr lang="en-US" sz="3200" dirty="0" smtClean="0"/>
          </a:p>
          <a:p>
            <a:pPr>
              <a:buNone/>
            </a:pPr>
            <a:endParaRPr lang="en-US" sz="32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ayer-target1.jpg"/>
          <p:cNvPicPr>
            <a:picLocks noChangeAspect="1"/>
          </p:cNvPicPr>
          <p:nvPr/>
        </p:nvPicPr>
        <p:blipFill>
          <a:blip r:embed="rId2" cstate="print"/>
          <a:stretch>
            <a:fillRect/>
          </a:stretch>
        </p:blipFill>
        <p:spPr>
          <a:xfrm>
            <a:off x="0" y="0"/>
            <a:ext cx="9144000" cy="6858000"/>
          </a:xfrm>
          <a:prstGeom prst="rect">
            <a:avLst/>
          </a:prstGeom>
        </p:spPr>
      </p:pic>
      <p:sp>
        <p:nvSpPr>
          <p:cNvPr id="7" name="Rectangle 6"/>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normAutofit fontScale="90000"/>
          </a:bodyPr>
          <a:lstStyle/>
          <a:p>
            <a:r>
              <a:rPr lang="en-US" dirty="0" smtClean="0"/>
              <a:t>Corporate confession..</a:t>
            </a:r>
            <a:endParaRPr lang="en-US" dirty="0"/>
          </a:p>
        </p:txBody>
      </p:sp>
      <p:sp>
        <p:nvSpPr>
          <p:cNvPr id="6" name="Content Placeholder 5"/>
          <p:cNvSpPr>
            <a:spLocks noGrp="1"/>
          </p:cNvSpPr>
          <p:nvPr>
            <p:ph idx="1"/>
          </p:nvPr>
        </p:nvSpPr>
        <p:spPr>
          <a:xfrm>
            <a:off x="381000" y="1524000"/>
            <a:ext cx="8458200" cy="3886200"/>
          </a:xfrm>
        </p:spPr>
        <p:txBody>
          <a:bodyPr>
            <a:normAutofit fontScale="92500" lnSpcReduction="10000"/>
          </a:bodyPr>
          <a:lstStyle/>
          <a:p>
            <a:r>
              <a:rPr lang="en-US" sz="3200" dirty="0" smtClean="0"/>
              <a:t>Ezra 9:6-7 "O my God, I </a:t>
            </a:r>
            <a:r>
              <a:rPr lang="en-US" sz="3200" i="1" dirty="0" smtClean="0"/>
              <a:t>am ashamed</a:t>
            </a:r>
            <a:r>
              <a:rPr lang="en-US" sz="3200" dirty="0" smtClean="0"/>
              <a:t> and </a:t>
            </a:r>
            <a:r>
              <a:rPr lang="en-US" sz="3200" i="1" dirty="0" smtClean="0"/>
              <a:t>embarrassed</a:t>
            </a:r>
            <a:r>
              <a:rPr lang="en-US" sz="3200" dirty="0" smtClean="0"/>
              <a:t> to lift up my face to Thee, my God, for </a:t>
            </a:r>
            <a:r>
              <a:rPr lang="en-US" sz="3200" i="1" dirty="0" smtClean="0"/>
              <a:t>our iniquities have risen above our heads</a:t>
            </a:r>
            <a:r>
              <a:rPr lang="en-US" sz="3200" dirty="0" smtClean="0"/>
              <a:t>, and </a:t>
            </a:r>
            <a:r>
              <a:rPr lang="en-US" sz="3200" i="1" dirty="0" smtClean="0"/>
              <a:t>our guilt has grown even to the heavens</a:t>
            </a:r>
            <a:r>
              <a:rPr lang="en-US" sz="3200" dirty="0" smtClean="0"/>
              <a:t>. 7 Since the days of our fathers to this day </a:t>
            </a:r>
            <a:r>
              <a:rPr lang="en-US" sz="3200" i="1" dirty="0" smtClean="0"/>
              <a:t>we have been in great guilt</a:t>
            </a:r>
            <a:r>
              <a:rPr lang="en-US" sz="3200" dirty="0" smtClean="0"/>
              <a:t>, and on account of our iniquities we, our kings </a:t>
            </a:r>
            <a:r>
              <a:rPr lang="en-US" sz="3200" i="1" dirty="0" smtClean="0"/>
              <a:t>and </a:t>
            </a:r>
            <a:r>
              <a:rPr lang="en-US" sz="3200" dirty="0" smtClean="0"/>
              <a:t>our priests have been given into the hand of the kings of the lands…</a:t>
            </a:r>
          </a:p>
          <a:p>
            <a:endParaRPr lang="en-US" sz="3200" dirty="0" smtClean="0"/>
          </a:p>
          <a:p>
            <a:pPr>
              <a:buNone/>
            </a:pPr>
            <a:endParaRPr lang="en-US" sz="32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75000"/>
          </a:schemeClr>
        </a:solidFill>
        <a:effectLst/>
      </p:bgPr>
    </p:bg>
    <p:spTree>
      <p:nvGrpSpPr>
        <p:cNvPr id="1" name=""/>
        <p:cNvGrpSpPr/>
        <p:nvPr/>
      </p:nvGrpSpPr>
      <p:grpSpPr>
        <a:xfrm>
          <a:off x="0" y="0"/>
          <a:ext cx="0" cy="0"/>
          <a:chOff x="0" y="0"/>
          <a:chExt cx="0" cy="0"/>
        </a:xfrm>
      </p:grpSpPr>
      <p:graphicFrame>
        <p:nvGraphicFramePr>
          <p:cNvPr id="4" name="Chart 3"/>
          <p:cNvGraphicFramePr/>
          <p:nvPr/>
        </p:nvGraphicFramePr>
        <p:xfrm>
          <a:off x="533400" y="381000"/>
          <a:ext cx="8229600" cy="6019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981200" y="1905000"/>
            <a:ext cx="1981200" cy="646331"/>
          </a:xfrm>
          <a:prstGeom prst="rect">
            <a:avLst/>
          </a:prstGeom>
          <a:noFill/>
        </p:spPr>
        <p:txBody>
          <a:bodyPr wrap="square" rtlCol="0">
            <a:spAutoFit/>
          </a:bodyPr>
          <a:lstStyle/>
          <a:p>
            <a:pPr algn="ctr"/>
            <a:r>
              <a:rPr lang="en-US" sz="3600" dirty="0" smtClean="0">
                <a:latin typeface="Georgia" pitchFamily="18" charset="0"/>
              </a:rPr>
              <a:t>Worship</a:t>
            </a:r>
            <a:endParaRPr lang="en-US" sz="3600" dirty="0">
              <a:latin typeface="Georgia"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ayer-target1.jpg"/>
          <p:cNvPicPr>
            <a:picLocks noChangeAspect="1"/>
          </p:cNvPicPr>
          <p:nvPr/>
        </p:nvPicPr>
        <p:blipFill>
          <a:blip r:embed="rId2" cstate="print"/>
          <a:stretch>
            <a:fillRect/>
          </a:stretch>
        </p:blipFill>
        <p:spPr>
          <a:xfrm>
            <a:off x="0" y="0"/>
            <a:ext cx="9144000" cy="6858000"/>
          </a:xfrm>
          <a:prstGeom prst="rect">
            <a:avLst/>
          </a:prstGeom>
        </p:spPr>
      </p:pic>
      <p:sp>
        <p:nvSpPr>
          <p:cNvPr id="7" name="Rectangle 6"/>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normAutofit fontScale="90000"/>
          </a:bodyPr>
          <a:lstStyle/>
          <a:p>
            <a:r>
              <a:rPr lang="en-US" dirty="0" smtClean="0"/>
              <a:t>Corporate confession..</a:t>
            </a:r>
            <a:endParaRPr lang="en-US" dirty="0"/>
          </a:p>
        </p:txBody>
      </p:sp>
      <p:sp>
        <p:nvSpPr>
          <p:cNvPr id="6" name="Content Placeholder 5"/>
          <p:cNvSpPr>
            <a:spLocks noGrp="1"/>
          </p:cNvSpPr>
          <p:nvPr>
            <p:ph idx="1"/>
          </p:nvPr>
        </p:nvSpPr>
        <p:spPr>
          <a:xfrm>
            <a:off x="381000" y="1524000"/>
            <a:ext cx="8458200" cy="3886200"/>
          </a:xfrm>
        </p:spPr>
        <p:txBody>
          <a:bodyPr>
            <a:normAutofit fontScale="92500" lnSpcReduction="10000"/>
          </a:bodyPr>
          <a:lstStyle/>
          <a:p>
            <a:r>
              <a:rPr lang="en-US" sz="3200" dirty="0" smtClean="0"/>
              <a:t>Ezra 9:9-12 For we are slaves; yet in our bondage, our </a:t>
            </a:r>
            <a:r>
              <a:rPr lang="en-US" sz="3200" i="1" dirty="0" smtClean="0"/>
              <a:t>God has not forsaken us, but has extended </a:t>
            </a:r>
            <a:r>
              <a:rPr lang="en-US" sz="3200" i="1" dirty="0" err="1" smtClean="0"/>
              <a:t>lovingkindness</a:t>
            </a:r>
            <a:r>
              <a:rPr lang="en-US" sz="3200" i="1" dirty="0" smtClean="0"/>
              <a:t> to us</a:t>
            </a:r>
            <a:r>
              <a:rPr lang="en-US" sz="3200" dirty="0" smtClean="0"/>
              <a:t> in the sight of the kings of Persia, to give us reviving to raise up the house of our God, to restore its ruins, and to give us a wall in Judah and Jerusalem. 10 And now, our God, what shall we say after this? </a:t>
            </a:r>
            <a:r>
              <a:rPr lang="en-US" sz="3200" i="1" dirty="0" smtClean="0"/>
              <a:t>For we have forsaken Thy command-</a:t>
            </a:r>
            <a:r>
              <a:rPr lang="en-US" sz="3200" i="1" dirty="0" err="1" smtClean="0"/>
              <a:t>ments</a:t>
            </a:r>
            <a:r>
              <a:rPr lang="en-US" sz="3200" dirty="0" smtClean="0"/>
              <a:t>, </a:t>
            </a:r>
          </a:p>
          <a:p>
            <a:pPr>
              <a:buNone/>
            </a:pPr>
            <a:endParaRPr lang="en-US" sz="32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umble before God.jpg"/>
          <p:cNvPicPr>
            <a:picLocks noChangeAspect="1"/>
          </p:cNvPicPr>
          <p:nvPr/>
        </p:nvPicPr>
        <p:blipFill>
          <a:blip r:embed="rId2" cstate="print"/>
          <a:stretch>
            <a:fillRect/>
          </a:stretch>
        </p:blipFill>
        <p:spPr>
          <a:xfrm>
            <a:off x="7138" y="0"/>
            <a:ext cx="9136862" cy="6400800"/>
          </a:xfrm>
          <a:prstGeom prst="rect">
            <a:avLst/>
          </a:prstGeom>
        </p:spPr>
      </p:pic>
      <p:sp>
        <p:nvSpPr>
          <p:cNvPr id="5" name="Content Placeholder 3"/>
          <p:cNvSpPr txBox="1">
            <a:spLocks/>
          </p:cNvSpPr>
          <p:nvPr/>
        </p:nvSpPr>
        <p:spPr>
          <a:xfrm>
            <a:off x="152400" y="5181600"/>
            <a:ext cx="8686800" cy="1523999"/>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6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Prayer changes things .. But more often,</a:t>
            </a:r>
            <a:r>
              <a:rPr kumimoji="0" lang="en-US" sz="3600" b="0" i="0" u="none" strike="noStrike" kern="1200" cap="none" spc="0" normalizeH="0" noProof="0" dirty="0" smtClean="0">
                <a:ln>
                  <a:noFill/>
                </a:ln>
                <a:solidFill>
                  <a:schemeClr val="bg1"/>
                </a:solidFill>
                <a:effectLst/>
                <a:uLnTx/>
                <a:uFillTx/>
                <a:latin typeface="Georgia" pitchFamily="18" charset="0"/>
                <a:ea typeface="+mn-ea"/>
                <a:cs typeface="Times New Roman" pitchFamily="18" charset="0"/>
              </a:rPr>
              <a:t> amazingly, it changes PRAY.. ERS</a:t>
            </a:r>
            <a:endParaRPr kumimoji="0" lang="en-US" sz="3600" b="0" i="0" u="none" strike="noStrike" kern="1200" cap="none" spc="0" normalizeH="0" baseline="0" noProof="0" dirty="0">
              <a:ln>
                <a:noFill/>
              </a:ln>
              <a:solidFill>
                <a:schemeClr val="bg1"/>
              </a:solidFill>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Prayer life.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381000" y="228601"/>
            <a:ext cx="8305800" cy="1600199"/>
          </a:xfrm>
        </p:spPr>
        <p:txBody>
          <a:bodyPr/>
          <a:lstStyle/>
          <a:p>
            <a:r>
              <a:rPr lang="en-US" sz="6000" dirty="0" smtClean="0"/>
              <a:t>Teach Us to Pray</a:t>
            </a:r>
            <a:endParaRPr lang="en-US" sz="6000" dirty="0"/>
          </a:p>
        </p:txBody>
      </p:sp>
      <p:sp>
        <p:nvSpPr>
          <p:cNvPr id="3" name="Subtitle 2"/>
          <p:cNvSpPr>
            <a:spLocks noGrp="1"/>
          </p:cNvSpPr>
          <p:nvPr>
            <p:ph type="subTitle" idx="1"/>
          </p:nvPr>
        </p:nvSpPr>
        <p:spPr>
          <a:xfrm>
            <a:off x="1295400" y="5562600"/>
            <a:ext cx="6629400" cy="1143000"/>
          </a:xfrm>
        </p:spPr>
        <p:txBody>
          <a:bodyPr>
            <a:normAutofit/>
          </a:bodyPr>
          <a:lstStyle/>
          <a:p>
            <a:r>
              <a:rPr lang="en-US" sz="4800" dirty="0" smtClean="0"/>
              <a:t>Matthew 6:9-15</a:t>
            </a:r>
            <a:endParaRPr lang="en-US" sz="4800" dirty="0"/>
          </a:p>
        </p:txBody>
      </p:sp>
      <p:sp>
        <p:nvSpPr>
          <p:cNvPr id="5" name="Subtitle 2"/>
          <p:cNvSpPr txBox="1">
            <a:spLocks/>
          </p:cNvSpPr>
          <p:nvPr/>
        </p:nvSpPr>
        <p:spPr>
          <a:xfrm>
            <a:off x="1371600" y="1524000"/>
            <a:ext cx="6629400" cy="1143000"/>
          </a:xfrm>
          <a:prstGeom prst="rect">
            <a:avLst/>
          </a:prstGeom>
        </p:spPr>
        <p:txBody>
          <a:bodyPr vert="horz" lIns="91440" tIns="45720" rIns="91440" bIns="45720" rtlCol="0">
            <a:normAutofit fontScale="925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tab pos="4745038" algn="l"/>
              </a:tabLst>
              <a:defRPr/>
            </a:pPr>
            <a:r>
              <a:rPr lang="en-US" sz="4800" noProof="0" dirty="0" smtClean="0">
                <a:solidFill>
                  <a:schemeClr val="bg1"/>
                </a:solidFill>
                <a:latin typeface="Georgia" pitchFamily="18" charset="0"/>
                <a:cs typeface="Times New Roman" pitchFamily="18" charset="0"/>
              </a:rPr>
              <a:t>Worship and Confession</a:t>
            </a:r>
            <a:endParaRPr kumimoji="0" lang="en-US" sz="4800" b="0" i="0" u="none" strike="noStrike" kern="1200" cap="none" spc="0" normalizeH="0" baseline="0" noProof="0" dirty="0">
              <a:ln>
                <a:noFill/>
              </a:ln>
              <a:solidFill>
                <a:schemeClr val="bg1"/>
              </a:solidFill>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75000"/>
          </a:schemeClr>
        </a:solidFill>
        <a:effectLst/>
      </p:bgPr>
    </p:bg>
    <p:spTree>
      <p:nvGrpSpPr>
        <p:cNvPr id="1" name=""/>
        <p:cNvGrpSpPr/>
        <p:nvPr/>
      </p:nvGrpSpPr>
      <p:grpSpPr>
        <a:xfrm>
          <a:off x="0" y="0"/>
          <a:ext cx="0" cy="0"/>
          <a:chOff x="0" y="0"/>
          <a:chExt cx="0" cy="0"/>
        </a:xfrm>
      </p:grpSpPr>
      <p:graphicFrame>
        <p:nvGraphicFramePr>
          <p:cNvPr id="4" name="Chart 3"/>
          <p:cNvGraphicFramePr/>
          <p:nvPr/>
        </p:nvGraphicFramePr>
        <p:xfrm>
          <a:off x="533400" y="381000"/>
          <a:ext cx="8229600" cy="6019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438400" y="1752600"/>
            <a:ext cx="1981200" cy="584775"/>
          </a:xfrm>
          <a:prstGeom prst="rect">
            <a:avLst/>
          </a:prstGeom>
          <a:noFill/>
        </p:spPr>
        <p:txBody>
          <a:bodyPr wrap="square" rtlCol="0">
            <a:spAutoFit/>
          </a:bodyPr>
          <a:lstStyle/>
          <a:p>
            <a:pPr algn="ctr"/>
            <a:r>
              <a:rPr lang="en-US" sz="3200" dirty="0" smtClean="0">
                <a:latin typeface="Georgia" pitchFamily="18" charset="0"/>
              </a:rPr>
              <a:t>Worship</a:t>
            </a:r>
            <a:endParaRPr lang="en-US" sz="3200" dirty="0">
              <a:latin typeface="Georgi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doration and Praise.jpg"/>
          <p:cNvPicPr>
            <a:picLocks noChangeAspect="1"/>
          </p:cNvPicPr>
          <p:nvPr/>
        </p:nvPicPr>
        <p:blipFill>
          <a:blip r:embed="rId2" cstate="print">
            <a:lum bright="-15000" contrast="10000"/>
          </a:blip>
          <a:srcRect l="8789"/>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dirty="0" smtClean="0"/>
              <a:t>Begin in Worship..</a:t>
            </a:r>
            <a:endParaRPr lang="en-US" dirty="0"/>
          </a:p>
        </p:txBody>
      </p:sp>
      <p:sp>
        <p:nvSpPr>
          <p:cNvPr id="3" name="Content Placeholder 2"/>
          <p:cNvSpPr>
            <a:spLocks noGrp="1"/>
          </p:cNvSpPr>
          <p:nvPr>
            <p:ph idx="1"/>
          </p:nvPr>
        </p:nvSpPr>
        <p:spPr>
          <a:xfrm>
            <a:off x="1752600" y="2057400"/>
            <a:ext cx="5715000" cy="838200"/>
          </a:xfrm>
          <a:solidFill>
            <a:schemeClr val="tx1">
              <a:alpha val="60000"/>
            </a:schemeClr>
          </a:solidFill>
        </p:spPr>
        <p:txBody>
          <a:bodyPr>
            <a:normAutofit/>
          </a:bodyPr>
          <a:lstStyle/>
          <a:p>
            <a:pPr algn="ctr">
              <a:buNone/>
            </a:pPr>
            <a:r>
              <a:rPr lang="en-US" sz="4800" dirty="0" smtClean="0"/>
              <a:t>Adoration &amp; Praise</a:t>
            </a:r>
          </a:p>
          <a:p>
            <a:pPr>
              <a:buNone/>
            </a:pPr>
            <a:endParaRPr lang="en-US" dirty="0"/>
          </a:p>
        </p:txBody>
      </p:sp>
      <p:sp>
        <p:nvSpPr>
          <p:cNvPr id="6" name="Content Placeholder 2"/>
          <p:cNvSpPr txBox="1">
            <a:spLocks/>
          </p:cNvSpPr>
          <p:nvPr/>
        </p:nvSpPr>
        <p:spPr>
          <a:xfrm>
            <a:off x="2438400" y="3276600"/>
            <a:ext cx="4267200" cy="838200"/>
          </a:xfrm>
          <a:prstGeom prst="rect">
            <a:avLst/>
          </a:prstGeom>
          <a:solidFill>
            <a:schemeClr val="tx1">
              <a:alpha val="60000"/>
            </a:schemeClr>
          </a:solidFill>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Thanksgiving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600" b="0" i="0" u="none" strike="noStrike" kern="1200" cap="none" spc="0" normalizeH="0" baseline="0" noProof="0" dirty="0">
              <a:ln>
                <a:noFill/>
              </a:ln>
              <a:solidFill>
                <a:schemeClr val="bg1"/>
              </a:solidFill>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strVal val="#ppt_w*0.70"/>
                                          </p:val>
                                        </p:tav>
                                        <p:tav tm="100000">
                                          <p:val>
                                            <p:strVal val="#ppt_w"/>
                                          </p:val>
                                        </p:tav>
                                      </p:tavLst>
                                    </p:anim>
                                    <p:anim calcmode="lin" valueType="num">
                                      <p:cBhvr>
                                        <p:cTn id="14" dur="1000" fill="hold"/>
                                        <p:tgtEl>
                                          <p:spTgt spid="6"/>
                                        </p:tgtEl>
                                        <p:attrNameLst>
                                          <p:attrName>ppt_h</p:attrName>
                                        </p:attrNameLst>
                                      </p:cBhvr>
                                      <p:tavLst>
                                        <p:tav tm="0">
                                          <p:val>
                                            <p:strVal val="#ppt_h"/>
                                          </p:val>
                                        </p:tav>
                                        <p:tav tm="100000">
                                          <p:val>
                                            <p:strVal val="#ppt_h"/>
                                          </p:val>
                                        </p:tav>
                                      </p:tavLst>
                                    </p:anim>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doration and Praise.jpg"/>
          <p:cNvPicPr>
            <a:picLocks noChangeAspect="1"/>
          </p:cNvPicPr>
          <p:nvPr/>
        </p:nvPicPr>
        <p:blipFill>
          <a:blip r:embed="rId2" cstate="print">
            <a:lum bright="-15000" contrast="10000"/>
          </a:blip>
          <a:srcRect l="8789"/>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dirty="0" smtClean="0"/>
              <a:t>Praise is becoming ..</a:t>
            </a:r>
            <a:endParaRPr lang="en-US" dirty="0"/>
          </a:p>
        </p:txBody>
      </p:sp>
      <p:sp>
        <p:nvSpPr>
          <p:cNvPr id="7" name="Content Placeholder 6"/>
          <p:cNvSpPr>
            <a:spLocks noGrp="1"/>
          </p:cNvSpPr>
          <p:nvPr>
            <p:ph idx="1"/>
          </p:nvPr>
        </p:nvSpPr>
        <p:spPr>
          <a:xfrm>
            <a:off x="457200" y="1905001"/>
            <a:ext cx="8229600" cy="1981200"/>
          </a:xfrm>
          <a:solidFill>
            <a:schemeClr val="tx1">
              <a:alpha val="60000"/>
            </a:schemeClr>
          </a:solidFill>
        </p:spPr>
        <p:txBody>
          <a:bodyPr/>
          <a:lstStyle/>
          <a:p>
            <a:r>
              <a:rPr lang="en-US" dirty="0" smtClean="0"/>
              <a:t>Psalms 33:1  Rejoice in the Lord, O you righteous! For praise from the upright is beautiful.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doration and Praise.jpg"/>
          <p:cNvPicPr>
            <a:picLocks noChangeAspect="1"/>
          </p:cNvPicPr>
          <p:nvPr/>
        </p:nvPicPr>
        <p:blipFill>
          <a:blip r:embed="rId2" cstate="print">
            <a:lum bright="-15000" contrast="10000"/>
          </a:blip>
          <a:srcRect l="8789"/>
          <a:stretch>
            <a:fillRect/>
          </a:stretch>
        </p:blipFill>
        <p:spPr>
          <a:xfrm>
            <a:off x="0" y="0"/>
            <a:ext cx="9144000" cy="6858000"/>
          </a:xfrm>
          <a:prstGeom prst="rect">
            <a:avLst/>
          </a:prstGeom>
        </p:spPr>
      </p:pic>
      <p:sp>
        <p:nvSpPr>
          <p:cNvPr id="2" name="Title 1"/>
          <p:cNvSpPr>
            <a:spLocks noGrp="1"/>
          </p:cNvSpPr>
          <p:nvPr>
            <p:ph type="title"/>
          </p:nvPr>
        </p:nvSpPr>
        <p:spPr>
          <a:xfrm>
            <a:off x="381000" y="304800"/>
            <a:ext cx="6477000" cy="1143000"/>
          </a:xfrm>
        </p:spPr>
        <p:txBody>
          <a:bodyPr>
            <a:normAutofit/>
          </a:bodyPr>
          <a:lstStyle/>
          <a:p>
            <a:r>
              <a:rPr lang="en-US" dirty="0" smtClean="0"/>
              <a:t>Praise Him continually..</a:t>
            </a:r>
            <a:endParaRPr lang="en-US" dirty="0"/>
          </a:p>
        </p:txBody>
      </p:sp>
      <p:sp>
        <p:nvSpPr>
          <p:cNvPr id="7" name="Content Placeholder 6"/>
          <p:cNvSpPr>
            <a:spLocks noGrp="1"/>
          </p:cNvSpPr>
          <p:nvPr>
            <p:ph idx="1"/>
          </p:nvPr>
        </p:nvSpPr>
        <p:spPr>
          <a:xfrm>
            <a:off x="457200" y="1905000"/>
            <a:ext cx="8229600" cy="3276599"/>
          </a:xfrm>
          <a:solidFill>
            <a:schemeClr val="tx1">
              <a:alpha val="60000"/>
            </a:schemeClr>
          </a:solidFill>
        </p:spPr>
        <p:txBody>
          <a:bodyPr>
            <a:normAutofit fontScale="92500"/>
          </a:bodyPr>
          <a:lstStyle/>
          <a:p>
            <a:r>
              <a:rPr lang="en-US" dirty="0" smtClean="0"/>
              <a:t>Psalms 34:1-3  I will bless the Lord at all times; His praise shall continually be in my mouth. 2 My soul shall make its boast in the Lord; the humble shall hear of it and be glad. 3 Oh, magnify the Lord with me, and let us exalt His name together.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ive-thanks-post.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381000" y="304800"/>
            <a:ext cx="6477000" cy="1143000"/>
          </a:xfrm>
        </p:spPr>
        <p:txBody>
          <a:bodyPr>
            <a:normAutofit fontScale="90000"/>
          </a:bodyPr>
          <a:lstStyle/>
          <a:p>
            <a:r>
              <a:rPr lang="en-US" dirty="0" smtClean="0"/>
              <a:t>In everything give thanks ..</a:t>
            </a:r>
            <a:endParaRPr lang="en-US" dirty="0"/>
          </a:p>
        </p:txBody>
      </p:sp>
      <p:sp>
        <p:nvSpPr>
          <p:cNvPr id="7" name="Content Placeholder 6"/>
          <p:cNvSpPr>
            <a:spLocks noGrp="1"/>
          </p:cNvSpPr>
          <p:nvPr>
            <p:ph idx="1"/>
          </p:nvPr>
        </p:nvSpPr>
        <p:spPr>
          <a:xfrm>
            <a:off x="457200" y="1905001"/>
            <a:ext cx="8229600" cy="2514600"/>
          </a:xfrm>
          <a:solidFill>
            <a:schemeClr val="tx1">
              <a:alpha val="60000"/>
            </a:schemeClr>
          </a:solidFill>
        </p:spPr>
        <p:txBody>
          <a:bodyPr>
            <a:normAutofit/>
          </a:bodyPr>
          <a:lstStyle/>
          <a:p>
            <a:r>
              <a:rPr lang="en-US" dirty="0" smtClean="0"/>
              <a:t>1 Thessalonians 5:16-18  Rejoice always, 17 pray without ceasing, 18 in everything give thanks; for this is the will of God in Christ Jesus for you.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rowinghomemakers-link-up-banner.jpg"/>
          <p:cNvPicPr>
            <a:picLocks noChangeAspect="1"/>
          </p:cNvPicPr>
          <p:nvPr/>
        </p:nvPicPr>
        <p:blipFill>
          <a:blip r:embed="rId2" cstate="print"/>
          <a:srcRect t="16615"/>
          <a:stretch>
            <a:fillRect/>
          </a:stretch>
        </p:blipFill>
        <p:spPr>
          <a:xfrm>
            <a:off x="0" y="1524000"/>
            <a:ext cx="9144000" cy="3141672"/>
          </a:xfrm>
          <a:prstGeom prst="rect">
            <a:avLst/>
          </a:prstGeom>
        </p:spPr>
      </p:pic>
      <p:sp>
        <p:nvSpPr>
          <p:cNvPr id="3" name="Title 2"/>
          <p:cNvSpPr>
            <a:spLocks noGrp="1"/>
          </p:cNvSpPr>
          <p:nvPr>
            <p:ph type="title"/>
          </p:nvPr>
        </p:nvSpPr>
        <p:spPr>
          <a:xfrm>
            <a:off x="381000" y="304800"/>
            <a:ext cx="6324600" cy="1143000"/>
          </a:xfrm>
        </p:spPr>
        <p:txBody>
          <a:bodyPr>
            <a:normAutofit fontScale="90000"/>
          </a:bodyPr>
          <a:lstStyle/>
          <a:p>
            <a:r>
              <a:rPr lang="en-US" dirty="0" smtClean="0"/>
              <a:t>The homemaker’s prayer..</a:t>
            </a:r>
            <a:endParaRPr lang="en-US" dirty="0"/>
          </a:p>
        </p:txBody>
      </p:sp>
      <p:sp>
        <p:nvSpPr>
          <p:cNvPr id="4" name="Content Placeholder 3"/>
          <p:cNvSpPr>
            <a:spLocks noGrp="1"/>
          </p:cNvSpPr>
          <p:nvPr>
            <p:ph idx="1"/>
          </p:nvPr>
        </p:nvSpPr>
        <p:spPr>
          <a:xfrm>
            <a:off x="304800" y="5029200"/>
            <a:ext cx="8458200" cy="1523999"/>
          </a:xfrm>
        </p:spPr>
        <p:txBody>
          <a:bodyPr/>
          <a:lstStyle/>
          <a:p>
            <a:r>
              <a:rPr lang="en-US" dirty="0" smtClean="0"/>
              <a:t>Turn even adverse circumstances into prayers of thanksgiving to God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ows-your-prayer-life081310.jpg"/>
          <p:cNvPicPr>
            <a:picLocks noChangeAspect="1"/>
          </p:cNvPicPr>
          <p:nvPr/>
        </p:nvPicPr>
        <p:blipFill>
          <a:blip r:embed="rId2" cstate="print"/>
          <a:srcRect t="5538" b="16615"/>
          <a:stretch>
            <a:fillRect/>
          </a:stretch>
        </p:blipFill>
        <p:spPr>
          <a:xfrm>
            <a:off x="7913" y="1752600"/>
            <a:ext cx="9136087" cy="3443409"/>
          </a:xfrm>
          <a:prstGeom prst="rect">
            <a:avLst/>
          </a:prstGeom>
        </p:spPr>
      </p:pic>
      <p:sp>
        <p:nvSpPr>
          <p:cNvPr id="5" name="Title 4"/>
          <p:cNvSpPr>
            <a:spLocks noGrp="1"/>
          </p:cNvSpPr>
          <p:nvPr>
            <p:ph type="title"/>
          </p:nvPr>
        </p:nvSpPr>
        <p:spPr>
          <a:xfrm>
            <a:off x="381000" y="304800"/>
            <a:ext cx="6248400" cy="1143000"/>
          </a:xfrm>
        </p:spPr>
        <p:txBody>
          <a:bodyPr>
            <a:normAutofit/>
          </a:bodyPr>
          <a:lstStyle/>
          <a:p>
            <a:r>
              <a:rPr lang="en-US" dirty="0" smtClean="0"/>
              <a:t>Pray like little children..</a:t>
            </a:r>
            <a:endParaRPr lang="en-US" dirty="0"/>
          </a:p>
        </p:txBody>
      </p:sp>
      <p:sp>
        <p:nvSpPr>
          <p:cNvPr id="6" name="Content Placeholder 5"/>
          <p:cNvSpPr>
            <a:spLocks noGrp="1"/>
          </p:cNvSpPr>
          <p:nvPr>
            <p:ph idx="1"/>
          </p:nvPr>
        </p:nvSpPr>
        <p:spPr>
          <a:xfrm>
            <a:off x="457200" y="5334000"/>
            <a:ext cx="8229600" cy="1752600"/>
          </a:xfrm>
        </p:spPr>
        <p:txBody>
          <a:bodyPr>
            <a:normAutofit/>
          </a:bodyPr>
          <a:lstStyle/>
          <a:p>
            <a:r>
              <a:rPr lang="en-US" dirty="0" smtClean="0"/>
              <a:t>“Count your many blessings .. Name them one by one..”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2520</TotalTime>
  <Words>957</Words>
  <Application>Microsoft Office PowerPoint</Application>
  <PresentationFormat>On-screen Show (4:3)</PresentationFormat>
  <Paragraphs>66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Teach Us to Pray</vt:lpstr>
      <vt:lpstr>Slide 2</vt:lpstr>
      <vt:lpstr>Slide 3</vt:lpstr>
      <vt:lpstr>Begin in Worship..</vt:lpstr>
      <vt:lpstr>Praise is becoming ..</vt:lpstr>
      <vt:lpstr>Praise Him continually..</vt:lpstr>
      <vt:lpstr>In everything give thanks ..</vt:lpstr>
      <vt:lpstr>The homemaker’s prayer..</vt:lpstr>
      <vt:lpstr>Pray like little children..</vt:lpstr>
      <vt:lpstr>The highest form of praying..</vt:lpstr>
      <vt:lpstr>Scriptural examples..</vt:lpstr>
      <vt:lpstr>Scriptural examples..</vt:lpstr>
      <vt:lpstr>N.T. examples of praise..</vt:lpstr>
      <vt:lpstr>Suggestions for praise..</vt:lpstr>
      <vt:lpstr>Confession..</vt:lpstr>
      <vt:lpstr>Not general ..</vt:lpstr>
      <vt:lpstr>Deterrent effect..</vt:lpstr>
      <vt:lpstr>Can be very simple..</vt:lpstr>
      <vt:lpstr>Corporate confession..</vt:lpstr>
      <vt:lpstr>Corporate confession..</vt:lpstr>
      <vt:lpstr>Slide 21</vt:lpstr>
      <vt:lpstr>Teach Us to Pray</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287</cp:revision>
  <dcterms:created xsi:type="dcterms:W3CDTF">2011-02-15T07:29:10Z</dcterms:created>
  <dcterms:modified xsi:type="dcterms:W3CDTF">2014-05-08T19:29:50Z</dcterms:modified>
</cp:coreProperties>
</file>