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6" r:id="rId3"/>
    <p:sldId id="270" r:id="rId4"/>
    <p:sldId id="267" r:id="rId5"/>
    <p:sldId id="269" r:id="rId6"/>
    <p:sldId id="271" r:id="rId7"/>
    <p:sldId id="268" r:id="rId8"/>
    <p:sldId id="272" r:id="rId9"/>
    <p:sldId id="273" r:id="rId10"/>
    <p:sldId id="274" r:id="rId11"/>
    <p:sldId id="275" r:id="rId12"/>
    <p:sldId id="276" r:id="rId13"/>
    <p:sldId id="277" r:id="rId14"/>
    <p:sldId id="279" r:id="rId15"/>
    <p:sldId id="278" r:id="rId16"/>
    <p:sldId id="280" r:id="rId17"/>
    <p:sldId id="281" r:id="rId18"/>
    <p:sldId id="282"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300"/>
    <a:srgbClr val="663300"/>
    <a:srgbClr val="0094C8"/>
    <a:srgbClr val="0078A2"/>
    <a:srgbClr val="000000"/>
    <a:srgbClr val="FFCC00"/>
    <a:srgbClr val="6699FF"/>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3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C000"/>
                </a:solidFill>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6/19/2014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preview.jpg"/>
          <p:cNvPicPr>
            <a:picLocks noChangeAspect="1"/>
          </p:cNvPicPr>
          <p:nvPr userDrawn="1"/>
        </p:nvPicPr>
        <p:blipFill>
          <a:blip r:embed="rId13" cstate="print">
            <a:lum contrast="10000"/>
          </a:blip>
          <a:stretch>
            <a:fillRect/>
          </a:stretch>
        </p:blipFill>
        <p:spPr>
          <a:xfrm>
            <a:off x="0" y="0"/>
            <a:ext cx="9144000" cy="6858000"/>
          </a:xfrm>
          <a:prstGeom prst="rect">
            <a:avLst/>
          </a:prstGeom>
        </p:spPr>
      </p:pic>
      <p:sp>
        <p:nvSpPr>
          <p:cNvPr id="13" name="Rectangle 12"/>
          <p:cNvSpPr/>
          <p:nvPr userDrawn="1"/>
        </p:nvSpPr>
        <p:spPr>
          <a:xfrm>
            <a:off x="152400" y="152400"/>
            <a:ext cx="8839200" cy="65532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glow rad="228600">
              <a:schemeClr val="tx1">
                <a:alpha val="40000"/>
              </a:schemeClr>
            </a:glow>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kern="1200">
          <a:solidFill>
            <a:schemeClr val="bg1"/>
          </a:solidFill>
          <a:effectLst>
            <a:glow rad="228600">
              <a:schemeClr val="tx1">
                <a:alpha val="40000"/>
              </a:schemeClr>
            </a:glow>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glow rad="228600">
              <a:schemeClr val="tx1">
                <a:alpha val="40000"/>
              </a:schemeClr>
            </a:glow>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glow rad="228600">
              <a:schemeClr val="tx1">
                <a:alpha val="40000"/>
              </a:schemeClr>
            </a:glow>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glow rad="228600">
              <a:schemeClr val="tx1">
                <a:alpha val="40000"/>
              </a:schemeClr>
            </a:glow>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review.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2" name="Title 1"/>
          <p:cNvSpPr>
            <a:spLocks noGrp="1"/>
          </p:cNvSpPr>
          <p:nvPr>
            <p:ph type="ctrTitle"/>
          </p:nvPr>
        </p:nvSpPr>
        <p:spPr>
          <a:xfrm>
            <a:off x="228600" y="228600"/>
            <a:ext cx="8763000" cy="1143000"/>
          </a:xfrm>
        </p:spPr>
        <p:txBody>
          <a:bodyPr/>
          <a:lstStyle/>
          <a:p>
            <a:r>
              <a:rPr lang="en-US" sz="4800" dirty="0" smtClean="0"/>
              <a:t>Duty to Christ and the Church</a:t>
            </a:r>
            <a:endParaRPr lang="en-US" sz="4800" dirty="0"/>
          </a:p>
        </p:txBody>
      </p:sp>
      <p:sp>
        <p:nvSpPr>
          <p:cNvPr id="3" name="Subtitle 2"/>
          <p:cNvSpPr>
            <a:spLocks noGrp="1"/>
          </p:cNvSpPr>
          <p:nvPr>
            <p:ph type="subTitle" idx="1"/>
          </p:nvPr>
        </p:nvSpPr>
        <p:spPr>
          <a:xfrm>
            <a:off x="1295400" y="5791200"/>
            <a:ext cx="6400800" cy="762000"/>
          </a:xfrm>
          <a:solidFill>
            <a:schemeClr val="tx1">
              <a:alpha val="60000"/>
            </a:schemeClr>
          </a:solidFill>
        </p:spPr>
        <p:txBody>
          <a:bodyPr>
            <a:normAutofit/>
          </a:bodyPr>
          <a:lstStyle/>
          <a:p>
            <a:r>
              <a:rPr lang="en-US" sz="4400" dirty="0" smtClean="0"/>
              <a:t>Romans 1:14-18</a:t>
            </a:r>
            <a:endParaRPr lang="en-US" sz="4400" dirty="0"/>
          </a:p>
        </p:txBody>
      </p:sp>
      <p:pic>
        <p:nvPicPr>
          <p:cNvPr id="8" name="Picture 7" descr="truth or lies.jpg"/>
          <p:cNvPicPr>
            <a:picLocks noChangeAspect="1"/>
          </p:cNvPicPr>
          <p:nvPr/>
        </p:nvPicPr>
        <p:blipFill>
          <a:blip r:embed="rId3" cstate="print"/>
          <a:stretch>
            <a:fillRect/>
          </a:stretch>
        </p:blipFill>
        <p:spPr>
          <a:xfrm>
            <a:off x="4572000" y="1676400"/>
            <a:ext cx="3581400" cy="2686050"/>
          </a:xfrm>
          <a:prstGeom prst="rect">
            <a:avLst/>
          </a:prstGeom>
        </p:spPr>
      </p:pic>
      <p:pic>
        <p:nvPicPr>
          <p:cNvPr id="11" name="Picture 10" descr="bible-in-pew.jpg"/>
          <p:cNvPicPr>
            <a:picLocks noChangeAspect="1"/>
          </p:cNvPicPr>
          <p:nvPr/>
        </p:nvPicPr>
        <p:blipFill>
          <a:blip r:embed="rId4" cstate="print"/>
          <a:stretch>
            <a:fillRect/>
          </a:stretch>
        </p:blipFill>
        <p:spPr>
          <a:xfrm>
            <a:off x="762000" y="1905000"/>
            <a:ext cx="3810000" cy="2641920"/>
          </a:xfrm>
          <a:prstGeom prst="rect">
            <a:avLst/>
          </a:prstGeom>
        </p:spPr>
      </p:pic>
      <p:sp>
        <p:nvSpPr>
          <p:cNvPr id="12" name="Rectangle 11"/>
          <p:cNvSpPr/>
          <p:nvPr/>
        </p:nvSpPr>
        <p:spPr>
          <a:xfrm>
            <a:off x="381000" y="1676400"/>
            <a:ext cx="8458200" cy="266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219200" y="1143000"/>
            <a:ext cx="6629400" cy="114300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i="1" dirty="0" smtClean="0">
                <a:solidFill>
                  <a:schemeClr val="bg1"/>
                </a:solidFill>
                <a:effectLst>
                  <a:glow rad="228600">
                    <a:schemeClr val="tx1">
                      <a:alpha val="40000"/>
                    </a:schemeClr>
                  </a:glow>
                </a:effectLst>
                <a:latin typeface="Georgia" pitchFamily="18" charset="0"/>
                <a:ea typeface="+mj-ea"/>
                <a:cs typeface="Times New Roman" pitchFamily="18" charset="0"/>
              </a:rPr>
              <a:t>Avoiding Foolish Mistakes Christians Sometimes Make</a:t>
            </a:r>
            <a:endParaRPr kumimoji="0" lang="en-US" sz="3600" b="0" i="1"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ntoring.jpg"/>
          <p:cNvPicPr>
            <a:picLocks noChangeAspect="1"/>
          </p:cNvPicPr>
          <p:nvPr/>
        </p:nvPicPr>
        <p:blipFill>
          <a:blip r:embed="rId2" cstate="print"/>
          <a:stretch>
            <a:fillRect/>
          </a:stretch>
        </p:blipFill>
        <p:spPr>
          <a:xfrm>
            <a:off x="152400" y="152400"/>
            <a:ext cx="8839200" cy="6553200"/>
          </a:xfrm>
          <a:prstGeom prst="rect">
            <a:avLst/>
          </a:prstGeom>
        </p:spPr>
      </p:pic>
      <p:sp>
        <p:nvSpPr>
          <p:cNvPr id="5" name="Rectangle 4"/>
          <p:cNvSpPr/>
          <p:nvPr/>
        </p:nvSpPr>
        <p:spPr>
          <a:xfrm>
            <a:off x="152400" y="152400"/>
            <a:ext cx="8839200" cy="65532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Why is this foolish?</a:t>
            </a:r>
            <a:endParaRPr lang="en-US" dirty="0"/>
          </a:p>
        </p:txBody>
      </p:sp>
      <p:sp>
        <p:nvSpPr>
          <p:cNvPr id="6" name="Content Placeholder 5"/>
          <p:cNvSpPr>
            <a:spLocks noGrp="1"/>
          </p:cNvSpPr>
          <p:nvPr>
            <p:ph idx="1"/>
          </p:nvPr>
        </p:nvSpPr>
        <p:spPr>
          <a:xfrm>
            <a:off x="457200" y="4114800"/>
            <a:ext cx="8229600" cy="2514600"/>
          </a:xfrm>
        </p:spPr>
        <p:txBody>
          <a:bodyPr>
            <a:normAutofit fontScale="85000" lnSpcReduction="20000"/>
          </a:bodyPr>
          <a:lstStyle/>
          <a:p>
            <a:r>
              <a:rPr lang="en-US" dirty="0" smtClean="0"/>
              <a:t>2 Corinthians 9:6-7 But this I say: He who sows sparingly will also reap sparingly, and he who sows bountifully will also reap bountifully. 7 So let each one give as he purposes in his heart, not grudgingly or of necessity; for God loves a cheerful giver.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shipPic.jpg"/>
          <p:cNvPicPr>
            <a:picLocks noChangeAspect="1"/>
          </p:cNvPicPr>
          <p:nvPr/>
        </p:nvPicPr>
        <p:blipFill>
          <a:blip r:embed="rId2" cstate="print"/>
          <a:stretch>
            <a:fillRect/>
          </a:stretch>
        </p:blipFill>
        <p:spPr>
          <a:xfrm>
            <a:off x="152400" y="152400"/>
            <a:ext cx="8839200" cy="6553200"/>
          </a:xfrm>
          <a:prstGeom prst="rect">
            <a:avLst/>
          </a:prstGeom>
        </p:spPr>
      </p:pic>
      <p:sp>
        <p:nvSpPr>
          <p:cNvPr id="4" name="Rectangle 3"/>
          <p:cNvSpPr/>
          <p:nvPr/>
        </p:nvSpPr>
        <p:spPr>
          <a:xfrm>
            <a:off x="0" y="152400"/>
            <a:ext cx="8991600" cy="6705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dirty="0" smtClean="0"/>
              <a:t>We each have a part …</a:t>
            </a:r>
            <a:endParaRPr lang="en-US" dirty="0"/>
          </a:p>
        </p:txBody>
      </p:sp>
      <p:sp>
        <p:nvSpPr>
          <p:cNvPr id="6" name="Content Placeholder 5"/>
          <p:cNvSpPr>
            <a:spLocks noGrp="1"/>
          </p:cNvSpPr>
          <p:nvPr>
            <p:ph idx="1"/>
          </p:nvPr>
        </p:nvSpPr>
        <p:spPr>
          <a:xfrm>
            <a:off x="457200" y="3429000"/>
            <a:ext cx="8229600" cy="3048000"/>
          </a:xfrm>
        </p:spPr>
        <p:txBody>
          <a:bodyPr>
            <a:normAutofit fontScale="92500" lnSpcReduction="10000"/>
          </a:bodyPr>
          <a:lstStyle/>
          <a:p>
            <a:r>
              <a:rPr lang="en-US" dirty="0" smtClean="0"/>
              <a:t>Ephesians 4:16  from whom the whole body, joined and knit together by what every joint supplies, according to the effective working by which every part does its share, causes growth of the body for the edifying of itself in love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iving beneath your faith..jpg"/>
          <p:cNvPicPr>
            <a:picLocks noChangeAspect="1"/>
          </p:cNvPicPr>
          <p:nvPr/>
        </p:nvPicPr>
        <p:blipFill>
          <a:blip r:embed="rId2" cstate="print"/>
          <a:stretch>
            <a:fillRect/>
          </a:stretch>
        </p:blipFill>
        <p:spPr>
          <a:xfrm>
            <a:off x="3124200" y="1676400"/>
            <a:ext cx="2895600" cy="2895600"/>
          </a:xfrm>
          <a:prstGeom prst="rect">
            <a:avLst/>
          </a:prstGeom>
        </p:spPr>
      </p:pic>
      <p:sp>
        <p:nvSpPr>
          <p:cNvPr id="6" name="Rectangle 5"/>
          <p:cNvSpPr/>
          <p:nvPr/>
        </p:nvSpPr>
        <p:spPr>
          <a:xfrm>
            <a:off x="2286000" y="1600200"/>
            <a:ext cx="4495800" cy="2971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7162800" cy="1143000"/>
          </a:xfrm>
        </p:spPr>
        <p:txBody>
          <a:bodyPr>
            <a:normAutofit fontScale="90000"/>
          </a:bodyPr>
          <a:lstStyle/>
          <a:p>
            <a:r>
              <a:rPr lang="en-US" sz="2700" i="1" dirty="0" smtClean="0">
                <a:solidFill>
                  <a:schemeClr val="bg1"/>
                </a:solidFill>
              </a:rPr>
              <a:t>Foolish mistake #4</a:t>
            </a:r>
            <a:r>
              <a:rPr lang="en-US" sz="2700" dirty="0" smtClean="0"/>
              <a:t/>
            </a:r>
            <a:br>
              <a:rPr lang="en-US" sz="2700" dirty="0" smtClean="0"/>
            </a:br>
            <a:r>
              <a:rPr lang="en-US" dirty="0" smtClean="0"/>
              <a:t>Living beneath your belief…</a:t>
            </a:r>
            <a:endParaRPr lang="en-US" dirty="0"/>
          </a:p>
        </p:txBody>
      </p:sp>
      <p:sp>
        <p:nvSpPr>
          <p:cNvPr id="8" name="Content Placeholder 7"/>
          <p:cNvSpPr>
            <a:spLocks noGrp="1"/>
          </p:cNvSpPr>
          <p:nvPr>
            <p:ph idx="1"/>
          </p:nvPr>
        </p:nvSpPr>
        <p:spPr>
          <a:xfrm>
            <a:off x="457200" y="4800600"/>
            <a:ext cx="8229600" cy="1600200"/>
          </a:xfrm>
        </p:spPr>
        <p:txBody>
          <a:bodyPr/>
          <a:lstStyle/>
          <a:p>
            <a:r>
              <a:rPr lang="en-US" dirty="0" smtClean="0"/>
              <a:t>The real test of your faith is seen in how we live our lives..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xample to others.jpg"/>
          <p:cNvPicPr>
            <a:picLocks noChangeAspect="1"/>
          </p:cNvPicPr>
          <p:nvPr/>
        </p:nvPicPr>
        <p:blipFill>
          <a:blip r:embed="rId2" cstate="print"/>
          <a:stretch>
            <a:fillRect/>
          </a:stretch>
        </p:blipFill>
        <p:spPr>
          <a:xfrm>
            <a:off x="1752600" y="1371600"/>
            <a:ext cx="4876800" cy="3234527"/>
          </a:xfrm>
          <a:prstGeom prst="rect">
            <a:avLst/>
          </a:prstGeom>
        </p:spPr>
      </p:pic>
      <p:sp>
        <p:nvSpPr>
          <p:cNvPr id="2" name="Title 1"/>
          <p:cNvSpPr>
            <a:spLocks noGrp="1"/>
          </p:cNvSpPr>
          <p:nvPr>
            <p:ph type="title"/>
          </p:nvPr>
        </p:nvSpPr>
        <p:spPr/>
        <p:txBody>
          <a:bodyPr/>
          <a:lstStyle/>
          <a:p>
            <a:r>
              <a:rPr lang="en-US" dirty="0" smtClean="0"/>
              <a:t>Why is this foolish?</a:t>
            </a:r>
            <a:endParaRPr lang="en-US" dirty="0"/>
          </a:p>
        </p:txBody>
      </p:sp>
      <p:sp>
        <p:nvSpPr>
          <p:cNvPr id="7" name="Rectangle 6"/>
          <p:cNvSpPr/>
          <p:nvPr/>
        </p:nvSpPr>
        <p:spPr>
          <a:xfrm>
            <a:off x="1600200" y="1295400"/>
            <a:ext cx="5105400" cy="3352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7200" y="4191000"/>
            <a:ext cx="8229600" cy="2286000"/>
          </a:xfrm>
        </p:spPr>
        <p:txBody>
          <a:bodyPr>
            <a:normAutofit/>
          </a:bodyPr>
          <a:lstStyle/>
          <a:p>
            <a:r>
              <a:rPr lang="en-US" dirty="0" smtClean="0"/>
              <a:t>Titus 1:16 They profess to know God, but in works they deny Him, being abominable, disobedient, and disqualified for every good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Hypocritical…</a:t>
            </a:r>
            <a:endParaRPr lang="en-US" dirty="0"/>
          </a:p>
        </p:txBody>
      </p:sp>
      <p:sp>
        <p:nvSpPr>
          <p:cNvPr id="5" name="Content Placeholder 4"/>
          <p:cNvSpPr>
            <a:spLocks noGrp="1"/>
          </p:cNvSpPr>
          <p:nvPr>
            <p:ph idx="1"/>
          </p:nvPr>
        </p:nvSpPr>
        <p:spPr>
          <a:xfrm>
            <a:off x="457200" y="5257800"/>
            <a:ext cx="8229600" cy="1143000"/>
          </a:xfrm>
        </p:spPr>
        <p:txBody>
          <a:bodyPr/>
          <a:lstStyle/>
          <a:p>
            <a:r>
              <a:rPr lang="en-US" dirty="0" smtClean="0"/>
              <a:t>Matthew 23:1-4 they say and do not</a:t>
            </a:r>
            <a:endParaRPr lang="en-US" dirty="0"/>
          </a:p>
        </p:txBody>
      </p:sp>
      <p:pic>
        <p:nvPicPr>
          <p:cNvPr id="6" name="Content Placeholder 3" descr="masks.jpg"/>
          <p:cNvPicPr>
            <a:picLocks noChangeAspect="1"/>
          </p:cNvPicPr>
          <p:nvPr/>
        </p:nvPicPr>
        <p:blipFill>
          <a:blip r:embed="rId2" cstate="print">
            <a:lum bright="-14000" contrast="5000"/>
          </a:blip>
          <a:stretch>
            <a:fillRect/>
          </a:stretch>
        </p:blipFill>
        <p:spPr>
          <a:xfrm>
            <a:off x="2590800" y="1600200"/>
            <a:ext cx="3560581" cy="2667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example to others.jpg"/>
          <p:cNvPicPr>
            <a:picLocks noChangeAspect="1"/>
          </p:cNvPicPr>
          <p:nvPr/>
        </p:nvPicPr>
        <p:blipFill>
          <a:blip r:embed="rId2" cstate="print"/>
          <a:stretch>
            <a:fillRect/>
          </a:stretch>
        </p:blipFill>
        <p:spPr>
          <a:xfrm>
            <a:off x="1752600" y="1371600"/>
            <a:ext cx="4876800" cy="3234527"/>
          </a:xfrm>
          <a:prstGeom prst="rect">
            <a:avLst/>
          </a:prstGeom>
        </p:spPr>
      </p:pic>
      <p:sp>
        <p:nvSpPr>
          <p:cNvPr id="2" name="Title 1"/>
          <p:cNvSpPr>
            <a:spLocks noGrp="1"/>
          </p:cNvSpPr>
          <p:nvPr>
            <p:ph type="title"/>
          </p:nvPr>
        </p:nvSpPr>
        <p:spPr/>
        <p:txBody>
          <a:bodyPr/>
          <a:lstStyle/>
          <a:p>
            <a:r>
              <a:rPr lang="en-US" dirty="0" smtClean="0"/>
              <a:t>Why is this foolish?</a:t>
            </a:r>
            <a:endParaRPr lang="en-US" dirty="0"/>
          </a:p>
        </p:txBody>
      </p:sp>
      <p:sp>
        <p:nvSpPr>
          <p:cNvPr id="7" name="Rectangle 6"/>
          <p:cNvSpPr/>
          <p:nvPr/>
        </p:nvSpPr>
        <p:spPr>
          <a:xfrm>
            <a:off x="1600200" y="1295400"/>
            <a:ext cx="5105400" cy="3352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04800" y="4038600"/>
            <a:ext cx="8229600" cy="3124200"/>
          </a:xfrm>
        </p:spPr>
        <p:txBody>
          <a:bodyPr>
            <a:normAutofit fontScale="77500" lnSpcReduction="20000"/>
          </a:bodyPr>
          <a:lstStyle/>
          <a:p>
            <a:r>
              <a:rPr lang="en-US" dirty="0" smtClean="0"/>
              <a:t>1 Peter 4:3-4  For we have spent enough of our past lifetime in doing the will of the Gentiles — when we walked in lewdness, lusts, drunkenness, revelries, drinking parties, and abominable idolatries. 4 In regard to these, they think it strange that you do not run with them in the same flood of dissipation, speaking evil of you. </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descr="Word-Of-God 04.jpg"/>
          <p:cNvPicPr>
            <a:picLocks noChangeAspect="1"/>
          </p:cNvPicPr>
          <p:nvPr/>
        </p:nvPicPr>
        <p:blipFill>
          <a:blip r:embed="rId2" cstate="print"/>
          <a:stretch>
            <a:fillRect/>
          </a:stretch>
        </p:blipFill>
        <p:spPr>
          <a:xfrm>
            <a:off x="1066800" y="2209800"/>
            <a:ext cx="6726504" cy="1600200"/>
          </a:xfrm>
          <a:prstGeom prst="rect">
            <a:avLst/>
          </a:prstGeom>
        </p:spPr>
      </p:pic>
      <p:sp>
        <p:nvSpPr>
          <p:cNvPr id="6" name="Rectangle 5"/>
          <p:cNvSpPr/>
          <p:nvPr/>
        </p:nvSpPr>
        <p:spPr>
          <a:xfrm>
            <a:off x="990600" y="2133600"/>
            <a:ext cx="6934200" cy="1828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7162800" cy="1143000"/>
          </a:xfrm>
        </p:spPr>
        <p:txBody>
          <a:bodyPr>
            <a:normAutofit fontScale="90000"/>
          </a:bodyPr>
          <a:lstStyle/>
          <a:p>
            <a:r>
              <a:rPr lang="en-US" sz="2700" i="1" dirty="0" smtClean="0">
                <a:solidFill>
                  <a:schemeClr val="bg1"/>
                </a:solidFill>
              </a:rPr>
              <a:t>Foolish mistake #5</a:t>
            </a:r>
            <a:r>
              <a:rPr lang="en-US" sz="2700" dirty="0" smtClean="0"/>
              <a:t/>
            </a:r>
            <a:br>
              <a:rPr lang="en-US" sz="2700" dirty="0" smtClean="0"/>
            </a:br>
            <a:r>
              <a:rPr lang="en-US" dirty="0" smtClean="0"/>
              <a:t>Speaking w/o knowledge…</a:t>
            </a:r>
            <a:endParaRPr lang="en-US" dirty="0"/>
          </a:p>
        </p:txBody>
      </p:sp>
      <p:sp>
        <p:nvSpPr>
          <p:cNvPr id="10" name="Content Placeholder 9"/>
          <p:cNvSpPr>
            <a:spLocks noGrp="1"/>
          </p:cNvSpPr>
          <p:nvPr>
            <p:ph idx="1"/>
          </p:nvPr>
        </p:nvSpPr>
        <p:spPr>
          <a:xfrm>
            <a:off x="457200" y="4953000"/>
            <a:ext cx="8229600" cy="1371600"/>
          </a:xfrm>
        </p:spPr>
        <p:txBody>
          <a:bodyPr>
            <a:normAutofit/>
          </a:bodyPr>
          <a:lstStyle/>
          <a:p>
            <a:r>
              <a:rPr lang="en-US" dirty="0" smtClean="0"/>
              <a:t>Don’t say what you don’t know… about the Bible or people…</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descr="Word-Of-God 04.jpg"/>
          <p:cNvPicPr>
            <a:picLocks noChangeAspect="1"/>
          </p:cNvPicPr>
          <p:nvPr/>
        </p:nvPicPr>
        <p:blipFill>
          <a:blip r:embed="rId2" cstate="print"/>
          <a:stretch>
            <a:fillRect/>
          </a:stretch>
        </p:blipFill>
        <p:spPr>
          <a:xfrm>
            <a:off x="1066800" y="1676400"/>
            <a:ext cx="6726504" cy="1600200"/>
          </a:xfrm>
          <a:prstGeom prst="rect">
            <a:avLst/>
          </a:prstGeom>
        </p:spPr>
      </p:pic>
      <p:sp>
        <p:nvSpPr>
          <p:cNvPr id="6" name="Rectangle 5"/>
          <p:cNvSpPr/>
          <p:nvPr/>
        </p:nvSpPr>
        <p:spPr>
          <a:xfrm>
            <a:off x="1219200" y="1676400"/>
            <a:ext cx="6934200" cy="1828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7162800" cy="1143000"/>
          </a:xfrm>
        </p:spPr>
        <p:txBody>
          <a:bodyPr>
            <a:normAutofit fontScale="90000"/>
          </a:bodyPr>
          <a:lstStyle/>
          <a:p>
            <a:r>
              <a:rPr lang="en-US" sz="2700" i="1" dirty="0" smtClean="0">
                <a:solidFill>
                  <a:schemeClr val="bg1"/>
                </a:solidFill>
              </a:rPr>
              <a:t>Foolish mistake #5</a:t>
            </a:r>
            <a:r>
              <a:rPr lang="en-US" sz="2700" dirty="0" smtClean="0"/>
              <a:t/>
            </a:r>
            <a:br>
              <a:rPr lang="en-US" sz="2700" dirty="0" smtClean="0"/>
            </a:br>
            <a:r>
              <a:rPr lang="en-US" dirty="0" smtClean="0"/>
              <a:t>Speaking w/o knowledge…</a:t>
            </a:r>
            <a:endParaRPr lang="en-US" dirty="0"/>
          </a:p>
        </p:txBody>
      </p:sp>
      <p:sp>
        <p:nvSpPr>
          <p:cNvPr id="10" name="Content Placeholder 9"/>
          <p:cNvSpPr>
            <a:spLocks noGrp="1"/>
          </p:cNvSpPr>
          <p:nvPr>
            <p:ph idx="1"/>
          </p:nvPr>
        </p:nvSpPr>
        <p:spPr>
          <a:xfrm>
            <a:off x="457200" y="3429000"/>
            <a:ext cx="8229600" cy="3429000"/>
          </a:xfrm>
        </p:spPr>
        <p:txBody>
          <a:bodyPr>
            <a:normAutofit fontScale="70000" lnSpcReduction="20000"/>
          </a:bodyPr>
          <a:lstStyle/>
          <a:p>
            <a:r>
              <a:rPr lang="en-US" dirty="0" smtClean="0"/>
              <a:t>1 Peter 4:11  If anyone speaks, let him speak as the oracles of God. If anyone ministers, let him do it as with the ability which God supplies, that in all things God may be glorified through Jesus Christ, to whom belong the glory and the dominion forever and ever. Amen. </a:t>
            </a:r>
          </a:p>
          <a:p>
            <a:r>
              <a:rPr lang="en-US" dirty="0" smtClean="0"/>
              <a:t>1 Peter 3:15  But sanctify the Lord God in your hearts, and always be ready to give a defense to everyone who asks you a reason for the hope that is in you, with meekness and fear.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uncover-your-sites-overlooked-profit-opportunities.jpg"/>
          <p:cNvPicPr>
            <a:picLocks noChangeAspect="1"/>
          </p:cNvPicPr>
          <p:nvPr/>
        </p:nvPicPr>
        <p:blipFill>
          <a:blip r:embed="rId2" cstate="print"/>
          <a:stretch>
            <a:fillRect/>
          </a:stretch>
        </p:blipFill>
        <p:spPr>
          <a:xfrm>
            <a:off x="2670973" y="1828800"/>
            <a:ext cx="3456084" cy="2209800"/>
          </a:xfrm>
          <a:prstGeom prst="rect">
            <a:avLst/>
          </a:prstGeom>
        </p:spPr>
      </p:pic>
      <p:sp>
        <p:nvSpPr>
          <p:cNvPr id="6" name="Rectangle 5"/>
          <p:cNvSpPr/>
          <p:nvPr/>
        </p:nvSpPr>
        <p:spPr>
          <a:xfrm>
            <a:off x="2286000" y="1752600"/>
            <a:ext cx="4191000" cy="24384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7467600" cy="1143000"/>
          </a:xfrm>
        </p:spPr>
        <p:txBody>
          <a:bodyPr>
            <a:normAutofit fontScale="90000"/>
          </a:bodyPr>
          <a:lstStyle/>
          <a:p>
            <a:r>
              <a:rPr lang="en-US" sz="2700" i="1" dirty="0" smtClean="0">
                <a:solidFill>
                  <a:schemeClr val="bg1"/>
                </a:solidFill>
              </a:rPr>
              <a:t>Foolish mistake #6</a:t>
            </a:r>
            <a:r>
              <a:rPr lang="en-US" sz="2700" dirty="0" smtClean="0"/>
              <a:t/>
            </a:r>
            <a:br>
              <a:rPr lang="en-US" sz="2700" dirty="0" smtClean="0"/>
            </a:br>
            <a:r>
              <a:rPr lang="en-US" dirty="0" smtClean="0"/>
              <a:t>Missing golden opportunities…</a:t>
            </a:r>
            <a:endParaRPr lang="en-US" dirty="0"/>
          </a:p>
        </p:txBody>
      </p:sp>
      <p:sp>
        <p:nvSpPr>
          <p:cNvPr id="8" name="Content Placeholder 7"/>
          <p:cNvSpPr>
            <a:spLocks noGrp="1"/>
          </p:cNvSpPr>
          <p:nvPr>
            <p:ph idx="1"/>
          </p:nvPr>
        </p:nvSpPr>
        <p:spPr>
          <a:xfrm>
            <a:off x="457200" y="4419600"/>
            <a:ext cx="8229600" cy="1706563"/>
          </a:xfrm>
        </p:spPr>
        <p:txBody>
          <a:bodyPr>
            <a:normAutofit lnSpcReduction="10000"/>
          </a:bodyPr>
          <a:lstStyle/>
          <a:p>
            <a:r>
              <a:rPr lang="en-US" dirty="0" smtClean="0"/>
              <a:t>Passing up opportunities we have to talk to someone about Jesus and speak of the church…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Opportunities each day.jpg"/>
          <p:cNvPicPr>
            <a:picLocks noChangeAspect="1"/>
          </p:cNvPicPr>
          <p:nvPr/>
        </p:nvPicPr>
        <p:blipFill>
          <a:blip r:embed="rId2" cstate="print"/>
          <a:stretch>
            <a:fillRect/>
          </a:stretch>
        </p:blipFill>
        <p:spPr>
          <a:xfrm>
            <a:off x="2514600" y="1600200"/>
            <a:ext cx="4220308" cy="2743200"/>
          </a:xfrm>
          <a:prstGeom prst="rect">
            <a:avLst/>
          </a:prstGeom>
        </p:spPr>
      </p:pic>
      <p:sp>
        <p:nvSpPr>
          <p:cNvPr id="6" name="Rectangle 5"/>
          <p:cNvSpPr/>
          <p:nvPr/>
        </p:nvSpPr>
        <p:spPr>
          <a:xfrm>
            <a:off x="2362200" y="1524000"/>
            <a:ext cx="4572000" cy="2895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7467600" cy="1143000"/>
          </a:xfrm>
        </p:spPr>
        <p:txBody>
          <a:bodyPr>
            <a:normAutofit fontScale="90000"/>
          </a:bodyPr>
          <a:lstStyle/>
          <a:p>
            <a:r>
              <a:rPr lang="en-US" sz="2700" i="1" dirty="0" smtClean="0">
                <a:solidFill>
                  <a:schemeClr val="bg1"/>
                </a:solidFill>
              </a:rPr>
              <a:t>Foolish mistake #6</a:t>
            </a:r>
            <a:r>
              <a:rPr lang="en-US" sz="2700" dirty="0" smtClean="0"/>
              <a:t/>
            </a:r>
            <a:br>
              <a:rPr lang="en-US" sz="2700" dirty="0" smtClean="0"/>
            </a:br>
            <a:r>
              <a:rPr lang="en-US" dirty="0" smtClean="0"/>
              <a:t>Missing golden opportunities…</a:t>
            </a:r>
            <a:endParaRPr lang="en-US" dirty="0"/>
          </a:p>
        </p:txBody>
      </p:sp>
      <p:sp>
        <p:nvSpPr>
          <p:cNvPr id="10" name="Content Placeholder 9"/>
          <p:cNvSpPr>
            <a:spLocks noGrp="1"/>
          </p:cNvSpPr>
          <p:nvPr>
            <p:ph idx="1"/>
          </p:nvPr>
        </p:nvSpPr>
        <p:spPr>
          <a:xfrm>
            <a:off x="457200" y="4648200"/>
            <a:ext cx="8229600" cy="1477963"/>
          </a:xfrm>
        </p:spPr>
        <p:txBody>
          <a:bodyPr>
            <a:normAutofit fontScale="92500" lnSpcReduction="10000"/>
          </a:bodyPr>
          <a:lstStyle/>
          <a:p>
            <a:r>
              <a:rPr lang="en-US" dirty="0" smtClean="0"/>
              <a:t>Ephesians 4:15 speaking the truth in love, may grow up in all things into Him who is the head — Christ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772400" cy="1143000"/>
          </a:xfrm>
        </p:spPr>
        <p:txBody>
          <a:bodyPr>
            <a:normAutofit/>
          </a:bodyPr>
          <a:lstStyle/>
          <a:p>
            <a:r>
              <a:rPr lang="en-US" dirty="0" smtClean="0"/>
              <a:t>Advice from the world…</a:t>
            </a:r>
            <a:endParaRPr lang="en-US" dirty="0"/>
          </a:p>
        </p:txBody>
      </p:sp>
      <p:pic>
        <p:nvPicPr>
          <p:cNvPr id="6" name="Picture 5" descr="church-of-christ-built on word.jpg"/>
          <p:cNvPicPr>
            <a:picLocks noChangeAspect="1"/>
          </p:cNvPicPr>
          <p:nvPr/>
        </p:nvPicPr>
        <p:blipFill>
          <a:blip r:embed="rId2" cstate="print"/>
          <a:stretch>
            <a:fillRect/>
          </a:stretch>
        </p:blipFill>
        <p:spPr>
          <a:xfrm>
            <a:off x="2286000" y="1426042"/>
            <a:ext cx="4301617" cy="2764958"/>
          </a:xfrm>
          <a:prstGeom prst="rect">
            <a:avLst/>
          </a:prstGeom>
        </p:spPr>
      </p:pic>
      <p:sp>
        <p:nvSpPr>
          <p:cNvPr id="7" name="Rectangle 6"/>
          <p:cNvSpPr/>
          <p:nvPr/>
        </p:nvSpPr>
        <p:spPr>
          <a:xfrm>
            <a:off x="2209800" y="1371600"/>
            <a:ext cx="4495800" cy="28194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4572000"/>
            <a:ext cx="8229600" cy="1447800"/>
          </a:xfrm>
        </p:spPr>
        <p:txBody>
          <a:bodyPr>
            <a:normAutofit/>
          </a:bodyPr>
          <a:lstStyle/>
          <a:p>
            <a:pPr algn="ctr">
              <a:buNone/>
            </a:pPr>
            <a:r>
              <a:rPr lang="en-US" sz="4400" dirty="0" smtClean="0"/>
              <a:t> “You have no duties to those people down at that church!”</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0" y="6477000"/>
            <a:ext cx="9144000" cy="381000"/>
          </a:xfrm>
          <a:prstGeom prst="rect">
            <a:avLst/>
          </a:prstGeom>
          <a:solidFill>
            <a:srgbClr val="00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review.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2" name="Title 1"/>
          <p:cNvSpPr>
            <a:spLocks noGrp="1"/>
          </p:cNvSpPr>
          <p:nvPr>
            <p:ph type="ctrTitle"/>
          </p:nvPr>
        </p:nvSpPr>
        <p:spPr>
          <a:xfrm>
            <a:off x="228600" y="228600"/>
            <a:ext cx="8763000" cy="1143000"/>
          </a:xfrm>
        </p:spPr>
        <p:txBody>
          <a:bodyPr/>
          <a:lstStyle/>
          <a:p>
            <a:r>
              <a:rPr lang="en-US" sz="4800" dirty="0" smtClean="0"/>
              <a:t>Duty to Christ and the Church</a:t>
            </a:r>
            <a:endParaRPr lang="en-US" sz="4800" dirty="0"/>
          </a:p>
        </p:txBody>
      </p:sp>
      <p:sp>
        <p:nvSpPr>
          <p:cNvPr id="3" name="Subtitle 2"/>
          <p:cNvSpPr>
            <a:spLocks noGrp="1"/>
          </p:cNvSpPr>
          <p:nvPr>
            <p:ph type="subTitle" idx="1"/>
          </p:nvPr>
        </p:nvSpPr>
        <p:spPr>
          <a:xfrm>
            <a:off x="1295400" y="5791200"/>
            <a:ext cx="6400800" cy="762000"/>
          </a:xfrm>
          <a:solidFill>
            <a:schemeClr val="tx1">
              <a:alpha val="60000"/>
            </a:schemeClr>
          </a:solidFill>
        </p:spPr>
        <p:txBody>
          <a:bodyPr>
            <a:normAutofit/>
          </a:bodyPr>
          <a:lstStyle/>
          <a:p>
            <a:r>
              <a:rPr lang="en-US" sz="4400" dirty="0" smtClean="0"/>
              <a:t>Romans 1:14-18</a:t>
            </a:r>
            <a:endParaRPr lang="en-US" sz="4400" dirty="0"/>
          </a:p>
        </p:txBody>
      </p:sp>
      <p:pic>
        <p:nvPicPr>
          <p:cNvPr id="8" name="Picture 7" descr="truth or lies.jpg"/>
          <p:cNvPicPr>
            <a:picLocks noChangeAspect="1"/>
          </p:cNvPicPr>
          <p:nvPr/>
        </p:nvPicPr>
        <p:blipFill>
          <a:blip r:embed="rId3" cstate="print"/>
          <a:stretch>
            <a:fillRect/>
          </a:stretch>
        </p:blipFill>
        <p:spPr>
          <a:xfrm>
            <a:off x="4572000" y="1676400"/>
            <a:ext cx="3581400" cy="2686050"/>
          </a:xfrm>
          <a:prstGeom prst="rect">
            <a:avLst/>
          </a:prstGeom>
        </p:spPr>
      </p:pic>
      <p:pic>
        <p:nvPicPr>
          <p:cNvPr id="11" name="Picture 10" descr="bible-in-pew.jpg"/>
          <p:cNvPicPr>
            <a:picLocks noChangeAspect="1"/>
          </p:cNvPicPr>
          <p:nvPr/>
        </p:nvPicPr>
        <p:blipFill>
          <a:blip r:embed="rId4" cstate="print"/>
          <a:stretch>
            <a:fillRect/>
          </a:stretch>
        </p:blipFill>
        <p:spPr>
          <a:xfrm>
            <a:off x="762000" y="1905000"/>
            <a:ext cx="3810000" cy="2641920"/>
          </a:xfrm>
          <a:prstGeom prst="rect">
            <a:avLst/>
          </a:prstGeom>
        </p:spPr>
      </p:pic>
      <p:sp>
        <p:nvSpPr>
          <p:cNvPr id="12" name="Rectangle 11"/>
          <p:cNvSpPr/>
          <p:nvPr/>
        </p:nvSpPr>
        <p:spPr>
          <a:xfrm>
            <a:off x="381000" y="1676400"/>
            <a:ext cx="8458200" cy="266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219200" y="1143000"/>
            <a:ext cx="6629400" cy="1143000"/>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i="1" dirty="0" smtClean="0">
                <a:solidFill>
                  <a:schemeClr val="bg1"/>
                </a:solidFill>
                <a:effectLst>
                  <a:glow rad="228600">
                    <a:schemeClr val="tx1">
                      <a:alpha val="40000"/>
                    </a:schemeClr>
                  </a:glow>
                </a:effectLst>
                <a:latin typeface="Georgia" pitchFamily="18" charset="0"/>
                <a:ea typeface="+mj-ea"/>
                <a:cs typeface="Times New Roman" pitchFamily="18" charset="0"/>
              </a:rPr>
              <a:t>Avoiding Foolish Mistakes Christians Sometimes Make</a:t>
            </a:r>
            <a:endParaRPr kumimoji="0" lang="en-US" sz="3600" b="0" i="1" u="none" strike="noStrike" kern="1200" cap="none" spc="0" normalizeH="0" baseline="0" noProof="0" dirty="0">
              <a:ln>
                <a:noFill/>
              </a:ln>
              <a:solidFill>
                <a:schemeClr val="bg1"/>
              </a:solidFill>
              <a:effectLst>
                <a:glow rad="228600">
                  <a:schemeClr val="tx1">
                    <a:alpha val="40000"/>
                  </a:schemeClr>
                </a:glow>
              </a:effectLst>
              <a:uLnTx/>
              <a:uFillTx/>
              <a:latin typeface="Georgia"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7772400" cy="1143000"/>
          </a:xfrm>
        </p:spPr>
        <p:txBody>
          <a:bodyPr>
            <a:normAutofit/>
          </a:bodyPr>
          <a:lstStyle/>
          <a:p>
            <a:r>
              <a:rPr lang="en-US" dirty="0" smtClean="0"/>
              <a:t>Advice from the world…</a:t>
            </a:r>
            <a:endParaRPr lang="en-US" dirty="0"/>
          </a:p>
        </p:txBody>
      </p:sp>
      <p:pic>
        <p:nvPicPr>
          <p:cNvPr id="6" name="Picture 5" descr="church-of-christ-built on word.jpg"/>
          <p:cNvPicPr>
            <a:picLocks noChangeAspect="1"/>
          </p:cNvPicPr>
          <p:nvPr/>
        </p:nvPicPr>
        <p:blipFill>
          <a:blip r:embed="rId2" cstate="print"/>
          <a:stretch>
            <a:fillRect/>
          </a:stretch>
        </p:blipFill>
        <p:spPr>
          <a:xfrm>
            <a:off x="2286000" y="1426042"/>
            <a:ext cx="4301617" cy="2764958"/>
          </a:xfrm>
          <a:prstGeom prst="rect">
            <a:avLst/>
          </a:prstGeom>
        </p:spPr>
      </p:pic>
      <p:sp>
        <p:nvSpPr>
          <p:cNvPr id="7" name="Rectangle 6"/>
          <p:cNvSpPr/>
          <p:nvPr/>
        </p:nvSpPr>
        <p:spPr>
          <a:xfrm>
            <a:off x="2209800" y="1371600"/>
            <a:ext cx="4495800" cy="28194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1000" y="4572000"/>
            <a:ext cx="8229600" cy="1447800"/>
          </a:xfrm>
        </p:spPr>
        <p:txBody>
          <a:bodyPr>
            <a:normAutofit/>
          </a:bodyPr>
          <a:lstStyle/>
          <a:p>
            <a:pPr algn="ctr">
              <a:buNone/>
            </a:pPr>
            <a:r>
              <a:rPr lang="en-US" sz="4400" dirty="0" smtClean="0"/>
              <a:t> Avoiding the foolish mistakes Christians sometimes make</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opping out.jpg"/>
          <p:cNvPicPr>
            <a:picLocks noChangeAspect="1"/>
          </p:cNvPicPr>
          <p:nvPr/>
        </p:nvPicPr>
        <p:blipFill>
          <a:blip r:embed="rId2" cstate="print">
            <a:lum bright="-15000" contrast="10000"/>
          </a:blip>
          <a:stretch>
            <a:fillRect/>
          </a:stretch>
        </p:blipFill>
        <p:spPr>
          <a:xfrm>
            <a:off x="228601" y="228600"/>
            <a:ext cx="8728494" cy="6324600"/>
          </a:xfrm>
          <a:prstGeom prst="rect">
            <a:avLst/>
          </a:prstGeom>
        </p:spPr>
      </p:pic>
      <p:sp>
        <p:nvSpPr>
          <p:cNvPr id="6" name="Rectangle 5"/>
          <p:cNvSpPr/>
          <p:nvPr/>
        </p:nvSpPr>
        <p:spPr>
          <a:xfrm>
            <a:off x="381000" y="381000"/>
            <a:ext cx="8382000" cy="6096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5562600" cy="1371600"/>
          </a:xfrm>
        </p:spPr>
        <p:txBody>
          <a:bodyPr>
            <a:normAutofit/>
          </a:bodyPr>
          <a:lstStyle/>
          <a:p>
            <a:r>
              <a:rPr lang="en-US" sz="2700" i="1" dirty="0" smtClean="0">
                <a:solidFill>
                  <a:schemeClr val="bg1"/>
                </a:solidFill>
              </a:rPr>
              <a:t>Foolish mistake #1 </a:t>
            </a:r>
            <a:r>
              <a:rPr lang="en-US" sz="2700" dirty="0" smtClean="0"/>
              <a:t/>
            </a:r>
            <a:br>
              <a:rPr lang="en-US" sz="2700" dirty="0" smtClean="0"/>
            </a:br>
            <a:r>
              <a:rPr lang="en-US" dirty="0" smtClean="0"/>
              <a:t>Dropping out …</a:t>
            </a:r>
            <a:endParaRPr lang="en-US" dirty="0"/>
          </a:p>
        </p:txBody>
      </p:sp>
      <p:sp>
        <p:nvSpPr>
          <p:cNvPr id="7" name="Content Placeholder 6"/>
          <p:cNvSpPr>
            <a:spLocks noGrp="1"/>
          </p:cNvSpPr>
          <p:nvPr>
            <p:ph idx="1"/>
          </p:nvPr>
        </p:nvSpPr>
        <p:spPr>
          <a:xfrm>
            <a:off x="457200" y="4724400"/>
            <a:ext cx="8229600" cy="1905000"/>
          </a:xfrm>
        </p:spPr>
        <p:txBody>
          <a:bodyPr/>
          <a:lstStyle/>
          <a:p>
            <a:r>
              <a:rPr lang="en-US" dirty="0" smtClean="0"/>
              <a:t>Some people quit on the Lord, leave the church, abandon their faith…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d is faithful.jpg"/>
          <p:cNvPicPr>
            <a:picLocks noChangeAspect="1"/>
          </p:cNvPicPr>
          <p:nvPr/>
        </p:nvPicPr>
        <p:blipFill>
          <a:blip r:embed="rId2" cstate="print">
            <a:lum bright="-15000" contrast="10000"/>
          </a:blip>
          <a:stretch>
            <a:fillRect/>
          </a:stretch>
        </p:blipFill>
        <p:spPr>
          <a:xfrm>
            <a:off x="152400" y="152401"/>
            <a:ext cx="8763000" cy="6477000"/>
          </a:xfrm>
          <a:prstGeom prst="rect">
            <a:avLst/>
          </a:prstGeom>
        </p:spPr>
      </p:pic>
      <p:sp>
        <p:nvSpPr>
          <p:cNvPr id="5" name="Title 4"/>
          <p:cNvSpPr>
            <a:spLocks noGrp="1"/>
          </p:cNvSpPr>
          <p:nvPr>
            <p:ph type="title"/>
          </p:nvPr>
        </p:nvSpPr>
        <p:spPr/>
        <p:txBody>
          <a:bodyPr/>
          <a:lstStyle/>
          <a:p>
            <a:r>
              <a:rPr lang="en-US" dirty="0" smtClean="0"/>
              <a:t>Why is this foolish?</a:t>
            </a:r>
            <a:endParaRPr lang="en-US" dirty="0"/>
          </a:p>
        </p:txBody>
      </p:sp>
      <p:sp>
        <p:nvSpPr>
          <p:cNvPr id="6" name="Content Placeholder 5"/>
          <p:cNvSpPr>
            <a:spLocks noGrp="1"/>
          </p:cNvSpPr>
          <p:nvPr>
            <p:ph idx="1"/>
          </p:nvPr>
        </p:nvSpPr>
        <p:spPr>
          <a:xfrm>
            <a:off x="457200" y="4191000"/>
            <a:ext cx="8229600" cy="2667000"/>
          </a:xfrm>
        </p:spPr>
        <p:txBody>
          <a:bodyPr>
            <a:normAutofit fontScale="70000" lnSpcReduction="20000"/>
          </a:bodyPr>
          <a:lstStyle/>
          <a:p>
            <a:r>
              <a:rPr lang="en-US" dirty="0" smtClean="0"/>
              <a:t>Hebrews 10:23-25 Let us hold fast the confession of our hope without wavering, for He who promised is faithful. 24 And let us consider one another in order to stir up love and good works, 25 not forsaking the assembling of ourselves together, as is the manner of some, but exhorting one another, and so much the more as you see the Day approaching.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8382000" cy="6096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304800"/>
            <a:ext cx="6553200" cy="1143000"/>
          </a:xfrm>
        </p:spPr>
        <p:txBody>
          <a:bodyPr>
            <a:normAutofit fontScale="90000"/>
          </a:bodyPr>
          <a:lstStyle/>
          <a:p>
            <a:r>
              <a:rPr lang="en-US" sz="2700" i="1" dirty="0" smtClean="0">
                <a:solidFill>
                  <a:schemeClr val="bg1"/>
                </a:solidFill>
              </a:rPr>
              <a:t>Foolish mistake #2 </a:t>
            </a:r>
            <a:r>
              <a:rPr lang="en-US" sz="2700" dirty="0" smtClean="0"/>
              <a:t/>
            </a:r>
            <a:br>
              <a:rPr lang="en-US" sz="2700" dirty="0" smtClean="0"/>
            </a:br>
            <a:r>
              <a:rPr lang="en-US" dirty="0" smtClean="0"/>
              <a:t>Chronically complaining …</a:t>
            </a:r>
            <a:endParaRPr lang="en-US" dirty="0"/>
          </a:p>
        </p:txBody>
      </p:sp>
      <p:pic>
        <p:nvPicPr>
          <p:cNvPr id="11" name="Picture 10" descr="complaining.jpg"/>
          <p:cNvPicPr>
            <a:picLocks noChangeAspect="1"/>
          </p:cNvPicPr>
          <p:nvPr/>
        </p:nvPicPr>
        <p:blipFill>
          <a:blip r:embed="rId2" cstate="print">
            <a:lum bright="-35000" contrast="10000"/>
          </a:blip>
          <a:stretch>
            <a:fillRect/>
          </a:stretch>
        </p:blipFill>
        <p:spPr>
          <a:xfrm>
            <a:off x="533400" y="1828800"/>
            <a:ext cx="7924800" cy="4495800"/>
          </a:xfrm>
          <a:prstGeom prst="rect">
            <a:avLst/>
          </a:prstGeom>
        </p:spPr>
      </p:pic>
      <p:sp>
        <p:nvSpPr>
          <p:cNvPr id="12" name="Content Placeholder 11"/>
          <p:cNvSpPr>
            <a:spLocks noGrp="1"/>
          </p:cNvSpPr>
          <p:nvPr>
            <p:ph idx="1"/>
          </p:nvPr>
        </p:nvSpPr>
        <p:spPr>
          <a:xfrm>
            <a:off x="457200" y="4953000"/>
            <a:ext cx="8229600" cy="1600200"/>
          </a:xfrm>
        </p:spPr>
        <p:txBody>
          <a:bodyPr/>
          <a:lstStyle/>
          <a:p>
            <a:r>
              <a:rPr lang="en-US" dirty="0" smtClean="0"/>
              <a:t>Not just some things, but </a:t>
            </a:r>
            <a:r>
              <a:rPr lang="en-US" dirty="0" err="1" smtClean="0"/>
              <a:t>habital</a:t>
            </a:r>
            <a:r>
              <a:rPr lang="en-US" dirty="0" smtClean="0"/>
              <a:t> … finding fault with everything…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IFY lift up.jpg"/>
          <p:cNvPicPr>
            <a:picLocks noChangeAspect="1"/>
          </p:cNvPicPr>
          <p:nvPr/>
        </p:nvPicPr>
        <p:blipFill>
          <a:blip r:embed="rId2" cstate="print"/>
          <a:stretch>
            <a:fillRect/>
          </a:stretch>
        </p:blipFill>
        <p:spPr>
          <a:xfrm>
            <a:off x="152400" y="330200"/>
            <a:ext cx="8839200" cy="6197600"/>
          </a:xfrm>
          <a:prstGeom prst="rect">
            <a:avLst/>
          </a:prstGeom>
        </p:spPr>
      </p:pic>
      <p:sp>
        <p:nvSpPr>
          <p:cNvPr id="4" name="Rectangle 3"/>
          <p:cNvSpPr/>
          <p:nvPr/>
        </p:nvSpPr>
        <p:spPr>
          <a:xfrm>
            <a:off x="381000" y="381000"/>
            <a:ext cx="8382000" cy="6096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304800"/>
            <a:ext cx="8382000" cy="609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Why is this foolish?</a:t>
            </a:r>
            <a:endParaRPr lang="en-US" dirty="0"/>
          </a:p>
        </p:txBody>
      </p:sp>
      <p:sp>
        <p:nvSpPr>
          <p:cNvPr id="7" name="Content Placeholder 6"/>
          <p:cNvSpPr>
            <a:spLocks noGrp="1"/>
          </p:cNvSpPr>
          <p:nvPr>
            <p:ph idx="1"/>
          </p:nvPr>
        </p:nvSpPr>
        <p:spPr>
          <a:xfrm>
            <a:off x="457200" y="4572000"/>
            <a:ext cx="8229600" cy="1905000"/>
          </a:xfrm>
        </p:spPr>
        <p:txBody>
          <a:bodyPr>
            <a:normAutofit fontScale="92500" lnSpcReduction="10000"/>
          </a:bodyPr>
          <a:lstStyle/>
          <a:p>
            <a:r>
              <a:rPr lang="en-US" dirty="0" smtClean="0"/>
              <a:t>Ephesians 4:29 Let no corrupt word proceed out of your mouth, but what is good for necessary edification, that it may impart grace to the hearers.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oster.jpg"/>
          <p:cNvPicPr>
            <a:picLocks noChangeAspect="1"/>
          </p:cNvPicPr>
          <p:nvPr/>
        </p:nvPicPr>
        <p:blipFill>
          <a:blip r:embed="rId2" cstate="print">
            <a:lum bright="-5000" contrast="11000"/>
          </a:blip>
          <a:stretch>
            <a:fillRect/>
          </a:stretch>
        </p:blipFill>
        <p:spPr>
          <a:xfrm>
            <a:off x="152400" y="152400"/>
            <a:ext cx="8857129" cy="6553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istock_give_n_take.jpg"/>
          <p:cNvPicPr>
            <a:picLocks noChangeAspect="1"/>
          </p:cNvPicPr>
          <p:nvPr/>
        </p:nvPicPr>
        <p:blipFill>
          <a:blip r:embed="rId2" cstate="print"/>
          <a:stretch>
            <a:fillRect/>
          </a:stretch>
        </p:blipFill>
        <p:spPr>
          <a:xfrm>
            <a:off x="2362200" y="1600200"/>
            <a:ext cx="4029029" cy="2681274"/>
          </a:xfrm>
          <a:prstGeom prst="rect">
            <a:avLst/>
          </a:prstGeom>
        </p:spPr>
      </p:pic>
      <p:sp>
        <p:nvSpPr>
          <p:cNvPr id="3" name="Title 2"/>
          <p:cNvSpPr>
            <a:spLocks noGrp="1"/>
          </p:cNvSpPr>
          <p:nvPr>
            <p:ph type="title"/>
          </p:nvPr>
        </p:nvSpPr>
        <p:spPr/>
        <p:txBody>
          <a:bodyPr>
            <a:normAutofit fontScale="90000"/>
          </a:bodyPr>
          <a:lstStyle/>
          <a:p>
            <a:r>
              <a:rPr lang="en-US" sz="2700" i="1" dirty="0" smtClean="0">
                <a:solidFill>
                  <a:schemeClr val="bg1"/>
                </a:solidFill>
              </a:rPr>
              <a:t>Foolish mistake #3</a:t>
            </a:r>
            <a:r>
              <a:rPr lang="en-US" sz="2700" dirty="0" smtClean="0"/>
              <a:t/>
            </a:r>
            <a:br>
              <a:rPr lang="en-US" sz="2700" dirty="0" smtClean="0"/>
            </a:br>
            <a:r>
              <a:rPr lang="en-US" dirty="0" smtClean="0"/>
              <a:t>Taking without giving…</a:t>
            </a:r>
            <a:endParaRPr lang="en-US" dirty="0"/>
          </a:p>
        </p:txBody>
      </p:sp>
      <p:sp>
        <p:nvSpPr>
          <p:cNvPr id="6" name="Rectangle 5"/>
          <p:cNvSpPr/>
          <p:nvPr/>
        </p:nvSpPr>
        <p:spPr>
          <a:xfrm>
            <a:off x="2286000" y="1600200"/>
            <a:ext cx="4495800" cy="2971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457200" y="4800600"/>
            <a:ext cx="8229600" cy="1600200"/>
          </a:xfrm>
        </p:spPr>
        <p:txBody>
          <a:bodyPr/>
          <a:lstStyle/>
          <a:p>
            <a:r>
              <a:rPr lang="en-US" dirty="0" smtClean="0"/>
              <a:t>Some never seem to consider they ought to be giving of themselves..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629</Words>
  <Application>Microsoft Office PowerPoint</Application>
  <PresentationFormat>On-screen Show (4:3)</PresentationFormat>
  <Paragraphs>42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Duty to Christ and the Church</vt:lpstr>
      <vt:lpstr>Advice from the world…</vt:lpstr>
      <vt:lpstr>Advice from the world…</vt:lpstr>
      <vt:lpstr>Foolish mistake #1  Dropping out …</vt:lpstr>
      <vt:lpstr>Why is this foolish?</vt:lpstr>
      <vt:lpstr>Foolish mistake #2  Chronically complaining …</vt:lpstr>
      <vt:lpstr>Why is this foolish?</vt:lpstr>
      <vt:lpstr>Slide 8</vt:lpstr>
      <vt:lpstr>Foolish mistake #3 Taking without giving…</vt:lpstr>
      <vt:lpstr>Why is this foolish?</vt:lpstr>
      <vt:lpstr>We each have a part …</vt:lpstr>
      <vt:lpstr>Foolish mistake #4 Living beneath your belief…</vt:lpstr>
      <vt:lpstr>Why is this foolish?</vt:lpstr>
      <vt:lpstr>Hypocritical…</vt:lpstr>
      <vt:lpstr>Why is this foolish?</vt:lpstr>
      <vt:lpstr>Foolish mistake #5 Speaking w/o knowledge…</vt:lpstr>
      <vt:lpstr>Foolish mistake #5 Speaking w/o knowledge…</vt:lpstr>
      <vt:lpstr>Foolish mistake #6 Missing golden opportunities…</vt:lpstr>
      <vt:lpstr>Foolish mistake #6 Missing golden opportunities…</vt:lpstr>
      <vt:lpstr>Duty to Christ and the Church</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239</cp:revision>
  <dcterms:created xsi:type="dcterms:W3CDTF">2011-02-15T07:29:10Z</dcterms:created>
  <dcterms:modified xsi:type="dcterms:W3CDTF">2014-06-19T19:44:15Z</dcterms:modified>
</cp:coreProperties>
</file>