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5" r:id="rId2"/>
    <p:sldId id="269" r:id="rId3"/>
    <p:sldId id="270" r:id="rId4"/>
    <p:sldId id="272" r:id="rId5"/>
    <p:sldId id="271" r:id="rId6"/>
    <p:sldId id="266" r:id="rId7"/>
    <p:sldId id="267" r:id="rId8"/>
    <p:sldId id="268"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6" r:id="rId22"/>
    <p:sldId id="287" r:id="rId23"/>
    <p:sldId id="28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0F00"/>
    <a:srgbClr val="663300"/>
    <a:srgbClr val="5D4B07"/>
    <a:srgbClr val="A48E08"/>
    <a:srgbClr val="FF9933"/>
    <a:srgbClr val="261300"/>
    <a:srgbClr val="0094C8"/>
    <a:srgbClr val="0078A2"/>
    <a:srgbClr val="000000"/>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47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6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7/18/2014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7/18/2014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7/18/2014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7/18/2014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7/18/2014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descr="Pathway_To_Heaven_by_CameronSamson.jpg"/>
          <p:cNvPicPr>
            <a:picLocks noChangeAspect="1"/>
          </p:cNvPicPr>
          <p:nvPr userDrawn="1"/>
        </p:nvPicPr>
        <p:blipFill>
          <a:blip r:embed="rId13" cstate="print">
            <a:lum bright="-35000" contrast="10000"/>
          </a:blip>
          <a:stretch>
            <a:fillRect/>
          </a:stretch>
        </p:blipFill>
        <p:spPr>
          <a:xfrm>
            <a:off x="0" y="0"/>
            <a:ext cx="9144000" cy="6858000"/>
          </a:xfrm>
          <a:prstGeom prst="rect">
            <a:avLst/>
          </a:prstGeom>
        </p:spPr>
      </p:pic>
      <p:sp>
        <p:nvSpPr>
          <p:cNvPr id="13" name="Rectangle 12"/>
          <p:cNvSpPr/>
          <p:nvPr userDrawn="1"/>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athway_To_Heaven_by_CameronSamson.jpg"/>
          <p:cNvPicPr>
            <a:picLocks noChangeAspect="1"/>
          </p:cNvPicPr>
          <p:nvPr/>
        </p:nvPicPr>
        <p:blipFill>
          <a:blip r:embed="rId2" cstate="print">
            <a:lum bright="-30000" contrast="10000"/>
          </a:blip>
          <a:stretch>
            <a:fillRect/>
          </a:stretch>
        </p:blipFill>
        <p:spPr>
          <a:xfrm>
            <a:off x="0" y="0"/>
            <a:ext cx="9144000" cy="6858000"/>
          </a:xfrm>
          <a:prstGeom prst="rect">
            <a:avLst/>
          </a:prstGeom>
        </p:spPr>
      </p:pic>
      <p:sp>
        <p:nvSpPr>
          <p:cNvPr id="2" name="Title 1"/>
          <p:cNvSpPr>
            <a:spLocks noGrp="1"/>
          </p:cNvSpPr>
          <p:nvPr>
            <p:ph type="ctrTitle"/>
          </p:nvPr>
        </p:nvSpPr>
        <p:spPr>
          <a:xfrm>
            <a:off x="381000" y="228600"/>
            <a:ext cx="8305800" cy="1828799"/>
          </a:xfrm>
        </p:spPr>
        <p:txBody>
          <a:bodyPr/>
          <a:lstStyle/>
          <a:p>
            <a:r>
              <a:rPr lang="en-US" dirty="0" smtClean="0"/>
              <a:t>Heaven Can Wait</a:t>
            </a:r>
            <a:br>
              <a:rPr lang="en-US" dirty="0" smtClean="0"/>
            </a:br>
            <a:r>
              <a:rPr lang="en-US" sz="3200" i="1" dirty="0" smtClean="0">
                <a:solidFill>
                  <a:schemeClr val="bg1"/>
                </a:solidFill>
              </a:rPr>
              <a:t>The World is Lying to Us</a:t>
            </a:r>
            <a:endParaRPr lang="en-US" sz="3200" i="1" dirty="0">
              <a:solidFill>
                <a:schemeClr val="bg1"/>
              </a:solidFill>
            </a:endParaRPr>
          </a:p>
        </p:txBody>
      </p:sp>
      <p:sp>
        <p:nvSpPr>
          <p:cNvPr id="3" name="Subtitle 2"/>
          <p:cNvSpPr>
            <a:spLocks noGrp="1"/>
          </p:cNvSpPr>
          <p:nvPr>
            <p:ph type="subTitle" idx="1"/>
          </p:nvPr>
        </p:nvSpPr>
        <p:spPr>
          <a:xfrm>
            <a:off x="1371600" y="5410200"/>
            <a:ext cx="6400800" cy="990600"/>
          </a:xfrm>
        </p:spPr>
        <p:txBody>
          <a:bodyPr>
            <a:normAutofit/>
          </a:bodyPr>
          <a:lstStyle/>
          <a:p>
            <a:r>
              <a:rPr lang="en-US" sz="4400" dirty="0" smtClean="0"/>
              <a:t>Philippians 1:21-23</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dern church.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0" y="0"/>
            <a:ext cx="92964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81000" y="304800"/>
            <a:ext cx="4953000" cy="1143000"/>
          </a:xfrm>
        </p:spPr>
        <p:txBody>
          <a:bodyPr>
            <a:normAutofit fontScale="90000"/>
          </a:bodyPr>
          <a:lstStyle/>
          <a:p>
            <a:r>
              <a:rPr lang="en-US" dirty="0" smtClean="0"/>
              <a:t>Modernism denies the supernatural..</a:t>
            </a:r>
            <a:endParaRPr lang="en-US" dirty="0"/>
          </a:p>
        </p:txBody>
      </p:sp>
      <p:sp>
        <p:nvSpPr>
          <p:cNvPr id="5" name="Content Placeholder 4"/>
          <p:cNvSpPr>
            <a:spLocks noGrp="1"/>
          </p:cNvSpPr>
          <p:nvPr>
            <p:ph idx="1"/>
          </p:nvPr>
        </p:nvSpPr>
        <p:spPr>
          <a:xfrm>
            <a:off x="228600" y="5029200"/>
            <a:ext cx="8686800" cy="1676400"/>
          </a:xfrm>
        </p:spPr>
        <p:txBody>
          <a:bodyPr>
            <a:normAutofit fontScale="77500" lnSpcReduction="20000"/>
          </a:bodyPr>
          <a:lstStyle/>
          <a:p>
            <a:r>
              <a:rPr lang="en-US" dirty="0" smtClean="0"/>
              <a:t>Matthew 23:13 "woe to you, scribes and Pharisees, hypocrites! For you shut up the kingdom of heaven against men; for you neither go in yourselves, nor do you allow those who are entering to go 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radise-awake-dec-22-2005.jpg"/>
          <p:cNvPicPr>
            <a:picLocks noChangeAspect="1"/>
          </p:cNvPicPr>
          <p:nvPr/>
        </p:nvPicPr>
        <p:blipFill>
          <a:blip r:embed="rId2" cstate="print">
            <a:lum bright="-5000" contrast="10000"/>
          </a:blip>
          <a:stretch>
            <a:fillRect/>
          </a:stretch>
        </p:blipFill>
        <p:spPr>
          <a:xfrm>
            <a:off x="0" y="1371600"/>
            <a:ext cx="9185753" cy="3352800"/>
          </a:xfrm>
          <a:prstGeom prst="rect">
            <a:avLst/>
          </a:prstGeom>
        </p:spPr>
      </p:pic>
      <p:sp>
        <p:nvSpPr>
          <p:cNvPr id="4" name="Title 3"/>
          <p:cNvSpPr>
            <a:spLocks noGrp="1"/>
          </p:cNvSpPr>
          <p:nvPr>
            <p:ph type="title"/>
          </p:nvPr>
        </p:nvSpPr>
        <p:spPr/>
        <p:txBody>
          <a:bodyPr/>
          <a:lstStyle/>
          <a:p>
            <a:r>
              <a:rPr lang="en-US" dirty="0" smtClean="0"/>
              <a:t>Eternal earth..</a:t>
            </a:r>
            <a:endParaRPr lang="en-US" dirty="0"/>
          </a:p>
        </p:txBody>
      </p:sp>
      <p:sp>
        <p:nvSpPr>
          <p:cNvPr id="5" name="Content Placeholder 4"/>
          <p:cNvSpPr>
            <a:spLocks noGrp="1"/>
          </p:cNvSpPr>
          <p:nvPr>
            <p:ph idx="1"/>
          </p:nvPr>
        </p:nvSpPr>
        <p:spPr>
          <a:xfrm>
            <a:off x="228600" y="4876800"/>
            <a:ext cx="8610600" cy="1981200"/>
          </a:xfrm>
        </p:spPr>
        <p:txBody>
          <a:bodyPr>
            <a:normAutofit fontScale="70000" lnSpcReduction="20000"/>
          </a:bodyPr>
          <a:lstStyle/>
          <a:p>
            <a:r>
              <a:rPr lang="en-US" dirty="0" smtClean="0"/>
              <a:t>Jehovah’s Witnesses: "... "When mankind reaches perfection at close of the millennial  age they will be admitted into membership in kingdom of God and given entire control of earth as it was first designed, each man a sovereign, each man a king"...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alt Lake temple.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pic>
        <p:nvPicPr>
          <p:cNvPr id="13" name="Picture 12" descr="o-PLANETS-facebook.jpg"/>
          <p:cNvPicPr>
            <a:picLocks noChangeAspect="1"/>
          </p:cNvPicPr>
          <p:nvPr/>
        </p:nvPicPr>
        <p:blipFill>
          <a:blip r:embed="rId3" cstate="print"/>
          <a:stretch>
            <a:fillRect/>
          </a:stretch>
        </p:blipFill>
        <p:spPr>
          <a:xfrm>
            <a:off x="5181600" y="4724400"/>
            <a:ext cx="3810000" cy="1905000"/>
          </a:xfrm>
          <a:prstGeom prst="rect">
            <a:avLst/>
          </a:prstGeom>
        </p:spPr>
      </p:pic>
      <p:sp>
        <p:nvSpPr>
          <p:cNvPr id="6" name="Rectangle 5"/>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dirty="0" smtClean="0"/>
              <a:t>Mormonism..</a:t>
            </a:r>
            <a:endParaRPr lang="en-US" dirty="0"/>
          </a:p>
        </p:txBody>
      </p:sp>
      <p:sp>
        <p:nvSpPr>
          <p:cNvPr id="10" name="Content Placeholder 9"/>
          <p:cNvSpPr>
            <a:spLocks noGrp="1"/>
          </p:cNvSpPr>
          <p:nvPr>
            <p:ph idx="1"/>
          </p:nvPr>
        </p:nvSpPr>
        <p:spPr>
          <a:xfrm>
            <a:off x="381000" y="4953000"/>
            <a:ext cx="8229600" cy="1630363"/>
          </a:xfrm>
        </p:spPr>
        <p:txBody>
          <a:bodyPr>
            <a:normAutofit lnSpcReduction="10000"/>
          </a:bodyPr>
          <a:lstStyle/>
          <a:p>
            <a:r>
              <a:rPr lang="en-US" dirty="0" smtClean="0"/>
              <a:t>Celestial marriage for time and eternity… Mormon men will occupy a planet in outer space as planet gods..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descr="700 club.jpg"/>
          <p:cNvPicPr>
            <a:picLocks noChangeAspect="1"/>
          </p:cNvPicPr>
          <p:nvPr/>
        </p:nvPicPr>
        <p:blipFill>
          <a:blip r:embed="rId2" cstate="print">
            <a:lum bright="-6000" contrast="10000"/>
          </a:blip>
          <a:stretch>
            <a:fillRect/>
          </a:stretch>
        </p:blipFill>
        <p:spPr>
          <a:xfrm>
            <a:off x="0" y="1295400"/>
            <a:ext cx="9144000" cy="5220070"/>
          </a:xfrm>
          <a:prstGeom prst="rect">
            <a:avLst/>
          </a:prstGeom>
        </p:spPr>
      </p:pic>
      <p:sp>
        <p:nvSpPr>
          <p:cNvPr id="5" name="Title 4"/>
          <p:cNvSpPr>
            <a:spLocks noGrp="1"/>
          </p:cNvSpPr>
          <p:nvPr>
            <p:ph type="title"/>
          </p:nvPr>
        </p:nvSpPr>
        <p:spPr/>
        <p:txBody>
          <a:bodyPr/>
          <a:lstStyle/>
          <a:p>
            <a:r>
              <a:rPr lang="en-US" dirty="0" smtClean="0"/>
              <a:t>700 Club..</a:t>
            </a:r>
            <a:endParaRPr lang="en-US" dirty="0"/>
          </a:p>
        </p:txBody>
      </p:sp>
      <p:sp>
        <p:nvSpPr>
          <p:cNvPr id="6" name="Content Placeholder 5"/>
          <p:cNvSpPr>
            <a:spLocks noGrp="1"/>
          </p:cNvSpPr>
          <p:nvPr>
            <p:ph idx="1"/>
          </p:nvPr>
        </p:nvSpPr>
        <p:spPr>
          <a:xfrm>
            <a:off x="457200" y="4800600"/>
            <a:ext cx="8229600" cy="2057400"/>
          </a:xfrm>
        </p:spPr>
        <p:txBody>
          <a:bodyPr/>
          <a:lstStyle/>
          <a:p>
            <a:r>
              <a:rPr lang="en-US" dirty="0" smtClean="0"/>
              <a:t>“heaven is a floating space station above the earth, the righteous will live on the earth for eternity"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Earth is not eternal..</a:t>
            </a:r>
            <a:endParaRPr lang="en-US" dirty="0"/>
          </a:p>
        </p:txBody>
      </p:sp>
      <p:sp>
        <p:nvSpPr>
          <p:cNvPr id="3" name="Content Placeholder 2"/>
          <p:cNvSpPr>
            <a:spLocks noGrp="1"/>
          </p:cNvSpPr>
          <p:nvPr>
            <p:ph idx="1"/>
          </p:nvPr>
        </p:nvSpPr>
        <p:spPr>
          <a:xfrm>
            <a:off x="457200" y="4267200"/>
            <a:ext cx="8229600" cy="2133600"/>
          </a:xfrm>
        </p:spPr>
        <p:txBody>
          <a:bodyPr>
            <a:normAutofit fontScale="77500" lnSpcReduction="20000"/>
          </a:bodyPr>
          <a:lstStyle/>
          <a:p>
            <a:r>
              <a:rPr lang="en-US" dirty="0" smtClean="0"/>
              <a:t>2 Peter 3:10  But the day of the Lord will come as a thief in the night, in which the heavens will pass away with a great noise, and the elements will melt with fervent heat; both the earth and the works that are in it will be burned up.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s there a heaven 02.jpg"/>
          <p:cNvPicPr>
            <a:picLocks noChangeAspect="1"/>
          </p:cNvPicPr>
          <p:nvPr/>
        </p:nvPicPr>
        <p:blipFill>
          <a:blip r:embed="rId2" cstate="print"/>
          <a:stretch>
            <a:fillRect/>
          </a:stretch>
        </p:blipFill>
        <p:spPr>
          <a:xfrm>
            <a:off x="0" y="207312"/>
            <a:ext cx="9144000" cy="6443375"/>
          </a:xfrm>
          <a:prstGeom prst="rect">
            <a:avLst/>
          </a:prstGeom>
        </p:spPr>
      </p:pic>
      <p:sp>
        <p:nvSpPr>
          <p:cNvPr id="3" name="Rectangle 2"/>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Indifference to heaven..</a:t>
            </a:r>
            <a:endParaRPr lang="en-US" dirty="0"/>
          </a:p>
        </p:txBody>
      </p:sp>
      <p:sp>
        <p:nvSpPr>
          <p:cNvPr id="5" name="Content Placeholder 4"/>
          <p:cNvSpPr>
            <a:spLocks noGrp="1"/>
          </p:cNvSpPr>
          <p:nvPr>
            <p:ph idx="1"/>
          </p:nvPr>
        </p:nvSpPr>
        <p:spPr>
          <a:xfrm>
            <a:off x="457200" y="5105400"/>
            <a:ext cx="8229600" cy="1477963"/>
          </a:xfrm>
        </p:spPr>
        <p:txBody>
          <a:bodyPr/>
          <a:lstStyle/>
          <a:p>
            <a:r>
              <a:rPr lang="en-US" dirty="0" smtClean="0"/>
              <a:t>Seldom think of heaven other than at funerals of a loved 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Eternal Home..</a:t>
            </a:r>
            <a:endParaRPr lang="en-US" dirty="0"/>
          </a:p>
        </p:txBody>
      </p:sp>
      <p:sp>
        <p:nvSpPr>
          <p:cNvPr id="3" name="Content Placeholder 2"/>
          <p:cNvSpPr>
            <a:spLocks noGrp="1"/>
          </p:cNvSpPr>
          <p:nvPr>
            <p:ph idx="1"/>
          </p:nvPr>
        </p:nvSpPr>
        <p:spPr>
          <a:xfrm>
            <a:off x="457200" y="3810000"/>
            <a:ext cx="8229600" cy="2514600"/>
          </a:xfrm>
        </p:spPr>
        <p:txBody>
          <a:bodyPr/>
          <a:lstStyle/>
          <a:p>
            <a:r>
              <a:rPr lang="en-US" dirty="0" smtClean="0"/>
              <a:t>Colossians 1:5  because of the hope which is laid up for you in heaven, of which you heard before in the word of the truth of the gospel…</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itizensofheavensermonbanner.jpg"/>
          <p:cNvPicPr>
            <a:picLocks noChangeAspect="1"/>
          </p:cNvPicPr>
          <p:nvPr/>
        </p:nvPicPr>
        <p:blipFill>
          <a:blip r:embed="rId2" cstate="print"/>
          <a:stretch>
            <a:fillRect/>
          </a:stretch>
        </p:blipFill>
        <p:spPr>
          <a:xfrm>
            <a:off x="609600" y="1524000"/>
            <a:ext cx="7721600" cy="2956270"/>
          </a:xfrm>
          <a:prstGeom prst="rect">
            <a:avLst/>
          </a:prstGeom>
        </p:spPr>
      </p:pic>
      <p:sp>
        <p:nvSpPr>
          <p:cNvPr id="3" name="Title 2"/>
          <p:cNvSpPr>
            <a:spLocks noGrp="1"/>
          </p:cNvSpPr>
          <p:nvPr>
            <p:ph type="title"/>
          </p:nvPr>
        </p:nvSpPr>
        <p:spPr/>
        <p:txBody>
          <a:bodyPr/>
          <a:lstStyle/>
          <a:p>
            <a:r>
              <a:rPr lang="en-US" dirty="0" smtClean="0"/>
              <a:t>Citizenship..</a:t>
            </a:r>
            <a:endParaRPr lang="en-US" dirty="0"/>
          </a:p>
        </p:txBody>
      </p:sp>
      <p:sp>
        <p:nvSpPr>
          <p:cNvPr id="4" name="Content Placeholder 3"/>
          <p:cNvSpPr>
            <a:spLocks noGrp="1"/>
          </p:cNvSpPr>
          <p:nvPr>
            <p:ph idx="1"/>
          </p:nvPr>
        </p:nvSpPr>
        <p:spPr>
          <a:xfrm>
            <a:off x="457200" y="4648200"/>
            <a:ext cx="8229600" cy="1905000"/>
          </a:xfrm>
        </p:spPr>
        <p:txBody>
          <a:bodyPr>
            <a:normAutofit fontScale="92500"/>
          </a:bodyPr>
          <a:lstStyle/>
          <a:p>
            <a:r>
              <a:rPr lang="en-US" dirty="0" smtClean="0"/>
              <a:t>Philippians 3:20 For our citizenship is in heaven, from which we also eagerly wait for the Savior, the Lord Jesus Christ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he-Hope-of-Heaven-Part-2.jpg"/>
          <p:cNvPicPr>
            <a:picLocks noChangeAspect="1"/>
          </p:cNvPicPr>
          <p:nvPr/>
        </p:nvPicPr>
        <p:blipFill>
          <a:blip r:embed="rId2" cstate="print"/>
          <a:stretch>
            <a:fillRect/>
          </a:stretch>
        </p:blipFill>
        <p:spPr>
          <a:xfrm>
            <a:off x="0" y="0"/>
            <a:ext cx="9144000" cy="6858000"/>
          </a:xfrm>
          <a:prstGeom prst="rect">
            <a:avLst/>
          </a:prstGeom>
        </p:spPr>
      </p:pic>
      <p:sp>
        <p:nvSpPr>
          <p:cNvPr id="6" name="Rectangle 5"/>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Inheritance…</a:t>
            </a:r>
            <a:endParaRPr lang="en-US" dirty="0"/>
          </a:p>
        </p:txBody>
      </p:sp>
      <p:sp>
        <p:nvSpPr>
          <p:cNvPr id="5" name="Content Placeholder 4"/>
          <p:cNvSpPr>
            <a:spLocks noGrp="1"/>
          </p:cNvSpPr>
          <p:nvPr>
            <p:ph idx="1"/>
          </p:nvPr>
        </p:nvSpPr>
        <p:spPr>
          <a:xfrm>
            <a:off x="457200" y="1600200"/>
            <a:ext cx="8229600" cy="2667000"/>
          </a:xfrm>
        </p:spPr>
        <p:txBody>
          <a:bodyPr>
            <a:normAutofit fontScale="85000" lnSpcReduction="10000"/>
          </a:bodyPr>
          <a:lstStyle/>
          <a:p>
            <a:r>
              <a:rPr lang="en-US" dirty="0" smtClean="0"/>
              <a:t>1 Peter 1:3-4  speaks of how our God has begotten us again to a living hope through the resurrection of Jesus Christ from the dead, 4 to </a:t>
            </a:r>
            <a:r>
              <a:rPr lang="en-US" b="1" i="1" dirty="0" smtClean="0"/>
              <a:t>an inheritance</a:t>
            </a:r>
            <a:r>
              <a:rPr lang="en-US" dirty="0" smtClean="0"/>
              <a:t> incorruptible and undefiled and that does not fade away, </a:t>
            </a:r>
            <a:r>
              <a:rPr lang="en-US" b="1" i="1" dirty="0" smtClean="0"/>
              <a:t>reserved in heaven</a:t>
            </a:r>
            <a:r>
              <a:rPr lang="en-US" dirty="0" smtClean="0"/>
              <a:t> for you</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Reward in heaven..</a:t>
            </a:r>
            <a:endParaRPr lang="en-US" dirty="0"/>
          </a:p>
        </p:txBody>
      </p:sp>
      <p:sp>
        <p:nvSpPr>
          <p:cNvPr id="3" name="Content Placeholder 2"/>
          <p:cNvSpPr>
            <a:spLocks noGrp="1"/>
          </p:cNvSpPr>
          <p:nvPr>
            <p:ph idx="1"/>
          </p:nvPr>
        </p:nvSpPr>
        <p:spPr/>
        <p:txBody>
          <a:bodyPr>
            <a:normAutofit fontScale="92500"/>
          </a:bodyPr>
          <a:lstStyle/>
          <a:p>
            <a:r>
              <a:rPr lang="en-US" dirty="0" smtClean="0"/>
              <a:t>Matthew 5:11-12 when they revile and persecute you, and say all kinds of evil against you falsely for My sake.  12 Rejoice and be exceedingly glad, for great is your reward in heaven, for so they persecuted the prophets who were before you.  where is your reward, He says it's in heaven.. Great is your reward in heaven...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oe Pendleton heaven can wait.jpg"/>
          <p:cNvPicPr>
            <a:picLocks noChangeAspect="1"/>
          </p:cNvPicPr>
          <p:nvPr/>
        </p:nvPicPr>
        <p:blipFill>
          <a:blip r:embed="rId2" cstate="print">
            <a:lum bright="-5000" contrast="10000"/>
          </a:blip>
          <a:srcRect b="8021"/>
          <a:stretch>
            <a:fillRect/>
          </a:stretch>
        </p:blipFill>
        <p:spPr>
          <a:xfrm>
            <a:off x="0" y="0"/>
            <a:ext cx="9144000" cy="6858000"/>
          </a:xfrm>
          <a:prstGeom prst="rect">
            <a:avLst/>
          </a:prstGeom>
        </p:spPr>
      </p:pic>
      <p:sp>
        <p:nvSpPr>
          <p:cNvPr id="11" name="Rectangle 10"/>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a:off x="457200" y="990600"/>
            <a:ext cx="8305800" cy="1066800"/>
          </a:xfrm>
          <a:prstGeom prst="rect">
            <a:avLst/>
          </a:prstGeom>
          <a:no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0" i="1" u="none" strike="noStrike" kern="1200" cap="none" spc="0" normalizeH="0" baseline="0" noProof="0" dirty="0">
              <a:ln>
                <a:noFill/>
              </a:ln>
              <a:solidFill>
                <a:schemeClr val="bg1"/>
              </a:solidFill>
              <a:effectLst>
                <a:glow rad="228600">
                  <a:schemeClr val="tx1">
                    <a:alpha val="40000"/>
                  </a:schemeClr>
                </a:glow>
              </a:effectLst>
              <a:uLnTx/>
              <a:uFillTx/>
              <a:latin typeface="Georgia" pitchFamily="18" charset="0"/>
              <a:ea typeface="+mj-ea"/>
              <a:cs typeface="Times New Roman" pitchFamily="18" charset="0"/>
            </a:endParaRPr>
          </a:p>
        </p:txBody>
      </p:sp>
      <p:sp>
        <p:nvSpPr>
          <p:cNvPr id="10" name="Subtitle 9"/>
          <p:cNvSpPr>
            <a:spLocks noGrp="1"/>
          </p:cNvSpPr>
          <p:nvPr>
            <p:ph type="subTitle" idx="1"/>
          </p:nvPr>
        </p:nvSpPr>
        <p:spPr>
          <a:xfrm>
            <a:off x="1219200" y="5410200"/>
            <a:ext cx="7086600" cy="1295400"/>
          </a:xfrm>
        </p:spPr>
        <p:txBody>
          <a:bodyPr>
            <a:normAutofit/>
          </a:bodyPr>
          <a:lstStyle/>
          <a:p>
            <a:r>
              <a:rPr lang="en-US" sz="4000" dirty="0" smtClean="0"/>
              <a:t>Joe Pendleton… L.A. Rams QB</a:t>
            </a:r>
          </a:p>
          <a:p>
            <a:r>
              <a:rPr lang="en-US" sz="2800" dirty="0" smtClean="0"/>
              <a:t>“Heaven Can Wait” (1978) </a:t>
            </a: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Treasure..</a:t>
            </a:r>
            <a:endParaRPr lang="en-US" dirty="0"/>
          </a:p>
        </p:txBody>
      </p:sp>
      <p:sp>
        <p:nvSpPr>
          <p:cNvPr id="3" name="Content Placeholder 2"/>
          <p:cNvSpPr>
            <a:spLocks noGrp="1"/>
          </p:cNvSpPr>
          <p:nvPr>
            <p:ph idx="1"/>
          </p:nvPr>
        </p:nvSpPr>
        <p:spPr/>
        <p:txBody>
          <a:bodyPr>
            <a:normAutofit/>
          </a:bodyPr>
          <a:lstStyle/>
          <a:p>
            <a:r>
              <a:rPr lang="en-US" sz="3200" dirty="0" smtClean="0"/>
              <a:t>Matthew 6:19-20  "Do not lay up for yourselves treasures on earth, where moth and rust destroy and where thieves break in and steal;  20 but lay up for yourselves treasures in heaven, where neither moth nor rust destroys and where thieves do not break in and steal...</a:t>
            </a:r>
            <a:endParaRPr lang="en-US"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esus is the Way.jpg"/>
          <p:cNvPicPr>
            <a:picLocks noChangeAspect="1"/>
          </p:cNvPicPr>
          <p:nvPr/>
        </p:nvPicPr>
        <p:blipFill>
          <a:blip r:embed="rId2" cstate="print">
            <a:lum bright="-20000" contrast="11000"/>
          </a:blip>
          <a:stretch>
            <a:fillRect/>
          </a:stretch>
        </p:blipFill>
        <p:spPr>
          <a:xfrm>
            <a:off x="2438400" y="1371600"/>
            <a:ext cx="3597442" cy="2806700"/>
          </a:xfrm>
          <a:prstGeom prst="rect">
            <a:avLst/>
          </a:prstGeom>
        </p:spPr>
      </p:pic>
      <p:sp>
        <p:nvSpPr>
          <p:cNvPr id="2" name="Title 1"/>
          <p:cNvSpPr>
            <a:spLocks noGrp="1"/>
          </p:cNvSpPr>
          <p:nvPr>
            <p:ph type="title"/>
          </p:nvPr>
        </p:nvSpPr>
        <p:spPr/>
        <p:txBody>
          <a:bodyPr/>
          <a:lstStyle/>
          <a:p>
            <a:r>
              <a:rPr lang="en-US" dirty="0" smtClean="0"/>
              <a:t>How to get there…</a:t>
            </a:r>
            <a:endParaRPr lang="en-US" dirty="0"/>
          </a:p>
        </p:txBody>
      </p:sp>
      <p:sp>
        <p:nvSpPr>
          <p:cNvPr id="3" name="Content Placeholder 2"/>
          <p:cNvSpPr>
            <a:spLocks noGrp="1"/>
          </p:cNvSpPr>
          <p:nvPr>
            <p:ph idx="1"/>
          </p:nvPr>
        </p:nvSpPr>
        <p:spPr>
          <a:xfrm>
            <a:off x="304800" y="4343400"/>
            <a:ext cx="8229600" cy="2286000"/>
          </a:xfrm>
        </p:spPr>
        <p:txBody>
          <a:bodyPr/>
          <a:lstStyle/>
          <a:p>
            <a:r>
              <a:rPr lang="en-US" dirty="0" smtClean="0"/>
              <a:t>Only Through Jesus…</a:t>
            </a:r>
          </a:p>
          <a:p>
            <a:pPr lvl="1"/>
            <a:r>
              <a:rPr lang="en-US" dirty="0" smtClean="0"/>
              <a:t>John 14:6 Jesus said to him, "I am the way, the truth, and the life. </a:t>
            </a:r>
            <a:r>
              <a:rPr lang="en-US" b="1" dirty="0" smtClean="0"/>
              <a:t>No on</a:t>
            </a:r>
            <a:r>
              <a:rPr lang="en-US" dirty="0" smtClean="0"/>
              <a:t>e comes to the Father except through 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esus is the Way.jpg"/>
          <p:cNvPicPr>
            <a:picLocks noChangeAspect="1"/>
          </p:cNvPicPr>
          <p:nvPr/>
        </p:nvPicPr>
        <p:blipFill>
          <a:blip r:embed="rId2" cstate="print">
            <a:lum bright="-20000" contrast="11000"/>
          </a:blip>
          <a:stretch>
            <a:fillRect/>
          </a:stretch>
        </p:blipFill>
        <p:spPr>
          <a:xfrm>
            <a:off x="5181600" y="304800"/>
            <a:ext cx="3597442" cy="2806700"/>
          </a:xfrm>
          <a:prstGeom prst="rect">
            <a:avLst/>
          </a:prstGeom>
        </p:spPr>
      </p:pic>
      <p:sp>
        <p:nvSpPr>
          <p:cNvPr id="2" name="Title 1"/>
          <p:cNvSpPr>
            <a:spLocks noGrp="1"/>
          </p:cNvSpPr>
          <p:nvPr>
            <p:ph type="title"/>
          </p:nvPr>
        </p:nvSpPr>
        <p:spPr/>
        <p:txBody>
          <a:bodyPr/>
          <a:lstStyle/>
          <a:p>
            <a:r>
              <a:rPr lang="en-US" dirty="0" smtClean="0"/>
              <a:t>How to get there…</a:t>
            </a:r>
            <a:endParaRPr lang="en-US" dirty="0"/>
          </a:p>
        </p:txBody>
      </p:sp>
      <p:sp>
        <p:nvSpPr>
          <p:cNvPr id="3" name="Content Placeholder 2"/>
          <p:cNvSpPr>
            <a:spLocks noGrp="1"/>
          </p:cNvSpPr>
          <p:nvPr>
            <p:ph idx="1"/>
          </p:nvPr>
        </p:nvSpPr>
        <p:spPr>
          <a:xfrm>
            <a:off x="304800" y="3200400"/>
            <a:ext cx="8229600" cy="3429000"/>
          </a:xfrm>
        </p:spPr>
        <p:txBody>
          <a:bodyPr/>
          <a:lstStyle/>
          <a:p>
            <a:r>
              <a:rPr lang="en-US" dirty="0" smtClean="0"/>
              <a:t>Faith … Eph 2:8-9</a:t>
            </a:r>
          </a:p>
          <a:p>
            <a:r>
              <a:rPr lang="en-US" dirty="0" smtClean="0"/>
              <a:t>Repentance .. Acts 3:19</a:t>
            </a:r>
          </a:p>
          <a:p>
            <a:r>
              <a:rPr lang="en-US" dirty="0" smtClean="0"/>
              <a:t>Confession … Romans 10:9-10</a:t>
            </a:r>
          </a:p>
          <a:p>
            <a:r>
              <a:rPr lang="en-US" dirty="0" smtClean="0"/>
              <a:t>Baptism .. Mark 16:16</a:t>
            </a:r>
          </a:p>
          <a:p>
            <a:r>
              <a:rPr lang="en-US" dirty="0" smtClean="0"/>
              <a:t>Faithfulness .. Revelation 2:10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athway_To_Heaven_by_CameronSamson.jpg"/>
          <p:cNvPicPr>
            <a:picLocks noChangeAspect="1"/>
          </p:cNvPicPr>
          <p:nvPr/>
        </p:nvPicPr>
        <p:blipFill>
          <a:blip r:embed="rId2" cstate="print">
            <a:lum bright="-30000" contrast="10000"/>
          </a:blip>
          <a:stretch>
            <a:fillRect/>
          </a:stretch>
        </p:blipFill>
        <p:spPr>
          <a:xfrm>
            <a:off x="0" y="0"/>
            <a:ext cx="9144000" cy="6858000"/>
          </a:xfrm>
          <a:prstGeom prst="rect">
            <a:avLst/>
          </a:prstGeom>
        </p:spPr>
      </p:pic>
      <p:sp>
        <p:nvSpPr>
          <p:cNvPr id="2" name="Title 1"/>
          <p:cNvSpPr>
            <a:spLocks noGrp="1"/>
          </p:cNvSpPr>
          <p:nvPr>
            <p:ph type="ctrTitle"/>
          </p:nvPr>
        </p:nvSpPr>
        <p:spPr>
          <a:xfrm>
            <a:off x="381000" y="228600"/>
            <a:ext cx="8305800" cy="1828799"/>
          </a:xfrm>
        </p:spPr>
        <p:txBody>
          <a:bodyPr/>
          <a:lstStyle/>
          <a:p>
            <a:r>
              <a:rPr lang="en-US" dirty="0" smtClean="0"/>
              <a:t>Heaven Can Wait</a:t>
            </a:r>
            <a:br>
              <a:rPr lang="en-US" dirty="0" smtClean="0"/>
            </a:br>
            <a:r>
              <a:rPr lang="en-US" sz="3200" i="1" dirty="0" smtClean="0">
                <a:solidFill>
                  <a:schemeClr val="bg1"/>
                </a:solidFill>
              </a:rPr>
              <a:t>The World is Lying to Us</a:t>
            </a:r>
            <a:endParaRPr lang="en-US" sz="3200" i="1" dirty="0">
              <a:solidFill>
                <a:schemeClr val="bg1"/>
              </a:solidFill>
            </a:endParaRPr>
          </a:p>
        </p:txBody>
      </p:sp>
      <p:sp>
        <p:nvSpPr>
          <p:cNvPr id="3" name="Subtitle 2"/>
          <p:cNvSpPr>
            <a:spLocks noGrp="1"/>
          </p:cNvSpPr>
          <p:nvPr>
            <p:ph type="subTitle" idx="1"/>
          </p:nvPr>
        </p:nvSpPr>
        <p:spPr>
          <a:xfrm>
            <a:off x="1371600" y="5410200"/>
            <a:ext cx="6400800" cy="990600"/>
          </a:xfrm>
        </p:spPr>
        <p:txBody>
          <a:bodyPr>
            <a:normAutofit/>
          </a:bodyPr>
          <a:lstStyle/>
          <a:p>
            <a:r>
              <a:rPr lang="en-US" sz="4400" dirty="0" smtClean="0"/>
              <a:t>Philippians 1:21-23</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oe Pendleton on way to heaven.jpg"/>
          <p:cNvPicPr>
            <a:picLocks noChangeAspect="1"/>
          </p:cNvPicPr>
          <p:nvPr/>
        </p:nvPicPr>
        <p:blipFill>
          <a:blip r:embed="rId2" cstate="print">
            <a:lum bright="-15000" contrast="10000"/>
          </a:blip>
          <a:srcRect l="19915" t="1385"/>
          <a:stretch>
            <a:fillRect/>
          </a:stretch>
        </p:blipFill>
        <p:spPr>
          <a:xfrm>
            <a:off x="0" y="1"/>
            <a:ext cx="9144165" cy="6870444"/>
          </a:xfrm>
          <a:prstGeom prst="rect">
            <a:avLst/>
          </a:prstGeom>
        </p:spPr>
      </p:pic>
      <p:sp>
        <p:nvSpPr>
          <p:cNvPr id="3" name="Subtitle 9"/>
          <p:cNvSpPr txBox="1">
            <a:spLocks/>
          </p:cNvSpPr>
          <p:nvPr/>
        </p:nvSpPr>
        <p:spPr>
          <a:xfrm>
            <a:off x="533400" y="5638800"/>
            <a:ext cx="7924800" cy="1066800"/>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44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Joe is on his way to heaven…</a:t>
            </a:r>
            <a:endParaRPr kumimoji="0" lang="en-US" sz="44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eavencanwait.jpg"/>
          <p:cNvPicPr>
            <a:picLocks noChangeAspect="1"/>
          </p:cNvPicPr>
          <p:nvPr/>
        </p:nvPicPr>
        <p:blipFill>
          <a:blip r:embed="rId2" cstate="print">
            <a:lum bright="-10000" contrast="10000"/>
          </a:blip>
          <a:srcRect l="18581" r="6194"/>
          <a:stretch>
            <a:fillRect/>
          </a:stretch>
        </p:blipFill>
        <p:spPr>
          <a:xfrm>
            <a:off x="1" y="0"/>
            <a:ext cx="9144000" cy="6858000"/>
          </a:xfrm>
          <a:prstGeom prst="rect">
            <a:avLst/>
          </a:prstGeom>
        </p:spPr>
      </p:pic>
      <p:sp>
        <p:nvSpPr>
          <p:cNvPr id="3" name="Rectangle 2"/>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ubtitle 9"/>
          <p:cNvSpPr txBox="1">
            <a:spLocks/>
          </p:cNvSpPr>
          <p:nvPr/>
        </p:nvSpPr>
        <p:spPr>
          <a:xfrm>
            <a:off x="533400" y="5638800"/>
            <a:ext cx="7924800" cy="1066800"/>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44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Joe has to be brought back</a:t>
            </a:r>
            <a:r>
              <a:rPr kumimoji="0" lang="en-US" sz="4400" b="0" i="0" u="none" strike="noStrike" kern="1200" cap="none" spc="0" normalizeH="0" noProof="0" dirty="0" smtClean="0">
                <a:ln>
                  <a:noFill/>
                </a:ln>
                <a:solidFill>
                  <a:schemeClr val="bg1"/>
                </a:solidFill>
                <a:effectLst/>
                <a:uLnTx/>
                <a:uFillTx/>
                <a:latin typeface="Georgia" pitchFamily="18" charset="0"/>
                <a:ea typeface="+mn-ea"/>
                <a:cs typeface="Times New Roman" pitchFamily="18" charset="0"/>
              </a:rPr>
              <a:t> </a:t>
            </a:r>
            <a:r>
              <a:rPr kumimoji="0" lang="en-US" sz="44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a:t>
            </a:r>
            <a:endParaRPr kumimoji="0" lang="en-US" sz="44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eaven-can-wait-2.jpg"/>
          <p:cNvPicPr>
            <a:picLocks noChangeAspect="1"/>
          </p:cNvPicPr>
          <p:nvPr/>
        </p:nvPicPr>
        <p:blipFill>
          <a:blip r:embed="rId2" cstate="print">
            <a:lum bright="-5000" contrast="10000"/>
          </a:blip>
          <a:srcRect l="20250" r="6000"/>
          <a:stretch>
            <a:fillRect/>
          </a:stretch>
        </p:blipFill>
        <p:spPr>
          <a:xfrm>
            <a:off x="0" y="0"/>
            <a:ext cx="9144000" cy="6858000"/>
          </a:xfrm>
          <a:prstGeom prst="rect">
            <a:avLst/>
          </a:prstGeom>
        </p:spPr>
      </p:pic>
      <p:sp>
        <p:nvSpPr>
          <p:cNvPr id="3" name="Subtitle 9"/>
          <p:cNvSpPr txBox="1">
            <a:spLocks/>
          </p:cNvSpPr>
          <p:nvPr/>
        </p:nvSpPr>
        <p:spPr>
          <a:xfrm>
            <a:off x="533400" y="5638800"/>
            <a:ext cx="7924800" cy="1066800"/>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44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Joe is</a:t>
            </a:r>
            <a:r>
              <a:rPr kumimoji="0" lang="en-US" sz="4400" b="0" i="0" u="none" strike="noStrike" kern="1200" cap="none" spc="0" normalizeH="0" noProof="0" dirty="0" smtClean="0">
                <a:ln>
                  <a:noFill/>
                </a:ln>
                <a:solidFill>
                  <a:schemeClr val="bg1"/>
                </a:solidFill>
                <a:effectLst/>
                <a:uLnTx/>
                <a:uFillTx/>
                <a:latin typeface="Georgia" pitchFamily="18" charset="0"/>
                <a:ea typeface="+mn-ea"/>
                <a:cs typeface="Times New Roman" pitchFamily="18" charset="0"/>
              </a:rPr>
              <a:t> upset with the angel </a:t>
            </a:r>
            <a:r>
              <a:rPr kumimoji="0" lang="en-US" sz="44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a:t>
            </a:r>
            <a:endParaRPr kumimoji="0" lang="en-US" sz="44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81000" y="304800"/>
            <a:ext cx="5562600" cy="990600"/>
          </a:xfrm>
        </p:spPr>
        <p:txBody>
          <a:bodyPr/>
          <a:lstStyle/>
          <a:p>
            <a:r>
              <a:rPr lang="en-US" dirty="0" smtClean="0"/>
              <a:t>Attitude of Paul…</a:t>
            </a:r>
            <a:endParaRPr lang="en-US" dirty="0"/>
          </a:p>
        </p:txBody>
      </p:sp>
      <p:sp>
        <p:nvSpPr>
          <p:cNvPr id="6" name="Content Placeholder 5"/>
          <p:cNvSpPr>
            <a:spLocks noGrp="1"/>
          </p:cNvSpPr>
          <p:nvPr>
            <p:ph idx="1"/>
          </p:nvPr>
        </p:nvSpPr>
        <p:spPr>
          <a:xfrm>
            <a:off x="381000" y="2514600"/>
            <a:ext cx="8229600" cy="2438400"/>
          </a:xfrm>
        </p:spPr>
        <p:txBody>
          <a:bodyPr>
            <a:normAutofit/>
          </a:bodyPr>
          <a:lstStyle/>
          <a:p>
            <a:r>
              <a:rPr lang="en-US" dirty="0" smtClean="0"/>
              <a:t>Philippians 1:21-23 For to me, to live is Christ, and to die is gain. .. having a desire to depart and be with Christ, which is far better. </a:t>
            </a:r>
          </a:p>
          <a:p>
            <a:endParaRPr lang="en-US" dirty="0"/>
          </a:p>
        </p:txBody>
      </p:sp>
      <p:sp>
        <p:nvSpPr>
          <p:cNvPr id="7" name="Subtitle 9"/>
          <p:cNvSpPr txBox="1">
            <a:spLocks/>
          </p:cNvSpPr>
          <p:nvPr/>
        </p:nvSpPr>
        <p:spPr>
          <a:xfrm>
            <a:off x="152400" y="5410200"/>
            <a:ext cx="8839200" cy="1066800"/>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600" b="0" i="1"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Would you be happy on way to heaven..</a:t>
            </a:r>
            <a:endParaRPr kumimoji="0" lang="en-US" sz="36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p:cTn id="12"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8" name="Picture 7" descr="Psalm 8.3-5.jpg"/>
          <p:cNvPicPr>
            <a:picLocks noChangeAspect="1"/>
          </p:cNvPicPr>
          <p:nvPr/>
        </p:nvPicPr>
        <p:blipFill>
          <a:blip r:embed="rId2" cstate="print">
            <a:lum bright="-25000" contrast="10000"/>
          </a:blip>
          <a:stretch>
            <a:fillRect/>
          </a:stretch>
        </p:blipFill>
        <p:spPr>
          <a:xfrm>
            <a:off x="0" y="0"/>
            <a:ext cx="9144000" cy="5486400"/>
          </a:xfrm>
          <a:prstGeom prst="rect">
            <a:avLst/>
          </a:prstGeom>
        </p:spPr>
      </p:pic>
      <p:sp>
        <p:nvSpPr>
          <p:cNvPr id="5" name="Title 4"/>
          <p:cNvSpPr>
            <a:spLocks noGrp="1"/>
          </p:cNvSpPr>
          <p:nvPr>
            <p:ph type="title"/>
          </p:nvPr>
        </p:nvSpPr>
        <p:spPr/>
        <p:txBody>
          <a:bodyPr>
            <a:normAutofit/>
          </a:bodyPr>
          <a:lstStyle/>
          <a:p>
            <a:r>
              <a:rPr lang="en-US" dirty="0" smtClean="0"/>
              <a:t>Denials of heaven …</a:t>
            </a:r>
            <a:endParaRPr lang="en-US" dirty="0"/>
          </a:p>
        </p:txBody>
      </p:sp>
      <p:sp>
        <p:nvSpPr>
          <p:cNvPr id="7" name="Subtitle 9"/>
          <p:cNvSpPr txBox="1">
            <a:spLocks/>
          </p:cNvSpPr>
          <p:nvPr/>
        </p:nvSpPr>
        <p:spPr>
          <a:xfrm>
            <a:off x="533400" y="5486400"/>
            <a:ext cx="8153400" cy="1066800"/>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44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“You</a:t>
            </a:r>
            <a:r>
              <a:rPr kumimoji="0" lang="en-US" sz="4400" b="0" i="0" u="none" strike="noStrike" kern="1200" cap="none" spc="0" normalizeH="0" noProof="0" dirty="0" smtClean="0">
                <a:ln>
                  <a:noFill/>
                </a:ln>
                <a:solidFill>
                  <a:schemeClr val="bg1"/>
                </a:solidFill>
                <a:effectLst/>
                <a:uLnTx/>
                <a:uFillTx/>
                <a:latin typeface="Georgia" pitchFamily="18" charset="0"/>
                <a:ea typeface="+mn-ea"/>
                <a:cs typeface="Times New Roman" pitchFamily="18" charset="0"/>
              </a:rPr>
              <a:t> can’t really go to heaven</a:t>
            </a:r>
            <a:r>
              <a:rPr kumimoji="0" lang="en-US" sz="44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a:t>
            </a:r>
            <a:endParaRPr kumimoji="0" lang="en-US" sz="44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ewage.jpg"/>
          <p:cNvPicPr>
            <a:picLocks noChangeAspect="1"/>
          </p:cNvPicPr>
          <p:nvPr/>
        </p:nvPicPr>
        <p:blipFill>
          <a:blip r:embed="rId2" cstate="print"/>
          <a:srcRect l="2130" t="27000" b="10800"/>
          <a:stretch>
            <a:fillRect/>
          </a:stretch>
        </p:blipFill>
        <p:spPr>
          <a:xfrm>
            <a:off x="0" y="0"/>
            <a:ext cx="9144000" cy="6858000"/>
          </a:xfrm>
          <a:prstGeom prst="rect">
            <a:avLst/>
          </a:prstGeom>
        </p:spPr>
      </p:pic>
      <p:sp>
        <p:nvSpPr>
          <p:cNvPr id="6" name="Rectangle 5"/>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dirty="0" smtClean="0"/>
              <a:t>Reincarnation</a:t>
            </a:r>
            <a:endParaRPr lang="en-US" dirty="0"/>
          </a:p>
        </p:txBody>
      </p:sp>
      <p:sp>
        <p:nvSpPr>
          <p:cNvPr id="8" name="Content Placeholder 7"/>
          <p:cNvSpPr>
            <a:spLocks noGrp="1"/>
          </p:cNvSpPr>
          <p:nvPr>
            <p:ph idx="1"/>
          </p:nvPr>
        </p:nvSpPr>
        <p:spPr>
          <a:xfrm>
            <a:off x="152400" y="4419600"/>
            <a:ext cx="8229600" cy="2011363"/>
          </a:xfrm>
        </p:spPr>
        <p:txBody>
          <a:bodyPr/>
          <a:lstStyle/>
          <a:p>
            <a:r>
              <a:rPr lang="en-US" dirty="0" smtClean="0"/>
              <a:t>Hebrews 9:27 And as it is appointed for men to die once, but after this the judgment...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5" name="Picture 4" descr="photo-caskets.jpg"/>
          <p:cNvPicPr>
            <a:picLocks noChangeAspect="1"/>
          </p:cNvPicPr>
          <p:nvPr/>
        </p:nvPicPr>
        <p:blipFill>
          <a:blip r:embed="rId2" cstate="print"/>
          <a:stretch>
            <a:fillRect/>
          </a:stretch>
        </p:blipFill>
        <p:spPr>
          <a:xfrm>
            <a:off x="0" y="1371600"/>
            <a:ext cx="9144000" cy="3505200"/>
          </a:xfrm>
          <a:prstGeom prst="rect">
            <a:avLst/>
          </a:prstGeom>
        </p:spPr>
      </p:pic>
      <p:sp>
        <p:nvSpPr>
          <p:cNvPr id="6" name="Title 5"/>
          <p:cNvSpPr>
            <a:spLocks noGrp="1"/>
          </p:cNvSpPr>
          <p:nvPr>
            <p:ph type="title"/>
          </p:nvPr>
        </p:nvSpPr>
        <p:spPr>
          <a:xfrm>
            <a:off x="381000" y="304800"/>
            <a:ext cx="6629400" cy="1143000"/>
          </a:xfrm>
        </p:spPr>
        <p:txBody>
          <a:bodyPr>
            <a:normAutofit fontScale="90000"/>
          </a:bodyPr>
          <a:lstStyle/>
          <a:p>
            <a:r>
              <a:rPr lang="en-US" dirty="0" smtClean="0"/>
              <a:t>Annihilation..cease to exist</a:t>
            </a:r>
            <a:endParaRPr lang="en-US" dirty="0"/>
          </a:p>
        </p:txBody>
      </p:sp>
      <p:sp>
        <p:nvSpPr>
          <p:cNvPr id="7" name="Content Placeholder 6"/>
          <p:cNvSpPr>
            <a:spLocks noGrp="1"/>
          </p:cNvSpPr>
          <p:nvPr>
            <p:ph idx="1"/>
          </p:nvPr>
        </p:nvSpPr>
        <p:spPr>
          <a:xfrm>
            <a:off x="304800" y="5029200"/>
            <a:ext cx="8458200" cy="1676400"/>
          </a:xfrm>
        </p:spPr>
        <p:txBody>
          <a:bodyPr>
            <a:normAutofit fontScale="85000" lnSpcReduction="20000"/>
          </a:bodyPr>
          <a:lstStyle/>
          <a:p>
            <a:r>
              <a:rPr lang="en-US" dirty="0" smtClean="0"/>
              <a:t>Matthew 10:28  And do not fear those who kill the body but cannot kill the soul. But rather fear Him who is able to destroy both soul and body in hell..</a:t>
            </a:r>
            <a:endParaRPr lang="en-US" dirty="0"/>
          </a:p>
        </p:txBody>
      </p:sp>
      <p:sp>
        <p:nvSpPr>
          <p:cNvPr id="8" name="Rectangle 7"/>
          <p:cNvSpPr/>
          <p:nvPr/>
        </p:nvSpPr>
        <p:spPr>
          <a:xfrm>
            <a:off x="0" y="1371600"/>
            <a:ext cx="9144000" cy="35052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1443</TotalTime>
  <Words>676</Words>
  <Application>Microsoft Office PowerPoint</Application>
  <PresentationFormat>On-screen Show (4:3)</PresentationFormat>
  <Paragraphs>49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Heaven Can Wait The World is Lying to Us</vt:lpstr>
      <vt:lpstr>Slide 2</vt:lpstr>
      <vt:lpstr>Slide 3</vt:lpstr>
      <vt:lpstr>Slide 4</vt:lpstr>
      <vt:lpstr>Slide 5</vt:lpstr>
      <vt:lpstr>Attitude of Paul…</vt:lpstr>
      <vt:lpstr>Denials of heaven …</vt:lpstr>
      <vt:lpstr>Reincarnation</vt:lpstr>
      <vt:lpstr>Annihilation..cease to exist</vt:lpstr>
      <vt:lpstr>Modernism denies the supernatural..</vt:lpstr>
      <vt:lpstr>Eternal earth..</vt:lpstr>
      <vt:lpstr>Mormonism..</vt:lpstr>
      <vt:lpstr>700 Club..</vt:lpstr>
      <vt:lpstr>Earth is not eternal..</vt:lpstr>
      <vt:lpstr>Indifference to heaven..</vt:lpstr>
      <vt:lpstr>Our Eternal Home..</vt:lpstr>
      <vt:lpstr>Citizenship..</vt:lpstr>
      <vt:lpstr>Inheritance…</vt:lpstr>
      <vt:lpstr>Reward in heaven..</vt:lpstr>
      <vt:lpstr>Treasure..</vt:lpstr>
      <vt:lpstr>How to get there…</vt:lpstr>
      <vt:lpstr>How to get there…</vt:lpstr>
      <vt:lpstr>Heaven Can Wait The World is Lying to Us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249</cp:revision>
  <dcterms:created xsi:type="dcterms:W3CDTF">2011-02-15T07:29:10Z</dcterms:created>
  <dcterms:modified xsi:type="dcterms:W3CDTF">2014-07-18T17:44:04Z</dcterms:modified>
</cp:coreProperties>
</file>