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5" r:id="rId2"/>
    <p:sldId id="269" r:id="rId3"/>
    <p:sldId id="268" r:id="rId4"/>
    <p:sldId id="270" r:id="rId5"/>
    <p:sldId id="266" r:id="rId6"/>
    <p:sldId id="267" r:id="rId7"/>
    <p:sldId id="271" r:id="rId8"/>
    <p:sldId id="272" r:id="rId9"/>
    <p:sldId id="273" r:id="rId10"/>
    <p:sldId id="274" r:id="rId11"/>
    <p:sldId id="275" r:id="rId12"/>
    <p:sldId id="276" r:id="rId13"/>
    <p:sldId id="278" r:id="rId14"/>
    <p:sldId id="277" r:id="rId15"/>
    <p:sldId id="279" r:id="rId16"/>
    <p:sldId id="282" r:id="rId17"/>
    <p:sldId id="280" r:id="rId18"/>
    <p:sldId id="281" r:id="rId19"/>
    <p:sldId id="283" r:id="rId20"/>
    <p:sldId id="284" r:id="rId21"/>
    <p:sldId id="285" r:id="rId22"/>
    <p:sldId id="287" r:id="rId23"/>
    <p:sldId id="2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261300"/>
    <a:srgbClr val="0094C8"/>
    <a:srgbClr val="0078A2"/>
    <a:srgbClr val="000000"/>
    <a:srgbClr val="FFCC00"/>
    <a:srgbClr val="6699FF"/>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47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2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1CDBB-AF5A-4BF2-90BE-3BAD592BA680}" type="datetimeFigureOut">
              <a:rPr lang="en-US" smtClean="0"/>
              <a:pPr/>
              <a:t>8/8/2014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6BB74-C65B-4A59-B95B-EDD151E518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838201"/>
            <a:ext cx="7772400" cy="1295399"/>
          </a:xfrm>
        </p:spPr>
        <p:txBody>
          <a:bodyPr>
            <a:noAutofit/>
          </a:bodyPr>
          <a:lstStyle>
            <a:lvl1pPr algn="ctr">
              <a:defRPr sz="5400"/>
            </a:lvl1pPr>
          </a:lstStyle>
          <a:p>
            <a:r>
              <a:rPr lang="en-US" dirty="0" smtClean="0"/>
              <a:t>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8/8/2014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8/8/2014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C000"/>
                </a:solidFill>
              </a:defRPr>
            </a:lvl1p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8/8/2014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8/8/2014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blue background.jpg"/>
          <p:cNvPicPr>
            <a:picLocks noChangeAspect="1"/>
          </p:cNvPicPr>
          <p:nvPr userDrawn="1"/>
        </p:nvPicPr>
        <p:blipFill>
          <a:blip r:embed="rId13" cstate="print">
            <a:lum bright="-30000" contrast="15000"/>
          </a:blip>
          <a:stretch>
            <a:fillRect/>
          </a:stretch>
        </p:blipFill>
        <p:spPr>
          <a:xfrm>
            <a:off x="0" y="0"/>
            <a:ext cx="9144000" cy="6858000"/>
          </a:xfrm>
          <a:prstGeom prst="rect">
            <a:avLst/>
          </a:prstGeom>
        </p:spPr>
      </p:pic>
      <p:pic>
        <p:nvPicPr>
          <p:cNvPr id="15" name="Picture 14" descr="foundation.jpg"/>
          <p:cNvPicPr>
            <a:picLocks noChangeAspect="1"/>
          </p:cNvPicPr>
          <p:nvPr userDrawn="1"/>
        </p:nvPicPr>
        <p:blipFill>
          <a:blip r:embed="rId14" cstate="print"/>
          <a:stretch>
            <a:fillRect/>
          </a:stretch>
        </p:blipFill>
        <p:spPr>
          <a:xfrm>
            <a:off x="0" y="1524000"/>
            <a:ext cx="9144000" cy="4678326"/>
          </a:xfrm>
          <a:prstGeom prst="rect">
            <a:avLst/>
          </a:prstGeom>
        </p:spPr>
      </p:pic>
      <p:sp>
        <p:nvSpPr>
          <p:cNvPr id="16" name="Rectangle 15"/>
          <p:cNvSpPr/>
          <p:nvPr userDrawn="1"/>
        </p:nvSpPr>
        <p:spPr>
          <a:xfrm>
            <a:off x="0" y="1524000"/>
            <a:ext cx="9144000" cy="47244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04800"/>
            <a:ext cx="5562600" cy="1143000"/>
          </a:xfrm>
          <a:prstGeom prst="rect">
            <a:avLst/>
          </a:prstGeom>
          <a:noFill/>
        </p:spPr>
        <p:txBody>
          <a:bodyPr vert="horz" lIns="91440" tIns="45720" rIns="91440" bIns="45720" rtlCol="0" anchor="ctr">
            <a:normAutofit/>
          </a:bodyPr>
          <a:lstStyle/>
          <a:p>
            <a:r>
              <a:rPr lang="en-US" dirty="0" smtClean="0"/>
              <a:t>Master title style</a:t>
            </a:r>
            <a:endParaRPr lang="en-US" dirty="0"/>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FFC000"/>
          </a:solidFill>
          <a:effectLst/>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600" kern="1200">
          <a:solidFill>
            <a:schemeClr val="bg1"/>
          </a:solidFill>
          <a:effectLst/>
          <a:latin typeface="Georgia"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bg1"/>
          </a:solidFill>
          <a:effectLst/>
          <a:latin typeface="Georgia"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latin typeface="Georgia"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latin typeface="Georgia"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latin typeface="Georg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447800"/>
            <a:ext cx="9144000" cy="48006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000" y="228601"/>
            <a:ext cx="8305800" cy="1066800"/>
          </a:xfrm>
        </p:spPr>
        <p:txBody>
          <a:bodyPr/>
          <a:lstStyle/>
          <a:p>
            <a:r>
              <a:rPr lang="en-US" dirty="0" smtClean="0"/>
              <a:t>Building for Life</a:t>
            </a:r>
            <a:endParaRPr lang="en-US" dirty="0"/>
          </a:p>
        </p:txBody>
      </p:sp>
      <p:pic>
        <p:nvPicPr>
          <p:cNvPr id="7" name="Picture 6" descr="foundation.jpg"/>
          <p:cNvPicPr>
            <a:picLocks noChangeAspect="1"/>
          </p:cNvPicPr>
          <p:nvPr/>
        </p:nvPicPr>
        <p:blipFill>
          <a:blip r:embed="rId2" cstate="print"/>
          <a:srcRect t="6890"/>
          <a:stretch>
            <a:fillRect/>
          </a:stretch>
        </p:blipFill>
        <p:spPr>
          <a:xfrm>
            <a:off x="0" y="1371600"/>
            <a:ext cx="9144000" cy="4469667"/>
          </a:xfrm>
          <a:prstGeom prst="rect">
            <a:avLst/>
          </a:prstGeom>
        </p:spPr>
      </p:pic>
      <p:sp>
        <p:nvSpPr>
          <p:cNvPr id="3" name="Subtitle 2"/>
          <p:cNvSpPr>
            <a:spLocks noGrp="1"/>
          </p:cNvSpPr>
          <p:nvPr>
            <p:ph type="subTitle" idx="1"/>
          </p:nvPr>
        </p:nvSpPr>
        <p:spPr>
          <a:xfrm>
            <a:off x="1447800" y="5867400"/>
            <a:ext cx="6400800" cy="990600"/>
          </a:xfrm>
        </p:spPr>
        <p:txBody>
          <a:bodyPr>
            <a:normAutofit/>
          </a:bodyPr>
          <a:lstStyle/>
          <a:p>
            <a:r>
              <a:rPr lang="en-US" sz="4400" dirty="0" smtClean="0"/>
              <a:t>Matthew 7:24-27</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torm_is_coming_1600x900.jpg"/>
          <p:cNvPicPr>
            <a:picLocks noChangeAspect="1"/>
          </p:cNvPicPr>
          <p:nvPr/>
        </p:nvPicPr>
        <p:blipFill>
          <a:blip r:embed="rId2" cstate="print">
            <a:lum bright="-5000" contrast="10000"/>
          </a:blip>
          <a:srcRect t="14400" b="12800"/>
          <a:stretch>
            <a:fillRect/>
          </a:stretch>
        </p:blipFill>
        <p:spPr>
          <a:xfrm>
            <a:off x="0" y="1447800"/>
            <a:ext cx="9144000" cy="3744468"/>
          </a:xfrm>
          <a:prstGeom prst="rect">
            <a:avLst/>
          </a:prstGeom>
        </p:spPr>
      </p:pic>
      <p:sp>
        <p:nvSpPr>
          <p:cNvPr id="3" name="Title 2"/>
          <p:cNvSpPr>
            <a:spLocks noGrp="1"/>
          </p:cNvSpPr>
          <p:nvPr>
            <p:ph type="title"/>
          </p:nvPr>
        </p:nvSpPr>
        <p:spPr>
          <a:xfrm>
            <a:off x="381000" y="304800"/>
            <a:ext cx="6629400" cy="1143000"/>
          </a:xfrm>
        </p:spPr>
        <p:txBody>
          <a:bodyPr>
            <a:normAutofit/>
          </a:bodyPr>
          <a:lstStyle/>
          <a:p>
            <a:r>
              <a:rPr lang="en-US" dirty="0" smtClean="0"/>
              <a:t>Storms will come in life..</a:t>
            </a:r>
            <a:endParaRPr lang="en-US" dirty="0"/>
          </a:p>
        </p:txBody>
      </p:sp>
      <p:sp>
        <p:nvSpPr>
          <p:cNvPr id="4" name="Content Placeholder 3"/>
          <p:cNvSpPr>
            <a:spLocks noGrp="1"/>
          </p:cNvSpPr>
          <p:nvPr>
            <p:ph idx="1"/>
          </p:nvPr>
        </p:nvSpPr>
        <p:spPr>
          <a:xfrm>
            <a:off x="457200" y="5257800"/>
            <a:ext cx="8229600" cy="1371600"/>
          </a:xfrm>
        </p:spPr>
        <p:txBody>
          <a:bodyPr/>
          <a:lstStyle/>
          <a:p>
            <a:r>
              <a:rPr lang="en-US" dirty="0" smtClean="0"/>
              <a:t>Trials, tragedies come which test the strength of our lives…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A Life on the Solid Rock.jpg"/>
          <p:cNvPicPr>
            <a:picLocks noChangeAspect="1"/>
          </p:cNvPicPr>
          <p:nvPr/>
        </p:nvPicPr>
        <p:blipFill>
          <a:blip r:embed="rId2" cstate="print">
            <a:lum bright="-5000" contrast="10000"/>
          </a:blip>
          <a:srcRect t="17841" b="12743"/>
          <a:stretch>
            <a:fillRect/>
          </a:stretch>
        </p:blipFill>
        <p:spPr>
          <a:xfrm>
            <a:off x="0" y="1447800"/>
            <a:ext cx="9144000" cy="4224022"/>
          </a:xfrm>
          <a:prstGeom prst="rect">
            <a:avLst/>
          </a:prstGeom>
        </p:spPr>
      </p:pic>
      <p:sp>
        <p:nvSpPr>
          <p:cNvPr id="4" name="Title 3"/>
          <p:cNvSpPr>
            <a:spLocks noGrp="1"/>
          </p:cNvSpPr>
          <p:nvPr>
            <p:ph type="title"/>
          </p:nvPr>
        </p:nvSpPr>
        <p:spPr>
          <a:xfrm>
            <a:off x="381000" y="304800"/>
            <a:ext cx="6553200" cy="1143000"/>
          </a:xfrm>
        </p:spPr>
        <p:txBody>
          <a:bodyPr>
            <a:normAutofit fontScale="90000"/>
          </a:bodyPr>
          <a:lstStyle/>
          <a:p>
            <a:r>
              <a:rPr lang="en-US" dirty="0" smtClean="0"/>
              <a:t>Hearing only is not enough..</a:t>
            </a:r>
            <a:endParaRPr lang="en-US" dirty="0"/>
          </a:p>
        </p:txBody>
      </p:sp>
      <p:sp>
        <p:nvSpPr>
          <p:cNvPr id="6" name="Rectangle 5"/>
          <p:cNvSpPr/>
          <p:nvPr/>
        </p:nvSpPr>
        <p:spPr>
          <a:xfrm>
            <a:off x="0" y="1447800"/>
            <a:ext cx="9144000" cy="42672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381000" y="5105400"/>
            <a:ext cx="8458200" cy="1600200"/>
          </a:xfrm>
          <a:solidFill>
            <a:schemeClr val="tx1">
              <a:alpha val="50000"/>
            </a:schemeClr>
          </a:solidFill>
        </p:spPr>
        <p:txBody>
          <a:bodyPr>
            <a:normAutofit lnSpcReduction="10000"/>
          </a:bodyPr>
          <a:lstStyle/>
          <a:p>
            <a:r>
              <a:rPr lang="en-US" dirty="0" smtClean="0"/>
              <a:t>Matt 7:24-27  "whoever hears these sayings of Mine, .. </a:t>
            </a:r>
            <a:r>
              <a:rPr lang="en-US" dirty="0" smtClean="0">
                <a:solidFill>
                  <a:srgbClr val="FFC000"/>
                </a:solidFill>
              </a:rPr>
              <a:t>and does them</a:t>
            </a:r>
            <a:r>
              <a:rPr lang="en-US" dirty="0" smtClean="0"/>
              <a:t>,         I will liken him to a wise man..”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grad13-carroll-christian-pg-007.jpg"/>
          <p:cNvPicPr>
            <a:picLocks noChangeAspect="1"/>
          </p:cNvPicPr>
          <p:nvPr/>
        </p:nvPicPr>
        <p:blipFill>
          <a:blip r:embed="rId2" cstate="print"/>
          <a:stretch>
            <a:fillRect/>
          </a:stretch>
        </p:blipFill>
        <p:spPr>
          <a:xfrm>
            <a:off x="16888" y="533400"/>
            <a:ext cx="9127112" cy="5943600"/>
          </a:xfrm>
          <a:prstGeom prst="rect">
            <a:avLst/>
          </a:prstGeom>
        </p:spPr>
      </p:pic>
      <p:sp>
        <p:nvSpPr>
          <p:cNvPr id="3" name="Rectangle 2"/>
          <p:cNvSpPr/>
          <p:nvPr/>
        </p:nvSpPr>
        <p:spPr>
          <a:xfrm>
            <a:off x="0" y="533400"/>
            <a:ext cx="9144000" cy="59436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81000" y="304800"/>
            <a:ext cx="6324600" cy="1143000"/>
          </a:xfrm>
        </p:spPr>
        <p:txBody>
          <a:bodyPr>
            <a:normAutofit fontScale="90000"/>
          </a:bodyPr>
          <a:lstStyle/>
          <a:p>
            <a:r>
              <a:rPr lang="en-US" dirty="0" smtClean="0"/>
              <a:t>Strength in Jesus’ words..</a:t>
            </a:r>
            <a:endParaRPr lang="en-US" dirty="0"/>
          </a:p>
        </p:txBody>
      </p:sp>
      <p:sp>
        <p:nvSpPr>
          <p:cNvPr id="5" name="Content Placeholder 4"/>
          <p:cNvSpPr>
            <a:spLocks noGrp="1"/>
          </p:cNvSpPr>
          <p:nvPr>
            <p:ph idx="1"/>
          </p:nvPr>
        </p:nvSpPr>
        <p:spPr>
          <a:xfrm>
            <a:off x="228600" y="3733800"/>
            <a:ext cx="8686800" cy="2819400"/>
          </a:xfrm>
          <a:solidFill>
            <a:schemeClr val="tx1">
              <a:alpha val="50000"/>
            </a:schemeClr>
          </a:solidFill>
        </p:spPr>
        <p:txBody>
          <a:bodyPr>
            <a:normAutofit fontScale="92500" lnSpcReduction="20000"/>
          </a:bodyPr>
          <a:lstStyle/>
          <a:p>
            <a:r>
              <a:rPr lang="en-US" dirty="0" smtClean="0"/>
              <a:t>Matthew 6:19-21 "Do not lay up for your-selves treasures on earth, where moth and rust destroy… but lay up for yourselves treasures in heaven, ..  </a:t>
            </a:r>
          </a:p>
          <a:p>
            <a:r>
              <a:rPr lang="en-US" dirty="0" smtClean="0"/>
              <a:t>Matthew 6:33  But seek first the kingdom of God and His righteousness…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40719_123026_479.jpg"/>
          <p:cNvPicPr>
            <a:picLocks noChangeAspect="1"/>
          </p:cNvPicPr>
          <p:nvPr/>
        </p:nvPicPr>
        <p:blipFill>
          <a:blip r:embed="rId2" cstate="print">
            <a:lum bright="-5000" contrast="10000"/>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Wooden boat show..</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40719_120052_434.jpg"/>
          <p:cNvPicPr>
            <a:picLocks noChangeAspect="1"/>
          </p:cNvPicPr>
          <p:nvPr/>
        </p:nvPicPr>
        <p:blipFill>
          <a:blip r:embed="rId2" cstate="print">
            <a:lum bright="-6000" contrast="10000"/>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40719_123743_419.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457200" y="5867400"/>
            <a:ext cx="8229600" cy="792163"/>
          </a:xfrm>
          <a:solidFill>
            <a:schemeClr val="tx1">
              <a:alpha val="60000"/>
            </a:schemeClr>
          </a:solidFill>
        </p:spPr>
        <p:txBody>
          <a:bodyPr>
            <a:normAutofit/>
          </a:bodyPr>
          <a:lstStyle/>
          <a:p>
            <a:pPr algn="ctr">
              <a:buNone/>
            </a:pPr>
            <a:r>
              <a:rPr lang="en-US" dirty="0" smtClean="0"/>
              <a:t>The Lotus … 85 ft vessel built in 1909…</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tus at Des Moines marinajpg.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40719_122717_720.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20140719_123134_590.jpg"/>
          <p:cNvPicPr>
            <a:picLocks noChangeAspect="1"/>
          </p:cNvPicPr>
          <p:nvPr/>
        </p:nvPicPr>
        <p:blipFill>
          <a:blip r:embed="rId2" cstate="print">
            <a:lum bright="-5000" contrast="10000"/>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40719_122643_805.jpg"/>
          <p:cNvPicPr>
            <a:picLocks noChangeAspect="1"/>
          </p:cNvPicPr>
          <p:nvPr/>
        </p:nvPicPr>
        <p:blipFill>
          <a:blip r:embed="rId2" cstate="print">
            <a:lum bright="-8000" contrast="11000"/>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descr="ph-grad13-carroll-christian-pg-007.jpg"/>
          <p:cNvPicPr>
            <a:picLocks noChangeAspect="1"/>
          </p:cNvPicPr>
          <p:nvPr/>
        </p:nvPicPr>
        <p:blipFill>
          <a:blip r:embed="rId2" cstate="print">
            <a:lum bright="-10000" contrast="10000"/>
          </a:blip>
          <a:srcRect/>
          <a:stretch>
            <a:fillRect/>
          </a:stretch>
        </p:blipFill>
        <p:spPr>
          <a:xfrm>
            <a:off x="4648200" y="1600200"/>
            <a:ext cx="4495800" cy="3352801"/>
          </a:xfrm>
          <a:prstGeom prst="rect">
            <a:avLst/>
          </a:prstGeom>
        </p:spPr>
      </p:pic>
      <p:pic>
        <p:nvPicPr>
          <p:cNvPr id="11" name="Picture 10" descr="graduation1.jpg"/>
          <p:cNvPicPr>
            <a:picLocks noChangeAspect="1"/>
          </p:cNvPicPr>
          <p:nvPr/>
        </p:nvPicPr>
        <p:blipFill>
          <a:blip r:embed="rId3" cstate="print"/>
          <a:srcRect l="32400"/>
          <a:stretch>
            <a:fillRect/>
          </a:stretch>
        </p:blipFill>
        <p:spPr>
          <a:xfrm>
            <a:off x="0" y="1600200"/>
            <a:ext cx="4689200" cy="3352800"/>
          </a:xfrm>
          <a:prstGeom prst="rect">
            <a:avLst/>
          </a:prstGeom>
        </p:spPr>
      </p:pic>
      <p:sp>
        <p:nvSpPr>
          <p:cNvPr id="12" name="Title 11"/>
          <p:cNvSpPr>
            <a:spLocks noGrp="1"/>
          </p:cNvSpPr>
          <p:nvPr>
            <p:ph type="title"/>
          </p:nvPr>
        </p:nvSpPr>
        <p:spPr>
          <a:xfrm>
            <a:off x="381000" y="304800"/>
            <a:ext cx="6553200" cy="1143000"/>
          </a:xfrm>
        </p:spPr>
        <p:txBody>
          <a:bodyPr>
            <a:normAutofit fontScale="90000"/>
          </a:bodyPr>
          <a:lstStyle/>
          <a:p>
            <a:r>
              <a:rPr lang="en-US" dirty="0" smtClean="0"/>
              <a:t>Graduation and the future..</a:t>
            </a:r>
            <a:endParaRPr lang="en-US" dirty="0"/>
          </a:p>
        </p:txBody>
      </p:sp>
      <p:sp>
        <p:nvSpPr>
          <p:cNvPr id="18" name="Content Placeholder 17"/>
          <p:cNvSpPr>
            <a:spLocks noGrp="1"/>
          </p:cNvSpPr>
          <p:nvPr>
            <p:ph idx="1"/>
          </p:nvPr>
        </p:nvSpPr>
        <p:spPr>
          <a:xfrm>
            <a:off x="457200" y="5334000"/>
            <a:ext cx="8229600" cy="1371600"/>
          </a:xfrm>
        </p:spPr>
        <p:txBody>
          <a:bodyPr/>
          <a:lstStyle/>
          <a:p>
            <a:r>
              <a:rPr lang="en-US" dirty="0" smtClean="0"/>
              <a:t>A time to celebrate achievement…</a:t>
            </a:r>
          </a:p>
          <a:p>
            <a:r>
              <a:rPr lang="en-US" dirty="0" smtClean="0"/>
              <a:t>A time to prepare for the future…</a:t>
            </a:r>
            <a:endParaRPr lang="en-US" dirty="0"/>
          </a:p>
        </p:txBody>
      </p:sp>
      <p:pic>
        <p:nvPicPr>
          <p:cNvPr id="19" name="Content Placeholder 16" descr="Graduates(1).jpg"/>
          <p:cNvPicPr>
            <a:picLocks noChangeAspect="1"/>
          </p:cNvPicPr>
          <p:nvPr/>
        </p:nvPicPr>
        <p:blipFill>
          <a:blip r:embed="rId4" cstate="print">
            <a:lum bright="-4000" contrast="10000"/>
          </a:blip>
          <a:srcRect t="6409" b="6409"/>
          <a:stretch>
            <a:fillRect/>
          </a:stretch>
        </p:blipFill>
        <p:spPr>
          <a:xfrm>
            <a:off x="0" y="1371600"/>
            <a:ext cx="9144000" cy="38377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10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1000"/>
                                        <p:tgtEl>
                                          <p:spTgt spid="18">
                                            <p:txEl>
                                              <p:pRg st="1" end="1"/>
                                            </p:txEl>
                                          </p:spTgt>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ssolv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40719_122534_610.jpg"/>
          <p:cNvPicPr>
            <a:picLocks noChangeAspect="1"/>
          </p:cNvPicPr>
          <p:nvPr/>
        </p:nvPicPr>
        <p:blipFill>
          <a:blip r:embed="rId2" cstate="print">
            <a:lum contrast="11000"/>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V lotus.jpg"/>
          <p:cNvPicPr>
            <a:picLocks noChangeAspect="1"/>
          </p:cNvPicPr>
          <p:nvPr/>
        </p:nvPicPr>
        <p:blipFill>
          <a:blip r:embed="rId2" cstate="print"/>
          <a:stretch>
            <a:fillRect/>
          </a:stretch>
        </p:blipFill>
        <p:spPr>
          <a:xfrm>
            <a:off x="0" y="0"/>
            <a:ext cx="9144000" cy="6858000"/>
          </a:xfrm>
          <a:prstGeom prst="rect">
            <a:avLst/>
          </a:prstGeom>
        </p:spPr>
      </p:pic>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533400" y="5791200"/>
            <a:ext cx="8229600" cy="792163"/>
          </a:xfrm>
          <a:solidFill>
            <a:schemeClr val="tx1">
              <a:alpha val="60000"/>
            </a:schemeClr>
          </a:solidFill>
        </p:spPr>
        <p:txBody>
          <a:bodyPr/>
          <a:lstStyle/>
          <a:p>
            <a:pPr algn="ctr">
              <a:buNone/>
            </a:pPr>
            <a:r>
              <a:rPr lang="en-US" dirty="0" smtClean="0"/>
              <a:t>Still seaworthy after 105 years…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will you choose?</a:t>
            </a:r>
            <a:endParaRPr lang="en-US" dirty="0"/>
          </a:p>
        </p:txBody>
      </p:sp>
      <p:sp>
        <p:nvSpPr>
          <p:cNvPr id="3" name="Content Placeholder 2"/>
          <p:cNvSpPr>
            <a:spLocks noGrp="1"/>
          </p:cNvSpPr>
          <p:nvPr>
            <p:ph idx="1"/>
          </p:nvPr>
        </p:nvSpPr>
        <p:spPr>
          <a:xfrm>
            <a:off x="457200" y="5943600"/>
            <a:ext cx="8229600" cy="792163"/>
          </a:xfrm>
        </p:spPr>
        <p:txBody>
          <a:bodyPr>
            <a:noAutofit/>
          </a:bodyPr>
          <a:lstStyle/>
          <a:p>
            <a:pPr algn="ctr">
              <a:buNone/>
            </a:pPr>
            <a:r>
              <a:rPr lang="en-US" sz="4000" dirty="0" smtClean="0"/>
              <a:t>Firm foundation or shifting sand?..</a:t>
            </a:r>
            <a:endParaRPr lang="en-US" sz="4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447800"/>
            <a:ext cx="9144000" cy="48006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000" y="228601"/>
            <a:ext cx="8305800" cy="1066800"/>
          </a:xfrm>
        </p:spPr>
        <p:txBody>
          <a:bodyPr/>
          <a:lstStyle/>
          <a:p>
            <a:r>
              <a:rPr lang="en-US" dirty="0" smtClean="0"/>
              <a:t>Building for Life</a:t>
            </a:r>
            <a:endParaRPr lang="en-US" dirty="0"/>
          </a:p>
        </p:txBody>
      </p:sp>
      <p:pic>
        <p:nvPicPr>
          <p:cNvPr id="7" name="Picture 6" descr="foundation.jpg"/>
          <p:cNvPicPr>
            <a:picLocks noChangeAspect="1"/>
          </p:cNvPicPr>
          <p:nvPr/>
        </p:nvPicPr>
        <p:blipFill>
          <a:blip r:embed="rId2" cstate="print"/>
          <a:srcRect t="6890"/>
          <a:stretch>
            <a:fillRect/>
          </a:stretch>
        </p:blipFill>
        <p:spPr>
          <a:xfrm>
            <a:off x="0" y="1371600"/>
            <a:ext cx="9144000" cy="4469667"/>
          </a:xfrm>
          <a:prstGeom prst="rect">
            <a:avLst/>
          </a:prstGeom>
        </p:spPr>
      </p:pic>
      <p:sp>
        <p:nvSpPr>
          <p:cNvPr id="3" name="Subtitle 2"/>
          <p:cNvSpPr>
            <a:spLocks noGrp="1"/>
          </p:cNvSpPr>
          <p:nvPr>
            <p:ph type="subTitle" idx="1"/>
          </p:nvPr>
        </p:nvSpPr>
        <p:spPr>
          <a:xfrm>
            <a:off x="1447800" y="5867400"/>
            <a:ext cx="6400800" cy="990600"/>
          </a:xfrm>
        </p:spPr>
        <p:txBody>
          <a:bodyPr>
            <a:normAutofit/>
          </a:bodyPr>
          <a:lstStyle/>
          <a:p>
            <a:r>
              <a:rPr lang="en-US" sz="4400" dirty="0" smtClean="0"/>
              <a:t>Matthew 7:24-27</a:t>
            </a:r>
            <a:endParaRPr lang="en-US"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6553200" cy="1143000"/>
          </a:xfrm>
        </p:spPr>
        <p:txBody>
          <a:bodyPr>
            <a:normAutofit fontScale="90000"/>
          </a:bodyPr>
          <a:lstStyle/>
          <a:p>
            <a:r>
              <a:rPr lang="en-US" dirty="0" smtClean="0"/>
              <a:t>What are you building on..</a:t>
            </a:r>
            <a:endParaRPr lang="en-US" dirty="0"/>
          </a:p>
        </p:txBody>
      </p:sp>
      <p:pic>
        <p:nvPicPr>
          <p:cNvPr id="5" name="Picture 4" descr="christian leadership training.jpg"/>
          <p:cNvPicPr>
            <a:picLocks noChangeAspect="1"/>
          </p:cNvPicPr>
          <p:nvPr/>
        </p:nvPicPr>
        <p:blipFill>
          <a:blip r:embed="rId2" cstate="print">
            <a:lum bright="-5000" contrast="10000"/>
          </a:blip>
          <a:srcRect b="19726"/>
          <a:stretch>
            <a:fillRect/>
          </a:stretch>
        </p:blipFill>
        <p:spPr>
          <a:xfrm>
            <a:off x="0" y="1447800"/>
            <a:ext cx="9144000" cy="4121771"/>
          </a:xfrm>
          <a:prstGeom prst="rect">
            <a:avLst/>
          </a:prstGeom>
        </p:spPr>
      </p:pic>
      <p:sp>
        <p:nvSpPr>
          <p:cNvPr id="4" name="Content Placeholder 3"/>
          <p:cNvSpPr>
            <a:spLocks noGrp="1"/>
          </p:cNvSpPr>
          <p:nvPr>
            <p:ph idx="1"/>
          </p:nvPr>
        </p:nvSpPr>
        <p:spPr>
          <a:xfrm>
            <a:off x="228600" y="5791200"/>
            <a:ext cx="8686800" cy="914399"/>
          </a:xfrm>
        </p:spPr>
        <p:txBody>
          <a:bodyPr>
            <a:normAutofit/>
          </a:bodyPr>
          <a:lstStyle/>
          <a:p>
            <a:pPr algn="ctr">
              <a:buNone/>
            </a:pPr>
            <a:r>
              <a:rPr lang="en-US" dirty="0" smtClean="0"/>
              <a:t>What will be the foundation of your life?..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Leaning-Tower-of-Pisa-Header.jpg"/>
          <p:cNvPicPr>
            <a:picLocks noChangeAspect="1"/>
          </p:cNvPicPr>
          <p:nvPr/>
        </p:nvPicPr>
        <p:blipFill>
          <a:blip r:embed="rId2" cstate="print"/>
          <a:stretch>
            <a:fillRect/>
          </a:stretch>
        </p:blipFill>
        <p:spPr>
          <a:xfrm>
            <a:off x="0" y="1447800"/>
            <a:ext cx="9144000" cy="4419600"/>
          </a:xfrm>
          <a:prstGeom prst="rect">
            <a:avLst/>
          </a:prstGeom>
        </p:spPr>
      </p:pic>
      <p:sp>
        <p:nvSpPr>
          <p:cNvPr id="3" name="Title 2"/>
          <p:cNvSpPr>
            <a:spLocks noGrp="1"/>
          </p:cNvSpPr>
          <p:nvPr>
            <p:ph type="title"/>
          </p:nvPr>
        </p:nvSpPr>
        <p:spPr/>
        <p:txBody>
          <a:bodyPr/>
          <a:lstStyle/>
          <a:p>
            <a:r>
              <a:rPr lang="en-US" dirty="0" smtClean="0"/>
              <a:t>Tower of Pisa..</a:t>
            </a:r>
            <a:endParaRPr lang="en-US" dirty="0"/>
          </a:p>
        </p:txBody>
      </p:sp>
      <p:sp>
        <p:nvSpPr>
          <p:cNvPr id="4" name="Content Placeholder 3"/>
          <p:cNvSpPr>
            <a:spLocks noGrp="1"/>
          </p:cNvSpPr>
          <p:nvPr>
            <p:ph idx="1"/>
          </p:nvPr>
        </p:nvSpPr>
        <p:spPr>
          <a:xfrm>
            <a:off x="381000" y="5943600"/>
            <a:ext cx="8229600" cy="792163"/>
          </a:xfrm>
        </p:spPr>
        <p:txBody>
          <a:bodyPr/>
          <a:lstStyle/>
          <a:p>
            <a:r>
              <a:rPr lang="en-US" dirty="0" smtClean="0"/>
              <a:t>Poor architecture or poor foundation?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biblical worldview.jpg"/>
          <p:cNvPicPr>
            <a:picLocks noChangeAspect="1"/>
          </p:cNvPicPr>
          <p:nvPr/>
        </p:nvPicPr>
        <p:blipFill>
          <a:blip r:embed="rId2" cstate="print">
            <a:lum bright="-4000" contrast="10000"/>
          </a:blip>
          <a:stretch>
            <a:fillRect/>
          </a:stretch>
        </p:blipFill>
        <p:spPr>
          <a:xfrm>
            <a:off x="0" y="1447800"/>
            <a:ext cx="9144000" cy="3081275"/>
          </a:xfrm>
          <a:prstGeom prst="rect">
            <a:avLst/>
          </a:prstGeom>
        </p:spPr>
      </p:pic>
      <p:sp>
        <p:nvSpPr>
          <p:cNvPr id="5" name="Title 4"/>
          <p:cNvSpPr>
            <a:spLocks noGrp="1"/>
          </p:cNvSpPr>
          <p:nvPr>
            <p:ph type="title"/>
          </p:nvPr>
        </p:nvSpPr>
        <p:spPr/>
        <p:txBody>
          <a:bodyPr>
            <a:normAutofit fontScale="90000"/>
          </a:bodyPr>
          <a:lstStyle/>
          <a:p>
            <a:r>
              <a:rPr lang="en-US" dirty="0" smtClean="0"/>
              <a:t>The need for wisdom..</a:t>
            </a:r>
            <a:endParaRPr lang="en-US" dirty="0"/>
          </a:p>
        </p:txBody>
      </p:sp>
      <p:sp>
        <p:nvSpPr>
          <p:cNvPr id="6" name="Content Placeholder 5"/>
          <p:cNvSpPr>
            <a:spLocks noGrp="1"/>
          </p:cNvSpPr>
          <p:nvPr>
            <p:ph idx="1"/>
          </p:nvPr>
        </p:nvSpPr>
        <p:spPr>
          <a:xfrm>
            <a:off x="228600" y="4724400"/>
            <a:ext cx="8686800" cy="1981200"/>
          </a:xfrm>
        </p:spPr>
        <p:txBody>
          <a:bodyPr>
            <a:normAutofit fontScale="85000" lnSpcReduction="20000"/>
          </a:bodyPr>
          <a:lstStyle/>
          <a:p>
            <a:r>
              <a:rPr lang="en-US" dirty="0" smtClean="0"/>
              <a:t>Proverbs 4:7-8  Wisdom is the principal thing; Therefore get wisdom. And in all your getting, get understanding. 8 Exalt her, and she will promote you; She will bring you honor, when you embrace her.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A Life on the Solid Rock.jpg"/>
          <p:cNvPicPr>
            <a:picLocks noChangeAspect="1"/>
          </p:cNvPicPr>
          <p:nvPr/>
        </p:nvPicPr>
        <p:blipFill>
          <a:blip r:embed="rId2" cstate="print">
            <a:lum bright="-5000" contrast="10000"/>
          </a:blip>
          <a:srcRect t="17841" b="12743"/>
          <a:stretch>
            <a:fillRect/>
          </a:stretch>
        </p:blipFill>
        <p:spPr>
          <a:xfrm>
            <a:off x="0" y="1447800"/>
            <a:ext cx="9144000" cy="4224022"/>
          </a:xfrm>
          <a:prstGeom prst="rect">
            <a:avLst/>
          </a:prstGeom>
        </p:spPr>
      </p:pic>
      <p:sp>
        <p:nvSpPr>
          <p:cNvPr id="4" name="Title 3"/>
          <p:cNvSpPr>
            <a:spLocks noGrp="1"/>
          </p:cNvSpPr>
          <p:nvPr>
            <p:ph type="title"/>
          </p:nvPr>
        </p:nvSpPr>
        <p:spPr/>
        <p:txBody>
          <a:bodyPr>
            <a:normAutofit fontScale="90000"/>
          </a:bodyPr>
          <a:lstStyle/>
          <a:p>
            <a:r>
              <a:rPr lang="en-US" dirty="0" smtClean="0"/>
              <a:t>Each of us is building..</a:t>
            </a:r>
            <a:endParaRPr lang="en-US" dirty="0"/>
          </a:p>
        </p:txBody>
      </p:sp>
      <p:sp>
        <p:nvSpPr>
          <p:cNvPr id="6" name="Rectangle 5"/>
          <p:cNvSpPr/>
          <p:nvPr/>
        </p:nvSpPr>
        <p:spPr>
          <a:xfrm>
            <a:off x="0" y="1447800"/>
            <a:ext cx="9144000" cy="4267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457200" y="4648200"/>
            <a:ext cx="8229600" cy="2057400"/>
          </a:xfrm>
        </p:spPr>
        <p:txBody>
          <a:bodyPr>
            <a:normAutofit fontScale="92500" lnSpcReduction="10000"/>
          </a:bodyPr>
          <a:lstStyle/>
          <a:p>
            <a:r>
              <a:rPr lang="en-US" dirty="0" smtClean="0"/>
              <a:t>Matthew 7:24-27  "Therefore whoever hears these sayings of Mine, and does them, I will liken him to a wise man who built his house on the rock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Jesus calls for a choice..</a:t>
            </a:r>
            <a:endParaRPr lang="en-US" dirty="0"/>
          </a:p>
        </p:txBody>
      </p:sp>
      <p:pic>
        <p:nvPicPr>
          <p:cNvPr id="4" name="Picture 3" descr="Building on Sand.jpg"/>
          <p:cNvPicPr>
            <a:picLocks noChangeAspect="1"/>
          </p:cNvPicPr>
          <p:nvPr/>
        </p:nvPicPr>
        <p:blipFill>
          <a:blip r:embed="rId2" cstate="print">
            <a:lum bright="-10000" contrast="10000"/>
          </a:blip>
          <a:srcRect t="14400"/>
          <a:stretch>
            <a:fillRect/>
          </a:stretch>
        </p:blipFill>
        <p:spPr>
          <a:xfrm>
            <a:off x="0" y="1371600"/>
            <a:ext cx="9144000" cy="3330752"/>
          </a:xfrm>
          <a:prstGeom prst="rect">
            <a:avLst/>
          </a:prstGeom>
        </p:spPr>
      </p:pic>
      <p:sp>
        <p:nvSpPr>
          <p:cNvPr id="5" name="Content Placeholder 4"/>
          <p:cNvSpPr>
            <a:spLocks noGrp="1"/>
          </p:cNvSpPr>
          <p:nvPr>
            <p:ph idx="1"/>
          </p:nvPr>
        </p:nvSpPr>
        <p:spPr>
          <a:xfrm>
            <a:off x="304800" y="4800600"/>
            <a:ext cx="8686800" cy="1905000"/>
          </a:xfrm>
        </p:spPr>
        <p:txBody>
          <a:bodyPr>
            <a:normAutofit fontScale="77500" lnSpcReduction="20000"/>
          </a:bodyPr>
          <a:lstStyle/>
          <a:p>
            <a:r>
              <a:rPr lang="en-US" dirty="0" smtClean="0"/>
              <a:t>Matthew 7:13-14  "Enter by the narrow gate; for wide is the gate and broad is the way that leads to destruction, and there are many who go in by it.  14 Because narrow is the gate and difficult is the way which leads to life, and there are few who find it.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foundation.jpg"/>
          <p:cNvPicPr>
            <a:picLocks noChangeAspect="1"/>
          </p:cNvPicPr>
          <p:nvPr/>
        </p:nvPicPr>
        <p:blipFill>
          <a:blip r:embed="rId2" cstate="print"/>
          <a:srcRect t="6890"/>
          <a:stretch>
            <a:fillRect/>
          </a:stretch>
        </p:blipFill>
        <p:spPr>
          <a:xfrm>
            <a:off x="0" y="1295400"/>
            <a:ext cx="9144000" cy="4012467"/>
          </a:xfrm>
          <a:prstGeom prst="rect">
            <a:avLst/>
          </a:prstGeom>
        </p:spPr>
      </p:pic>
      <p:sp>
        <p:nvSpPr>
          <p:cNvPr id="2" name="Title 1"/>
          <p:cNvSpPr>
            <a:spLocks noGrp="1"/>
          </p:cNvSpPr>
          <p:nvPr>
            <p:ph type="title"/>
          </p:nvPr>
        </p:nvSpPr>
        <p:spPr/>
        <p:txBody>
          <a:bodyPr/>
          <a:lstStyle/>
          <a:p>
            <a:r>
              <a:rPr lang="en-US" dirty="0" smtClean="0"/>
              <a:t>Wise or foolish?..</a:t>
            </a:r>
            <a:endParaRPr lang="en-US" dirty="0"/>
          </a:p>
        </p:txBody>
      </p:sp>
      <p:sp>
        <p:nvSpPr>
          <p:cNvPr id="5" name="Rectangle 4"/>
          <p:cNvSpPr/>
          <p:nvPr/>
        </p:nvSpPr>
        <p:spPr>
          <a:xfrm>
            <a:off x="0" y="1295400"/>
            <a:ext cx="9144000" cy="4267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4572000"/>
            <a:ext cx="8839200" cy="2286000"/>
          </a:xfrm>
        </p:spPr>
        <p:txBody>
          <a:bodyPr>
            <a:normAutofit fontScale="77500" lnSpcReduction="20000"/>
          </a:bodyPr>
          <a:lstStyle/>
          <a:p>
            <a:r>
              <a:rPr lang="en-US" dirty="0" smtClean="0"/>
              <a:t>26 "But everyone who hears these sayings of Mine, and does not do them, will be like a foolish man who built his house on the sand:  27 and the rain descended, the floods came, and the winds blew and beat on that house; and it fell. And great was its fall."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 name="Content Placeholder 5" descr="Train-Foundation-1.jpg"/>
          <p:cNvPicPr>
            <a:picLocks noChangeAspect="1"/>
          </p:cNvPicPr>
          <p:nvPr/>
        </p:nvPicPr>
        <p:blipFill>
          <a:blip r:embed="rId2" cstate="print"/>
          <a:srcRect t="17578" b="19043"/>
          <a:stretch>
            <a:fillRect/>
          </a:stretch>
        </p:blipFill>
        <p:spPr>
          <a:xfrm>
            <a:off x="0" y="1371600"/>
            <a:ext cx="9144000" cy="3863529"/>
          </a:xfrm>
          <a:prstGeom prst="rect">
            <a:avLst/>
          </a:prstGeom>
        </p:spPr>
      </p:pic>
      <p:pic>
        <p:nvPicPr>
          <p:cNvPr id="3" name="Picture 2" descr="parenting.jpg"/>
          <p:cNvPicPr>
            <a:picLocks noChangeAspect="1"/>
          </p:cNvPicPr>
          <p:nvPr/>
        </p:nvPicPr>
        <p:blipFill>
          <a:blip r:embed="rId3" cstate="print">
            <a:lum bright="-10000" contrast="10000"/>
          </a:blip>
          <a:stretch>
            <a:fillRect/>
          </a:stretch>
        </p:blipFill>
        <p:spPr>
          <a:xfrm>
            <a:off x="0" y="1371600"/>
            <a:ext cx="9144000" cy="3886200"/>
          </a:xfrm>
          <a:prstGeom prst="rect">
            <a:avLst/>
          </a:prstGeom>
        </p:spPr>
      </p:pic>
      <p:sp>
        <p:nvSpPr>
          <p:cNvPr id="4" name="Title 3"/>
          <p:cNvSpPr>
            <a:spLocks noGrp="1"/>
          </p:cNvSpPr>
          <p:nvPr>
            <p:ph type="title"/>
          </p:nvPr>
        </p:nvSpPr>
        <p:spPr>
          <a:xfrm>
            <a:off x="381000" y="304800"/>
            <a:ext cx="6934200" cy="1143000"/>
          </a:xfrm>
        </p:spPr>
        <p:txBody>
          <a:bodyPr>
            <a:normAutofit fontScale="90000"/>
          </a:bodyPr>
          <a:lstStyle/>
          <a:p>
            <a:r>
              <a:rPr lang="en-US" dirty="0" smtClean="0"/>
              <a:t>We all choose a foundation..</a:t>
            </a:r>
            <a:endParaRPr lang="en-US" dirty="0"/>
          </a:p>
        </p:txBody>
      </p:sp>
      <p:sp>
        <p:nvSpPr>
          <p:cNvPr id="7" name="Content Placeholder 6"/>
          <p:cNvSpPr>
            <a:spLocks noGrp="1"/>
          </p:cNvSpPr>
          <p:nvPr>
            <p:ph idx="1"/>
          </p:nvPr>
        </p:nvSpPr>
        <p:spPr>
          <a:xfrm>
            <a:off x="304800" y="5029200"/>
            <a:ext cx="8610600" cy="1828800"/>
          </a:xfrm>
        </p:spPr>
        <p:txBody>
          <a:bodyPr>
            <a:normAutofit/>
          </a:bodyPr>
          <a:lstStyle/>
          <a:p>
            <a:r>
              <a:rPr lang="en-US" dirty="0" smtClean="0"/>
              <a:t>Matthew 16:18 on this rock I will build My church, and the gates of Hades shall not prevail against it.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2424</TotalTime>
  <Words>422</Words>
  <Application>Microsoft Office PowerPoint</Application>
  <PresentationFormat>On-screen Show (4:3)</PresentationFormat>
  <Paragraphs>33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Building for Life</vt:lpstr>
      <vt:lpstr>Graduation and the future..</vt:lpstr>
      <vt:lpstr>What are you building on..</vt:lpstr>
      <vt:lpstr>Tower of Pisa..</vt:lpstr>
      <vt:lpstr>The need for wisdom..</vt:lpstr>
      <vt:lpstr>Each of us is building..</vt:lpstr>
      <vt:lpstr>Jesus calls for a choice..</vt:lpstr>
      <vt:lpstr>Wise or foolish?..</vt:lpstr>
      <vt:lpstr>We all choose a foundation..</vt:lpstr>
      <vt:lpstr>Storms will come in life..</vt:lpstr>
      <vt:lpstr>Hearing only is not enough..</vt:lpstr>
      <vt:lpstr>Strength in Jesus’ words..</vt:lpstr>
      <vt:lpstr>Wooden boat show..</vt:lpstr>
      <vt:lpstr>Slide 14</vt:lpstr>
      <vt:lpstr>Slide 15</vt:lpstr>
      <vt:lpstr>Slide 16</vt:lpstr>
      <vt:lpstr>Slide 17</vt:lpstr>
      <vt:lpstr>Slide 18</vt:lpstr>
      <vt:lpstr>Slide 19</vt:lpstr>
      <vt:lpstr>Slide 20</vt:lpstr>
      <vt:lpstr>Slide 21</vt:lpstr>
      <vt:lpstr>What will you choose?</vt:lpstr>
      <vt:lpstr>Building for Life</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252</cp:revision>
  <dcterms:created xsi:type="dcterms:W3CDTF">2011-02-15T07:29:10Z</dcterms:created>
  <dcterms:modified xsi:type="dcterms:W3CDTF">2014-08-09T00:40:54Z</dcterms:modified>
</cp:coreProperties>
</file>