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69" r:id="rId3"/>
    <p:sldId id="266" r:id="rId4"/>
    <p:sldId id="270" r:id="rId5"/>
    <p:sldId id="267" r:id="rId6"/>
    <p:sldId id="271" r:id="rId7"/>
    <p:sldId id="272" r:id="rId8"/>
    <p:sldId id="273" r:id="rId9"/>
    <p:sldId id="274" r:id="rId10"/>
    <p:sldId id="275" r:id="rId11"/>
    <p:sldId id="277" r:id="rId12"/>
    <p:sldId id="276"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AABE"/>
    <a:srgbClr val="12AFC4"/>
    <a:srgbClr val="1096A8"/>
    <a:srgbClr val="F1EEC5"/>
    <a:srgbClr val="E6ECCA"/>
    <a:srgbClr val="E9E6CD"/>
    <a:srgbClr val="CC0000"/>
    <a:srgbClr val="38D7EC"/>
    <a:srgbClr val="FF0066"/>
    <a:srgbClr val="E5DB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91" d="100"/>
          <a:sy n="91" d="100"/>
        </p:scale>
        <p:origin x="-4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1">
                <a:solidFill>
                  <a:srgbClr val="1096A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8/8/2014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152400"/>
            <a:ext cx="5562600" cy="1295400"/>
          </a:xfrm>
        </p:spPr>
        <p:txBody>
          <a:bodyPr>
            <a:normAutofit/>
          </a:bodyPr>
          <a:lstStyle>
            <a:lvl1pPr>
              <a:defRPr sz="3800">
                <a:solidFill>
                  <a:srgbClr val="CC0000"/>
                </a:solidFill>
                <a:latin typeface="Tahoma" pitchFamily="34" charset="0"/>
                <a:ea typeface="Tahoma" pitchFamily="34" charset="0"/>
                <a:cs typeface="Tahoma" pitchFamily="34"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800" b="1">
                <a:solidFill>
                  <a:srgbClr val="12AABE"/>
                </a:solidFill>
                <a:latin typeface="Tahoma" pitchFamily="34" charset="0"/>
                <a:ea typeface="Tahoma" pitchFamily="34" charset="0"/>
                <a:cs typeface="Tahoma" pitchFamily="34" charset="0"/>
              </a:defRPr>
            </a:lvl1pPr>
            <a:lvl2pPr>
              <a:defRPr sz="2000" b="1">
                <a:solidFill>
                  <a:srgbClr val="12AABE"/>
                </a:solidFill>
                <a:latin typeface="Tahoma" pitchFamily="34" charset="0"/>
                <a:ea typeface="Tahoma" pitchFamily="34" charset="0"/>
                <a:cs typeface="Tahoma" pitchFamily="34" charset="0"/>
              </a:defRPr>
            </a:lvl2pPr>
            <a:lvl3pPr>
              <a:defRPr sz="2000" b="1">
                <a:solidFill>
                  <a:srgbClr val="12AABE"/>
                </a:solidFill>
                <a:latin typeface="Tahoma" pitchFamily="34" charset="0"/>
                <a:ea typeface="Tahoma" pitchFamily="34" charset="0"/>
                <a:cs typeface="Tahoma" pitchFamily="34" charset="0"/>
              </a:defRPr>
            </a:lvl3pPr>
            <a:lvl4pPr>
              <a:defRPr sz="2000" b="1">
                <a:solidFill>
                  <a:srgbClr val="12AABE"/>
                </a:solidFill>
                <a:latin typeface="Tahoma" pitchFamily="34" charset="0"/>
                <a:ea typeface="Tahoma" pitchFamily="34" charset="0"/>
                <a:cs typeface="Tahoma" pitchFamily="34" charset="0"/>
              </a:defRPr>
            </a:lvl4pPr>
            <a:lvl5pPr>
              <a:defRPr sz="2000" b="1">
                <a:solidFill>
                  <a:srgbClr val="12AABE"/>
                </a:solidFill>
                <a:latin typeface="Tahoma" pitchFamily="34" charset="0"/>
                <a:ea typeface="Tahoma" pitchFamily="34" charset="0"/>
                <a:cs typeface="Tahoma" pitchFamily="34"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8/8/2014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blue background.jpg"/>
          <p:cNvPicPr>
            <a:picLocks noChangeAspect="1"/>
          </p:cNvPicPr>
          <p:nvPr userDrawn="1"/>
        </p:nvPicPr>
        <p:blipFill>
          <a:blip r:embed="rId13" cstate="print">
            <a:lum bright="-30000" contrast="15000"/>
          </a:blip>
          <a:stretch>
            <a:fillRect/>
          </a:stretch>
        </p:blipFill>
        <p:spPr>
          <a:xfrm>
            <a:off x="0" y="0"/>
            <a:ext cx="9144000" cy="6858000"/>
          </a:xfrm>
          <a:prstGeom prst="rect">
            <a:avLst/>
          </a:prstGeom>
        </p:spPr>
      </p:pic>
      <p:pic>
        <p:nvPicPr>
          <p:cNvPr id="5" name="Picture 4" descr="Do Not Worry Matt 6 34.jpg"/>
          <p:cNvPicPr>
            <a:picLocks noChangeAspect="1"/>
          </p:cNvPicPr>
          <p:nvPr userDrawn="1"/>
        </p:nvPicPr>
        <p:blipFill>
          <a:blip r:embed="rId14" cstate="print">
            <a:lum bright="12000" contrast="10000"/>
          </a:blip>
          <a:stretch>
            <a:fillRect/>
          </a:stretch>
        </p:blipFill>
        <p:spPr>
          <a:xfrm>
            <a:off x="0" y="0"/>
            <a:ext cx="9144000" cy="6858000"/>
          </a:xfrm>
          <a:prstGeom prst="rect">
            <a:avLst/>
          </a:prstGeom>
        </p:spPr>
      </p:pic>
      <p:sp>
        <p:nvSpPr>
          <p:cNvPr id="6" name="Rectangle 5"/>
          <p:cNvSpPr/>
          <p:nvPr userDrawn="1"/>
        </p:nvSpPr>
        <p:spPr>
          <a:xfrm>
            <a:off x="0" y="1447800"/>
            <a:ext cx="9144000" cy="4495800"/>
          </a:xfrm>
          <a:prstGeom prst="rect">
            <a:avLst/>
          </a:prstGeom>
          <a:solidFill>
            <a:srgbClr val="F1EE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pic>
        <p:nvPicPr>
          <p:cNvPr id="7" name="Picture 6" descr="Do Not Worry Matt 6 34.jpg"/>
          <p:cNvPicPr>
            <a:picLocks noChangeAspect="1"/>
          </p:cNvPicPr>
          <p:nvPr userDrawn="1"/>
        </p:nvPicPr>
        <p:blipFill>
          <a:blip r:embed="rId14" cstate="print">
            <a:lum bright="5000" contrast="20000"/>
          </a:blip>
          <a:srcRect t="15625" b="12500"/>
          <a:stretch>
            <a:fillRect/>
          </a:stretch>
        </p:blipFill>
        <p:spPr>
          <a:xfrm>
            <a:off x="6858000" y="6019800"/>
            <a:ext cx="2057400" cy="838200"/>
          </a:xfrm>
          <a:prstGeom prst="rect">
            <a:avLst/>
          </a:prstGeom>
        </p:spPr>
      </p:pic>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b="1" kern="1200">
          <a:solidFill>
            <a:srgbClr val="CC0000"/>
          </a:solidFill>
          <a:effectLst/>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b="1" kern="1200">
          <a:solidFill>
            <a:srgbClr val="1096A8"/>
          </a:solidFill>
          <a:effectLst/>
          <a:latin typeface="Tahoma" pitchFamily="34"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b="1" kern="1200">
          <a:solidFill>
            <a:srgbClr val="1096A8"/>
          </a:solidFill>
          <a:effectLst/>
          <a:latin typeface="Tahoma" pitchFamily="34"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b="1" kern="1200">
          <a:solidFill>
            <a:srgbClr val="1096A8"/>
          </a:solidFill>
          <a:effectLst/>
          <a:latin typeface="Tahoma" pitchFamily="34"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b="1" kern="1200">
          <a:solidFill>
            <a:srgbClr val="1096A8"/>
          </a:solidFill>
          <a:effectLst/>
          <a:latin typeface="Tahoma" pitchFamily="34"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b="1" kern="1200">
          <a:solidFill>
            <a:srgbClr val="1096A8"/>
          </a:solidFill>
          <a:effectLst/>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p:txBody>
          <a:bodyPr/>
          <a:lstStyle/>
          <a:p>
            <a:endParaRPr lang="en-US"/>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o Not Worry Matt 6 34.jpg"/>
          <p:cNvPicPr>
            <a:picLocks noChangeAspect="1"/>
          </p:cNvPicPr>
          <p:nvPr/>
        </p:nvPicPr>
        <p:blipFill>
          <a:blip r:embed="rId2" cstate="print">
            <a:lum bright="5000" contrast="20000"/>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ield-of-avalanche-lilies-inge-johnsson.jpg"/>
          <p:cNvPicPr>
            <a:picLocks noChangeAspect="1"/>
          </p:cNvPicPr>
          <p:nvPr/>
        </p:nvPicPr>
        <p:blipFill>
          <a:blip r:embed="rId2" cstate="print"/>
          <a:srcRect t="14257" b="10693"/>
          <a:stretch>
            <a:fillRect/>
          </a:stretch>
        </p:blipFill>
        <p:spPr>
          <a:xfrm>
            <a:off x="0" y="1447800"/>
            <a:ext cx="9144000" cy="4696906"/>
          </a:xfrm>
          <a:prstGeom prst="rect">
            <a:avLst/>
          </a:prstGeom>
        </p:spPr>
      </p:pic>
      <p:sp>
        <p:nvSpPr>
          <p:cNvPr id="6" name="Rectangle 5"/>
          <p:cNvSpPr/>
          <p:nvPr/>
        </p:nvSpPr>
        <p:spPr>
          <a:xfrm>
            <a:off x="0" y="1447800"/>
            <a:ext cx="9144000" cy="4724400"/>
          </a:xfrm>
          <a:prstGeom prst="rect">
            <a:avLst/>
          </a:prstGeom>
          <a:solidFill>
            <a:srgbClr val="F1EEC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a:bodyPr>
          <a:lstStyle/>
          <a:p>
            <a:r>
              <a:rPr lang="en-US" sz="2400" dirty="0" smtClean="0"/>
              <a:t>Don’t worry.. 28-30</a:t>
            </a:r>
            <a:br>
              <a:rPr lang="en-US" sz="2400" dirty="0" smtClean="0"/>
            </a:br>
            <a:r>
              <a:rPr lang="en-US" sz="3200" dirty="0" smtClean="0"/>
              <a:t>It isn’t necessary..</a:t>
            </a:r>
            <a:endParaRPr lang="en-US" sz="3200" dirty="0"/>
          </a:p>
        </p:txBody>
      </p:sp>
      <p:sp>
        <p:nvSpPr>
          <p:cNvPr id="4" name="Content Placeholder 3"/>
          <p:cNvSpPr>
            <a:spLocks noGrp="1"/>
          </p:cNvSpPr>
          <p:nvPr>
            <p:ph idx="1"/>
          </p:nvPr>
        </p:nvSpPr>
        <p:spPr>
          <a:xfrm>
            <a:off x="152400" y="1676400"/>
            <a:ext cx="8839200" cy="4114800"/>
          </a:xfrm>
        </p:spPr>
        <p:txBody>
          <a:bodyPr>
            <a:normAutofit/>
          </a:bodyPr>
          <a:lstStyle/>
          <a:p>
            <a:r>
              <a:rPr lang="en-US" sz="2400" dirty="0" smtClean="0"/>
              <a:t>Matthew 6:28-30 "So why do you worry about clothing? Consider the lilies of the field, how they grow: they neither toil nor spin;  29 and yet I say to you that even Solomon in all his glory was not arrayed like one of these.  30 Now if God so clothes the grass of the field, which today is, and tomorrow is thrown into the oven, will He not much more clothe you, O you of little faith? </a:t>
            </a:r>
          </a:p>
          <a:p>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od-providest.jpg"/>
          <p:cNvPicPr>
            <a:picLocks noChangeAspect="1"/>
          </p:cNvPicPr>
          <p:nvPr/>
        </p:nvPicPr>
        <p:blipFill>
          <a:blip r:embed="rId2" cstate="print"/>
          <a:srcRect t="30667" b="2667"/>
          <a:stretch>
            <a:fillRect/>
          </a:stretch>
        </p:blipFill>
        <p:spPr>
          <a:xfrm>
            <a:off x="0" y="1524000"/>
            <a:ext cx="9144000" cy="4571978"/>
          </a:xfrm>
          <a:prstGeom prst="rect">
            <a:avLst/>
          </a:prstGeom>
        </p:spPr>
      </p:pic>
      <p:sp>
        <p:nvSpPr>
          <p:cNvPr id="6" name="Rectangle 5"/>
          <p:cNvSpPr/>
          <p:nvPr/>
        </p:nvSpPr>
        <p:spPr>
          <a:xfrm>
            <a:off x="0" y="1447800"/>
            <a:ext cx="9144000" cy="4724400"/>
          </a:xfrm>
          <a:prstGeom prst="rect">
            <a:avLst/>
          </a:prstGeom>
          <a:solidFill>
            <a:srgbClr val="F1EE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fontScale="90000"/>
          </a:bodyPr>
          <a:lstStyle/>
          <a:p>
            <a:r>
              <a:rPr lang="en-US" sz="2400" dirty="0" smtClean="0"/>
              <a:t>Don’t worry.. 30-32</a:t>
            </a:r>
            <a:br>
              <a:rPr lang="en-US" sz="2400" dirty="0" smtClean="0"/>
            </a:br>
            <a:r>
              <a:rPr lang="en-US" sz="3200" dirty="0" smtClean="0"/>
              <a:t>Everything we need will be provided..</a:t>
            </a:r>
            <a:endParaRPr lang="en-US" sz="3200" dirty="0"/>
          </a:p>
        </p:txBody>
      </p:sp>
      <p:sp>
        <p:nvSpPr>
          <p:cNvPr id="4" name="Content Placeholder 3"/>
          <p:cNvSpPr>
            <a:spLocks noGrp="1"/>
          </p:cNvSpPr>
          <p:nvPr>
            <p:ph idx="1"/>
          </p:nvPr>
        </p:nvSpPr>
        <p:spPr>
          <a:xfrm>
            <a:off x="152400" y="1676400"/>
            <a:ext cx="8839200" cy="4114800"/>
          </a:xfrm>
        </p:spPr>
        <p:txBody>
          <a:bodyPr>
            <a:normAutofit lnSpcReduction="10000"/>
          </a:bodyPr>
          <a:lstStyle/>
          <a:p>
            <a:r>
              <a:rPr lang="en-US" sz="2400" dirty="0" smtClean="0"/>
              <a:t>Matthew 6:30-32  Now if God so clothes the grass of the field, which today is, and tomorrow is thrown into the oven, will He not much more clothe you, O you of little faith?  31 "Therefore do not worry, saying, 'What shall we eat?' or 'What shall we drink?' or 'What shall we wear?'  32 For after all these things the Gentiles seek. For your heavenly Father knows that you need all these things. </a:t>
            </a:r>
          </a:p>
          <a:p>
            <a:r>
              <a:rPr lang="en-US" sz="2400" dirty="0" smtClean="0"/>
              <a:t>Matthew 7:7-8  "Ask, and it will be given to you; seek, and you will find; knock, and it will be opened to you.  8 For everyone who asks receives, and he who seeks finds, and to him who knocks it will be opened. </a:t>
            </a:r>
          </a:p>
          <a:p>
            <a:pPr>
              <a:buNone/>
            </a:pPr>
            <a:endParaRPr lang="en-US" sz="2400" dirty="0" smtClean="0"/>
          </a:p>
          <a:p>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od-providest.jpg"/>
          <p:cNvPicPr>
            <a:picLocks noChangeAspect="1"/>
          </p:cNvPicPr>
          <p:nvPr/>
        </p:nvPicPr>
        <p:blipFill>
          <a:blip r:embed="rId2" cstate="print"/>
          <a:srcRect t="30667" b="2667"/>
          <a:stretch>
            <a:fillRect/>
          </a:stretch>
        </p:blipFill>
        <p:spPr>
          <a:xfrm>
            <a:off x="0" y="1524000"/>
            <a:ext cx="9144000" cy="4571978"/>
          </a:xfrm>
          <a:prstGeom prst="rect">
            <a:avLst/>
          </a:prstGeom>
        </p:spPr>
      </p:pic>
      <p:sp>
        <p:nvSpPr>
          <p:cNvPr id="6" name="Rectangle 5"/>
          <p:cNvSpPr/>
          <p:nvPr/>
        </p:nvSpPr>
        <p:spPr>
          <a:xfrm>
            <a:off x="0" y="1524000"/>
            <a:ext cx="9144000" cy="4572000"/>
          </a:xfrm>
          <a:prstGeom prst="rect">
            <a:avLst/>
          </a:prstGeom>
          <a:solidFill>
            <a:srgbClr val="F1EE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a:bodyPr>
          <a:lstStyle/>
          <a:p>
            <a:r>
              <a:rPr lang="en-US" sz="2400" dirty="0" smtClean="0"/>
              <a:t>Don’t worry.. 33</a:t>
            </a:r>
            <a:br>
              <a:rPr lang="en-US" sz="2400" dirty="0" smtClean="0"/>
            </a:br>
            <a:r>
              <a:rPr lang="en-US" sz="3200" dirty="0" smtClean="0"/>
              <a:t>Attend to the spiritual first..</a:t>
            </a:r>
            <a:endParaRPr lang="en-US" sz="3200" dirty="0"/>
          </a:p>
        </p:txBody>
      </p:sp>
      <p:sp>
        <p:nvSpPr>
          <p:cNvPr id="4" name="Content Placeholder 3"/>
          <p:cNvSpPr>
            <a:spLocks noGrp="1"/>
          </p:cNvSpPr>
          <p:nvPr>
            <p:ph idx="1"/>
          </p:nvPr>
        </p:nvSpPr>
        <p:spPr>
          <a:xfrm>
            <a:off x="152400" y="1676400"/>
            <a:ext cx="8839200" cy="4114800"/>
          </a:xfrm>
        </p:spPr>
        <p:txBody>
          <a:bodyPr>
            <a:normAutofit/>
          </a:bodyPr>
          <a:lstStyle/>
          <a:p>
            <a:r>
              <a:rPr lang="en-US" sz="2400" dirty="0" smtClean="0"/>
              <a:t>Matthew 6:33  But seek first the kingdom of God and His righteousness, and all these things shall be added to you. </a:t>
            </a:r>
          </a:p>
          <a:p>
            <a:r>
              <a:rPr lang="en-US" sz="2400" dirty="0" smtClean="0"/>
              <a:t>1 Timothy 4:7-8 exercise yourself toward godliness. 8 For bodily exercise profits a little, but godliness is profitable for all things, having promise of the life that now is and of that which is to come.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od-providest.jpg"/>
          <p:cNvPicPr>
            <a:picLocks noChangeAspect="1"/>
          </p:cNvPicPr>
          <p:nvPr/>
        </p:nvPicPr>
        <p:blipFill>
          <a:blip r:embed="rId2" cstate="print"/>
          <a:srcRect t="30667" b="2667"/>
          <a:stretch>
            <a:fillRect/>
          </a:stretch>
        </p:blipFill>
        <p:spPr>
          <a:xfrm>
            <a:off x="0" y="1524000"/>
            <a:ext cx="9144000" cy="4571978"/>
          </a:xfrm>
          <a:prstGeom prst="rect">
            <a:avLst/>
          </a:prstGeom>
        </p:spPr>
      </p:pic>
      <p:sp>
        <p:nvSpPr>
          <p:cNvPr id="6" name="Rectangle 5"/>
          <p:cNvSpPr/>
          <p:nvPr/>
        </p:nvSpPr>
        <p:spPr>
          <a:xfrm>
            <a:off x="0" y="1447800"/>
            <a:ext cx="9144000" cy="4724400"/>
          </a:xfrm>
          <a:prstGeom prst="rect">
            <a:avLst/>
          </a:prstGeom>
          <a:solidFill>
            <a:srgbClr val="F1EE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a:bodyPr>
          <a:lstStyle/>
          <a:p>
            <a:r>
              <a:rPr lang="en-US" sz="2400" dirty="0" smtClean="0"/>
              <a:t>Don’t worry.. 34</a:t>
            </a:r>
            <a:br>
              <a:rPr lang="en-US" sz="2400" dirty="0" smtClean="0"/>
            </a:br>
            <a:r>
              <a:rPr lang="en-US" sz="3200" dirty="0" smtClean="0"/>
              <a:t>Live one day at a time..</a:t>
            </a:r>
            <a:endParaRPr lang="en-US" sz="3200" dirty="0"/>
          </a:p>
        </p:txBody>
      </p:sp>
      <p:sp>
        <p:nvSpPr>
          <p:cNvPr id="4" name="Content Placeholder 3"/>
          <p:cNvSpPr>
            <a:spLocks noGrp="1"/>
          </p:cNvSpPr>
          <p:nvPr>
            <p:ph idx="1"/>
          </p:nvPr>
        </p:nvSpPr>
        <p:spPr>
          <a:xfrm>
            <a:off x="152400" y="1676400"/>
            <a:ext cx="8839200" cy="4114800"/>
          </a:xfrm>
        </p:spPr>
        <p:txBody>
          <a:bodyPr>
            <a:normAutofit lnSpcReduction="10000"/>
          </a:bodyPr>
          <a:lstStyle/>
          <a:p>
            <a:r>
              <a:rPr lang="en-US" sz="2400" dirty="0" smtClean="0"/>
              <a:t>Matthew 6:34  Therefore do not worry about tomorrow, for tomorrow will worry about its own things. Sufficient for the day is its own trouble. </a:t>
            </a:r>
          </a:p>
          <a:p>
            <a:r>
              <a:rPr lang="en-US" sz="2400" dirty="0" smtClean="0"/>
              <a:t>James 4:13-15  Come now, you who say, "Today or tomorrow we will go to such and such a city, spend a year there, buy and sell, and make a profit"; 14 whereas you do not know what will happen tomorrow. For what is your life? It is even a vapor that appears for a little time and then vanishes away. 15 Instead you ought to say, "If the Lord wills, we shall live and do this or that." </a:t>
            </a:r>
          </a:p>
          <a:p>
            <a:pPr>
              <a:buNone/>
            </a:pPr>
            <a:endParaRPr lang="en-US" sz="2400" dirty="0" smtClean="0"/>
          </a:p>
          <a:p>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p:txBody>
          <a:bodyPr/>
          <a:lstStyle/>
          <a:p>
            <a:endParaRPr lang="en-US"/>
          </a:p>
        </p:txBody>
      </p:sp>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Do Not Worry Matt 6 34.jpg"/>
          <p:cNvPicPr>
            <a:picLocks noChangeAspect="1"/>
          </p:cNvPicPr>
          <p:nvPr/>
        </p:nvPicPr>
        <p:blipFill>
          <a:blip r:embed="rId2" cstate="print">
            <a:lum bright="5000" contrast="20000"/>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2AFC4"/>
        </a:solidFill>
        <a:effectLst/>
      </p:bgPr>
    </p:bg>
    <p:spTree>
      <p:nvGrpSpPr>
        <p:cNvPr id="1" name=""/>
        <p:cNvGrpSpPr/>
        <p:nvPr/>
      </p:nvGrpSpPr>
      <p:grpSpPr>
        <a:xfrm>
          <a:off x="0" y="0"/>
          <a:ext cx="0" cy="0"/>
          <a:chOff x="0" y="0"/>
          <a:chExt cx="0" cy="0"/>
        </a:xfrm>
      </p:grpSpPr>
      <p:pic>
        <p:nvPicPr>
          <p:cNvPr id="7" name="Picture 6" descr="Sea of Galilee - sermon on mount.jpg"/>
          <p:cNvPicPr>
            <a:picLocks noChangeAspect="1"/>
          </p:cNvPicPr>
          <p:nvPr/>
        </p:nvPicPr>
        <p:blipFill>
          <a:blip r:embed="rId2" cstate="print"/>
          <a:srcRect t="7198" b="18894"/>
          <a:stretch>
            <a:fillRect/>
          </a:stretch>
        </p:blipFill>
        <p:spPr>
          <a:xfrm>
            <a:off x="0" y="1423431"/>
            <a:ext cx="9144000" cy="4506813"/>
          </a:xfrm>
          <a:prstGeom prst="rect">
            <a:avLst/>
          </a:prstGeom>
        </p:spPr>
      </p:pic>
      <p:sp>
        <p:nvSpPr>
          <p:cNvPr id="9" name="Rectangle 8"/>
          <p:cNvSpPr/>
          <p:nvPr/>
        </p:nvSpPr>
        <p:spPr>
          <a:xfrm>
            <a:off x="0" y="1371600"/>
            <a:ext cx="9144000" cy="4572000"/>
          </a:xfrm>
          <a:prstGeom prst="rect">
            <a:avLst/>
          </a:prstGeom>
          <a:solidFill>
            <a:srgbClr val="F1EEC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81000" y="152400"/>
            <a:ext cx="6553200" cy="1295400"/>
          </a:xfrm>
        </p:spPr>
        <p:txBody>
          <a:bodyPr/>
          <a:lstStyle/>
          <a:p>
            <a:r>
              <a:rPr lang="en-US" dirty="0" smtClean="0"/>
              <a:t>“Don’t worry, Be happy!”</a:t>
            </a:r>
            <a:endParaRPr lang="en-US" dirty="0"/>
          </a:p>
        </p:txBody>
      </p:sp>
      <p:sp>
        <p:nvSpPr>
          <p:cNvPr id="6" name="Content Placeholder 5"/>
          <p:cNvSpPr>
            <a:spLocks noGrp="1"/>
          </p:cNvSpPr>
          <p:nvPr>
            <p:ph idx="1"/>
          </p:nvPr>
        </p:nvSpPr>
        <p:spPr>
          <a:xfrm>
            <a:off x="457200" y="1524000"/>
            <a:ext cx="8229600" cy="4602163"/>
          </a:xfrm>
        </p:spPr>
        <p:txBody>
          <a:bodyPr>
            <a:normAutofit lnSpcReduction="10000"/>
          </a:bodyPr>
          <a:lstStyle/>
          <a:p>
            <a:r>
              <a:rPr lang="en-US" dirty="0" smtClean="0"/>
              <a:t>Matthew 5:3-6 "Blessed are the poor in spirit, For theirs is the kingdom of heaven. </a:t>
            </a:r>
          </a:p>
          <a:p>
            <a:r>
              <a:rPr lang="en-US" dirty="0" smtClean="0"/>
              <a:t>4 Blessed are those who mourn, For they shall be comforted. </a:t>
            </a:r>
          </a:p>
          <a:p>
            <a:r>
              <a:rPr lang="en-US" dirty="0" smtClean="0"/>
              <a:t>5 Blessed are the meek, For they shall inherit the earth. </a:t>
            </a:r>
          </a:p>
          <a:p>
            <a:r>
              <a:rPr lang="en-US" dirty="0" smtClean="0"/>
              <a:t>6 Blessed are those who hunger and thirst for righteousness, For they shall be filled. </a:t>
            </a:r>
          </a:p>
          <a:p>
            <a:r>
              <a:rPr lang="en-US" dirty="0" smtClean="0"/>
              <a:t>5:11-12  Rejoice and be exceedingly glad, for great is your reward in heaven..</a:t>
            </a:r>
          </a:p>
          <a:p>
            <a:pPr>
              <a:buNone/>
            </a:pPr>
            <a:endParaRPr lang="en-US" dirty="0" smtClean="0"/>
          </a:p>
        </p:txBody>
      </p:sp>
      <p:sp>
        <p:nvSpPr>
          <p:cNvPr id="8" name="Title 1"/>
          <p:cNvSpPr txBox="1">
            <a:spLocks/>
          </p:cNvSpPr>
          <p:nvPr/>
        </p:nvSpPr>
        <p:spPr>
          <a:xfrm>
            <a:off x="457200" y="990600"/>
            <a:ext cx="8305800" cy="1066800"/>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none" spc="0" normalizeH="0" baseline="0" noProof="0" dirty="0">
              <a:ln>
                <a:noFill/>
              </a:ln>
              <a:solidFill>
                <a:schemeClr val="bg1"/>
              </a:solidFill>
              <a:effectLst>
                <a:glow rad="228600">
                  <a:schemeClr val="tx1">
                    <a:alpha val="40000"/>
                  </a:schemeClr>
                </a:glow>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 Not Worry.jpg"/>
          <p:cNvPicPr>
            <a:picLocks noChangeAspect="1"/>
          </p:cNvPicPr>
          <p:nvPr/>
        </p:nvPicPr>
        <p:blipFill>
          <a:blip r:embed="rId2" cstate="print"/>
          <a:srcRect t="16241" b="9925"/>
          <a:stretch>
            <a:fillRect/>
          </a:stretch>
        </p:blipFill>
        <p:spPr>
          <a:xfrm>
            <a:off x="0" y="1444665"/>
            <a:ext cx="9144000" cy="4489794"/>
          </a:xfrm>
          <a:prstGeom prst="rect">
            <a:avLst/>
          </a:prstGeom>
        </p:spPr>
      </p:pic>
      <p:sp>
        <p:nvSpPr>
          <p:cNvPr id="5" name="Rectangle 4"/>
          <p:cNvSpPr/>
          <p:nvPr/>
        </p:nvSpPr>
        <p:spPr>
          <a:xfrm>
            <a:off x="0" y="1447800"/>
            <a:ext cx="9144000" cy="4495800"/>
          </a:xfrm>
          <a:prstGeom prst="rect">
            <a:avLst/>
          </a:prstGeom>
          <a:solidFill>
            <a:srgbClr val="F1EEC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152400"/>
            <a:ext cx="7086600" cy="1295400"/>
          </a:xfrm>
        </p:spPr>
        <p:txBody>
          <a:bodyPr>
            <a:normAutofit/>
          </a:bodyPr>
          <a:lstStyle/>
          <a:p>
            <a:r>
              <a:rPr lang="en-US" sz="3200" dirty="0" smtClean="0"/>
              <a:t>Many things we worry about..</a:t>
            </a:r>
            <a:endParaRPr lang="en-US" sz="3200" dirty="0"/>
          </a:p>
        </p:txBody>
      </p:sp>
      <p:sp>
        <p:nvSpPr>
          <p:cNvPr id="7" name="Content Placeholder 6"/>
          <p:cNvSpPr>
            <a:spLocks noGrp="1"/>
          </p:cNvSpPr>
          <p:nvPr>
            <p:ph idx="1"/>
          </p:nvPr>
        </p:nvSpPr>
        <p:spPr/>
        <p:txBody>
          <a:bodyPr/>
          <a:lstStyle/>
          <a:p>
            <a:r>
              <a:rPr lang="en-US" dirty="0" smtClean="0"/>
              <a:t>Luke 8:14 choked with cares, riches, and pleasures of life…</a:t>
            </a:r>
          </a:p>
          <a:p>
            <a:r>
              <a:rPr lang="en-US" dirty="0" smtClean="0"/>
              <a:t>Luke 10:40-42 .. “you are worried and troubled about many things.”</a:t>
            </a:r>
          </a:p>
          <a:p>
            <a:r>
              <a:rPr lang="en-US" dirty="0" smtClean="0"/>
              <a:t>Luke 12:22 do not worry about your life, what you will eat; nor about the body, what you will put 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 Not Worry 02.jpg"/>
          <p:cNvPicPr>
            <a:picLocks noChangeAspect="1"/>
          </p:cNvPicPr>
          <p:nvPr/>
        </p:nvPicPr>
        <p:blipFill>
          <a:blip r:embed="rId2" cstate="print"/>
          <a:srcRect b="21709"/>
          <a:stretch>
            <a:fillRect/>
          </a:stretch>
        </p:blipFill>
        <p:spPr>
          <a:xfrm>
            <a:off x="0" y="1371600"/>
            <a:ext cx="9144000" cy="4572000"/>
          </a:xfrm>
          <a:prstGeom prst="rect">
            <a:avLst/>
          </a:prstGeom>
        </p:spPr>
      </p:pic>
      <p:sp>
        <p:nvSpPr>
          <p:cNvPr id="5" name="Rectangle 4"/>
          <p:cNvSpPr/>
          <p:nvPr/>
        </p:nvSpPr>
        <p:spPr>
          <a:xfrm>
            <a:off x="0" y="1371600"/>
            <a:ext cx="9144000" cy="4572000"/>
          </a:xfrm>
          <a:prstGeom prst="rect">
            <a:avLst/>
          </a:prstGeom>
          <a:solidFill>
            <a:srgbClr val="F1EEC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152400"/>
            <a:ext cx="6400800" cy="1295400"/>
          </a:xfrm>
        </p:spPr>
        <p:txBody>
          <a:bodyPr>
            <a:normAutofit/>
          </a:bodyPr>
          <a:lstStyle/>
          <a:p>
            <a:r>
              <a:rPr lang="en-US" sz="3200" dirty="0" smtClean="0"/>
              <a:t>What is Jesus prohibiting..</a:t>
            </a:r>
            <a:endParaRPr lang="en-US" sz="3200" dirty="0"/>
          </a:p>
        </p:txBody>
      </p:sp>
      <p:sp>
        <p:nvSpPr>
          <p:cNvPr id="3" name="Content Placeholder 2"/>
          <p:cNvSpPr>
            <a:spLocks noGrp="1"/>
          </p:cNvSpPr>
          <p:nvPr>
            <p:ph idx="1"/>
          </p:nvPr>
        </p:nvSpPr>
        <p:spPr>
          <a:xfrm>
            <a:off x="304800" y="1676401"/>
            <a:ext cx="8610600" cy="4267199"/>
          </a:xfrm>
        </p:spPr>
        <p:txBody>
          <a:bodyPr>
            <a:normAutofit/>
          </a:bodyPr>
          <a:lstStyle/>
          <a:p>
            <a:r>
              <a:rPr lang="en-US" sz="2600" dirty="0" smtClean="0"/>
              <a:t>Matthew 6:25 "Therefore I say to you, do not worry about your life, what you will eat or what you will drink..</a:t>
            </a:r>
          </a:p>
          <a:p>
            <a:pPr lvl="1"/>
            <a:r>
              <a:rPr lang="en-US" sz="2400" dirty="0" smtClean="0"/>
              <a:t>Anxious, troubled with cares, unease, nervousness..  </a:t>
            </a:r>
          </a:p>
          <a:p>
            <a:pPr lvl="1"/>
            <a:r>
              <a:rPr lang="en-US" sz="2400" dirty="0" smtClean="0"/>
              <a:t>A divided mind…</a:t>
            </a:r>
          </a:p>
          <a:p>
            <a:r>
              <a:rPr lang="en-US" sz="2400" dirty="0" smtClean="0"/>
              <a:t>Phil. 4:6 Be anxious for nothing, but in everything by prayer and supplication, with thanksgiving, let your requests be made known to God..</a:t>
            </a:r>
            <a:endParaRPr lang="en-US" sz="32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ainbow Gods promise.jpg"/>
          <p:cNvPicPr>
            <a:picLocks noChangeAspect="1"/>
          </p:cNvPicPr>
          <p:nvPr/>
        </p:nvPicPr>
        <p:blipFill>
          <a:blip r:embed="rId2" cstate="print">
            <a:lum bright="10000"/>
          </a:blip>
          <a:srcRect b="15442"/>
          <a:stretch>
            <a:fillRect/>
          </a:stretch>
        </p:blipFill>
        <p:spPr>
          <a:xfrm>
            <a:off x="0" y="1447800"/>
            <a:ext cx="9144000" cy="4448840"/>
          </a:xfrm>
          <a:prstGeom prst="rect">
            <a:avLst/>
          </a:prstGeom>
        </p:spPr>
      </p:pic>
      <p:sp>
        <p:nvSpPr>
          <p:cNvPr id="6" name="Rectangle 5"/>
          <p:cNvSpPr/>
          <p:nvPr/>
        </p:nvSpPr>
        <p:spPr>
          <a:xfrm>
            <a:off x="0" y="1447800"/>
            <a:ext cx="9144000" cy="4495800"/>
          </a:xfrm>
          <a:prstGeom prst="rect">
            <a:avLst/>
          </a:prstGeom>
          <a:solidFill>
            <a:srgbClr val="F1EEC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6248400" cy="1295400"/>
          </a:xfrm>
        </p:spPr>
        <p:txBody>
          <a:bodyPr>
            <a:normAutofit/>
          </a:bodyPr>
          <a:lstStyle/>
          <a:p>
            <a:r>
              <a:rPr lang="en-US" sz="2400" dirty="0" smtClean="0"/>
              <a:t>Don’t worry.. 19-21</a:t>
            </a:r>
            <a:br>
              <a:rPr lang="en-US" sz="2400" dirty="0" smtClean="0"/>
            </a:br>
            <a:r>
              <a:rPr lang="en-US" sz="3200" dirty="0" smtClean="0"/>
              <a:t>Your treasure is secure..</a:t>
            </a:r>
            <a:endParaRPr lang="en-US" sz="3200" dirty="0"/>
          </a:p>
        </p:txBody>
      </p:sp>
      <p:sp>
        <p:nvSpPr>
          <p:cNvPr id="4" name="Content Placeholder 3"/>
          <p:cNvSpPr>
            <a:spLocks noGrp="1"/>
          </p:cNvSpPr>
          <p:nvPr>
            <p:ph idx="1"/>
          </p:nvPr>
        </p:nvSpPr>
        <p:spPr/>
        <p:txBody>
          <a:bodyPr>
            <a:normAutofit/>
          </a:bodyPr>
          <a:lstStyle/>
          <a:p>
            <a:r>
              <a:rPr lang="en-US" sz="2400" dirty="0" smtClean="0"/>
              <a:t>Matthew 6:19-21 "Do not lay up for yourselves treasures on earth, where moth and rust destroy and where thieves break in and steal;  20 but lay up for yourselves treasures in heaven, where neither moth nor rust destroys and where thieves do not break in and steal.</a:t>
            </a:r>
          </a:p>
          <a:p>
            <a:r>
              <a:rPr lang="en-US" sz="2400" dirty="0" smtClean="0"/>
              <a:t>1 Peter 1:4-5 an inheritance incorruptible and undefiled and that does not fade away, reserved in heaven for you, 5 who are kept by the power of God through faith for salvation ready to be revealed in the last time.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ainbow Gods promise.jpg"/>
          <p:cNvPicPr>
            <a:picLocks noChangeAspect="1"/>
          </p:cNvPicPr>
          <p:nvPr/>
        </p:nvPicPr>
        <p:blipFill>
          <a:blip r:embed="rId2" cstate="print">
            <a:lum bright="10000"/>
          </a:blip>
          <a:srcRect b="15442"/>
          <a:stretch>
            <a:fillRect/>
          </a:stretch>
        </p:blipFill>
        <p:spPr>
          <a:xfrm>
            <a:off x="0" y="1447800"/>
            <a:ext cx="9144000" cy="4448840"/>
          </a:xfrm>
          <a:prstGeom prst="rect">
            <a:avLst/>
          </a:prstGeom>
        </p:spPr>
      </p:pic>
      <p:sp>
        <p:nvSpPr>
          <p:cNvPr id="6" name="Rectangle 5"/>
          <p:cNvSpPr/>
          <p:nvPr/>
        </p:nvSpPr>
        <p:spPr>
          <a:xfrm>
            <a:off x="0" y="1447800"/>
            <a:ext cx="9144000" cy="4495800"/>
          </a:xfrm>
          <a:prstGeom prst="rect">
            <a:avLst/>
          </a:prstGeom>
          <a:solidFill>
            <a:srgbClr val="F1EEC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fontScale="90000"/>
          </a:bodyPr>
          <a:lstStyle/>
          <a:p>
            <a:r>
              <a:rPr lang="en-US" sz="2400" dirty="0" smtClean="0"/>
              <a:t>Don’t worry.. 21-24</a:t>
            </a:r>
            <a:br>
              <a:rPr lang="en-US" sz="2400" dirty="0" smtClean="0"/>
            </a:br>
            <a:r>
              <a:rPr lang="en-US" sz="3200" dirty="0" smtClean="0"/>
              <a:t>Worry reveals what our heart really is..</a:t>
            </a:r>
            <a:endParaRPr lang="en-US" sz="3200" dirty="0"/>
          </a:p>
        </p:txBody>
      </p:sp>
      <p:sp>
        <p:nvSpPr>
          <p:cNvPr id="4" name="Content Placeholder 3"/>
          <p:cNvSpPr>
            <a:spLocks noGrp="1"/>
          </p:cNvSpPr>
          <p:nvPr>
            <p:ph idx="1"/>
          </p:nvPr>
        </p:nvSpPr>
        <p:spPr>
          <a:xfrm>
            <a:off x="228600" y="1676400"/>
            <a:ext cx="8686800" cy="4114800"/>
          </a:xfrm>
        </p:spPr>
        <p:txBody>
          <a:bodyPr>
            <a:normAutofit fontScale="92500" lnSpcReduction="10000"/>
          </a:bodyPr>
          <a:lstStyle/>
          <a:p>
            <a:r>
              <a:rPr lang="en-US" sz="2400" dirty="0" smtClean="0"/>
              <a:t>Matthew 6:19-21 lay up for yourselves treasures in heaven, where neither moth nor rust destroys and where thieves do not break in and steal.  21 For where your treasure is, there your heart will be also.</a:t>
            </a:r>
          </a:p>
          <a:p>
            <a:r>
              <a:rPr lang="en-US" sz="2400" dirty="0" smtClean="0"/>
              <a:t> Matthew 6:22-24  "The lamp of the body is the eye. If therefore your eye is good, your whole body will be full of light.  23 But if your eye is bad, your whole body will be full of darkness. If therefore the light that is in you is darkness, how great is that darkness! 24 "No one can serve two masters; for either he will hate the one and love the other, or else he will be loyal to the one and despise the other. You cannot serve God and mammon. </a:t>
            </a:r>
          </a:p>
          <a:p>
            <a:pPr>
              <a:buNone/>
            </a:pP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ew day with God.jpg"/>
          <p:cNvPicPr>
            <a:picLocks noChangeAspect="1"/>
          </p:cNvPicPr>
          <p:nvPr/>
        </p:nvPicPr>
        <p:blipFill>
          <a:blip r:embed="rId2" cstate="print"/>
          <a:srcRect t="21000" b="13800"/>
          <a:stretch>
            <a:fillRect/>
          </a:stretch>
        </p:blipFill>
        <p:spPr>
          <a:xfrm>
            <a:off x="0" y="1440180"/>
            <a:ext cx="9144000" cy="4471416"/>
          </a:xfrm>
          <a:prstGeom prst="rect">
            <a:avLst/>
          </a:prstGeom>
        </p:spPr>
      </p:pic>
      <p:sp>
        <p:nvSpPr>
          <p:cNvPr id="6" name="Rectangle 5"/>
          <p:cNvSpPr/>
          <p:nvPr/>
        </p:nvSpPr>
        <p:spPr>
          <a:xfrm>
            <a:off x="0" y="1447800"/>
            <a:ext cx="9144000" cy="4495800"/>
          </a:xfrm>
          <a:prstGeom prst="rect">
            <a:avLst/>
          </a:prstGeom>
          <a:solidFill>
            <a:srgbClr val="F1EEC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a:bodyPr>
          <a:lstStyle/>
          <a:p>
            <a:r>
              <a:rPr lang="en-US" sz="2400" dirty="0" smtClean="0"/>
              <a:t>Don’t worry.. 24</a:t>
            </a:r>
            <a:br>
              <a:rPr lang="en-US" sz="2400" dirty="0" smtClean="0"/>
            </a:br>
            <a:r>
              <a:rPr lang="en-US" sz="3200" dirty="0" smtClean="0"/>
              <a:t>Announce your king..</a:t>
            </a:r>
            <a:endParaRPr lang="en-US" sz="3200" dirty="0"/>
          </a:p>
        </p:txBody>
      </p:sp>
      <p:sp>
        <p:nvSpPr>
          <p:cNvPr id="4" name="Content Placeholder 3"/>
          <p:cNvSpPr>
            <a:spLocks noGrp="1"/>
          </p:cNvSpPr>
          <p:nvPr>
            <p:ph idx="1"/>
          </p:nvPr>
        </p:nvSpPr>
        <p:spPr>
          <a:xfrm>
            <a:off x="228600" y="1676400"/>
            <a:ext cx="8686800" cy="4114800"/>
          </a:xfrm>
        </p:spPr>
        <p:txBody>
          <a:bodyPr>
            <a:normAutofit/>
          </a:bodyPr>
          <a:lstStyle/>
          <a:p>
            <a:r>
              <a:rPr lang="en-US" sz="2400" dirty="0" smtClean="0"/>
              <a:t>Matthew 6:24 "No one can serve two masters; for either he will hate the one and love the other, or else he will be loyal to the one and despise the other. You cannot serve God and mammon.</a:t>
            </a:r>
          </a:p>
          <a:p>
            <a:r>
              <a:rPr lang="en-US" sz="2400" dirty="0" smtClean="0"/>
              <a:t>Psalm 5:3 My voice You shall hear in the morning, O Lord; In the morning I will direct it to </a:t>
            </a:r>
            <a:r>
              <a:rPr lang="en-US" sz="2400" dirty="0" err="1" smtClean="0"/>
              <a:t>You,And</a:t>
            </a:r>
            <a:r>
              <a:rPr lang="en-US" sz="2400" dirty="0" smtClean="0"/>
              <a:t> I will look up. </a:t>
            </a:r>
          </a:p>
          <a:p>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indow boxes 9.jpg"/>
          <p:cNvPicPr>
            <a:picLocks noChangeAspect="1"/>
          </p:cNvPicPr>
          <p:nvPr/>
        </p:nvPicPr>
        <p:blipFill>
          <a:blip r:embed="rId2" cstate="print"/>
          <a:stretch>
            <a:fillRect/>
          </a:stretch>
        </p:blipFill>
        <p:spPr>
          <a:xfrm>
            <a:off x="0" y="1447800"/>
            <a:ext cx="9144000" cy="4648200"/>
          </a:xfrm>
          <a:prstGeom prst="rect">
            <a:avLst/>
          </a:prstGeom>
        </p:spPr>
      </p:pic>
      <p:sp>
        <p:nvSpPr>
          <p:cNvPr id="6" name="Rectangle 5"/>
          <p:cNvSpPr/>
          <p:nvPr/>
        </p:nvSpPr>
        <p:spPr>
          <a:xfrm>
            <a:off x="0" y="1447800"/>
            <a:ext cx="9144000" cy="4648200"/>
          </a:xfrm>
          <a:prstGeom prst="rect">
            <a:avLst/>
          </a:prstGeom>
          <a:solidFill>
            <a:srgbClr val="F1EEC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a:bodyPr>
          <a:lstStyle/>
          <a:p>
            <a:r>
              <a:rPr lang="en-US" sz="2400" dirty="0" smtClean="0"/>
              <a:t>Don’t worry.. 25</a:t>
            </a:r>
            <a:br>
              <a:rPr lang="en-US" sz="2400" dirty="0" smtClean="0"/>
            </a:br>
            <a:r>
              <a:rPr lang="en-US" sz="3200" dirty="0" smtClean="0"/>
              <a:t>Do not worry about your life..</a:t>
            </a:r>
            <a:endParaRPr lang="en-US" sz="3200" dirty="0"/>
          </a:p>
        </p:txBody>
      </p:sp>
      <p:sp>
        <p:nvSpPr>
          <p:cNvPr id="4" name="Content Placeholder 3"/>
          <p:cNvSpPr>
            <a:spLocks noGrp="1"/>
          </p:cNvSpPr>
          <p:nvPr>
            <p:ph idx="1"/>
          </p:nvPr>
        </p:nvSpPr>
        <p:spPr>
          <a:xfrm>
            <a:off x="152400" y="1676400"/>
            <a:ext cx="8839200" cy="4114800"/>
          </a:xfrm>
        </p:spPr>
        <p:txBody>
          <a:bodyPr>
            <a:normAutofit lnSpcReduction="10000"/>
          </a:bodyPr>
          <a:lstStyle/>
          <a:p>
            <a:r>
              <a:rPr lang="en-US" sz="2400" dirty="0" smtClean="0"/>
              <a:t>Matt 6:25  "Therefore I say to you, do not worry about your life, what you will eat or what you will drink; nor about your body, what you will put on. Is not life more than food and the body more than clothing? </a:t>
            </a:r>
          </a:p>
          <a:p>
            <a:r>
              <a:rPr lang="en-US" sz="2400" dirty="0" smtClean="0"/>
              <a:t>Acts 17:24-28 God, who made the world and everything in it, since He is Lord of heaven and earth.. gives to all life, breath, and all things...and has determined their </a:t>
            </a:r>
            <a:r>
              <a:rPr lang="en-US" sz="2400" dirty="0" err="1" smtClean="0"/>
              <a:t>preappointed</a:t>
            </a:r>
            <a:r>
              <a:rPr lang="en-US" sz="2400" dirty="0" smtClean="0"/>
              <a:t> times and the boundaries of their dwellings, … 28 for in Him we live and move and have our being, as also some of your own poets have said, 'For we are also His offspring.' </a:t>
            </a:r>
          </a:p>
          <a:p>
            <a:pPr>
              <a:buNone/>
            </a:pP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indow boxes 9.jpg"/>
          <p:cNvPicPr>
            <a:picLocks noChangeAspect="1"/>
          </p:cNvPicPr>
          <p:nvPr/>
        </p:nvPicPr>
        <p:blipFill>
          <a:blip r:embed="rId2" cstate="print"/>
          <a:stretch>
            <a:fillRect/>
          </a:stretch>
        </p:blipFill>
        <p:spPr>
          <a:xfrm>
            <a:off x="0" y="1447800"/>
            <a:ext cx="9144000" cy="4648200"/>
          </a:xfrm>
          <a:prstGeom prst="rect">
            <a:avLst/>
          </a:prstGeom>
        </p:spPr>
      </p:pic>
      <p:sp>
        <p:nvSpPr>
          <p:cNvPr id="6" name="Rectangle 5"/>
          <p:cNvSpPr/>
          <p:nvPr/>
        </p:nvSpPr>
        <p:spPr>
          <a:xfrm>
            <a:off x="0" y="1447800"/>
            <a:ext cx="9144000" cy="4648200"/>
          </a:xfrm>
          <a:prstGeom prst="rect">
            <a:avLst/>
          </a:prstGeom>
          <a:solidFill>
            <a:srgbClr val="F1EEC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381000" y="152400"/>
            <a:ext cx="7543800" cy="1295400"/>
          </a:xfrm>
        </p:spPr>
        <p:txBody>
          <a:bodyPr>
            <a:normAutofit/>
          </a:bodyPr>
          <a:lstStyle/>
          <a:p>
            <a:r>
              <a:rPr lang="en-US" sz="2400" dirty="0" smtClean="0"/>
              <a:t>Don’t worry.. 26-27</a:t>
            </a:r>
            <a:br>
              <a:rPr lang="en-US" sz="2400" dirty="0" smtClean="0"/>
            </a:br>
            <a:r>
              <a:rPr lang="en-US" sz="3200" dirty="0" smtClean="0"/>
              <a:t>It accomplishes nothing..</a:t>
            </a:r>
            <a:endParaRPr lang="en-US" sz="3200" dirty="0"/>
          </a:p>
        </p:txBody>
      </p:sp>
      <p:sp>
        <p:nvSpPr>
          <p:cNvPr id="4" name="Content Placeholder 3"/>
          <p:cNvSpPr>
            <a:spLocks noGrp="1"/>
          </p:cNvSpPr>
          <p:nvPr>
            <p:ph idx="1"/>
          </p:nvPr>
        </p:nvSpPr>
        <p:spPr>
          <a:xfrm>
            <a:off x="152400" y="1676400"/>
            <a:ext cx="8839200" cy="4114800"/>
          </a:xfrm>
        </p:spPr>
        <p:txBody>
          <a:bodyPr>
            <a:normAutofit fontScale="92500" lnSpcReduction="20000"/>
          </a:bodyPr>
          <a:lstStyle/>
          <a:p>
            <a:r>
              <a:rPr lang="en-US" sz="2400" dirty="0" smtClean="0"/>
              <a:t>Matthew 6:25-27 "Is not life more than food and the body more than clothing?  26 Look at the birds of the air, for they neither sow nor reap nor gather into barns; yet your heavenly Father feeds them. Are you not of more value than they?  27 Which of you by worrying can add one cubit to his stature? </a:t>
            </a:r>
          </a:p>
          <a:p>
            <a:r>
              <a:rPr lang="en-US" sz="2400" dirty="0" smtClean="0"/>
              <a:t>2 </a:t>
            </a:r>
            <a:r>
              <a:rPr lang="en-US" sz="2400" dirty="0" err="1" smtClean="0"/>
              <a:t>Cor</a:t>
            </a:r>
            <a:r>
              <a:rPr lang="en-US" sz="2400" dirty="0" smtClean="0"/>
              <a:t> 12:7-10  I pleaded with the Lord three times that it might depart from me. 9 And He said to me, "My grace is sufficient for you, for My strength is made perfect in weakness." Therefore most gladly I will rather boast in my infirmities, that the power of Christ may rest upon me. 10 Therefore I take pleasure in infirmities, in reproaches, in needs, in persecutions, in distresses, for Christ's sake. For when I am weak, then I am strong. </a:t>
            </a:r>
          </a:p>
          <a:p>
            <a:endParaRPr lang="en-US" sz="2400" dirty="0" smtClean="0"/>
          </a:p>
          <a:p>
            <a:pPr>
              <a:buNone/>
            </a:pP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1260</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“Don’t worry, Be happy!”</vt:lpstr>
      <vt:lpstr>Many things we worry about..</vt:lpstr>
      <vt:lpstr>What is Jesus prohibiting..</vt:lpstr>
      <vt:lpstr>Don’t worry.. 19-21 Your treasure is secure..</vt:lpstr>
      <vt:lpstr>Don’t worry.. 21-24 Worry reveals what our heart really is..</vt:lpstr>
      <vt:lpstr>Don’t worry.. 24 Announce your king..</vt:lpstr>
      <vt:lpstr>Don’t worry.. 25 Do not worry about your life..</vt:lpstr>
      <vt:lpstr>Don’t worry.. 26-27 It accomplishes nothing..</vt:lpstr>
      <vt:lpstr>Don’t worry.. 28-30 It isn’t necessary..</vt:lpstr>
      <vt:lpstr>Don’t worry.. 30-32 Everything we need will be provided..</vt:lpstr>
      <vt:lpstr>Don’t worry.. 33 Attend to the spiritual first..</vt:lpstr>
      <vt:lpstr>Don’t worry.. 34 Live one day at a time..</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249</cp:revision>
  <dcterms:created xsi:type="dcterms:W3CDTF">2011-02-15T07:29:10Z</dcterms:created>
  <dcterms:modified xsi:type="dcterms:W3CDTF">2014-08-09T00:43:31Z</dcterms:modified>
</cp:coreProperties>
</file>