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5" r:id="rId2"/>
    <p:sldId id="269" r:id="rId3"/>
    <p:sldId id="266" r:id="rId4"/>
    <p:sldId id="267" r:id="rId5"/>
    <p:sldId id="268" r:id="rId6"/>
    <p:sldId id="270" r:id="rId7"/>
    <p:sldId id="271" r:id="rId8"/>
    <p:sldId id="272" r:id="rId9"/>
    <p:sldId id="273" r:id="rId10"/>
    <p:sldId id="274" r:id="rId11"/>
    <p:sldId id="275" r:id="rId12"/>
    <p:sldId id="277" r:id="rId13"/>
    <p:sldId id="278" r:id="rId14"/>
    <p:sldId id="276" r:id="rId15"/>
    <p:sldId id="279" r:id="rId16"/>
    <p:sldId id="280" r:id="rId17"/>
    <p:sldId id="281" r:id="rId18"/>
    <p:sldId id="282" r:id="rId19"/>
    <p:sldId id="28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192B"/>
    <a:srgbClr val="663300"/>
    <a:srgbClr val="261300"/>
    <a:srgbClr val="0094C8"/>
    <a:srgbClr val="0078A2"/>
    <a:srgbClr val="000000"/>
    <a:srgbClr val="FFCC00"/>
    <a:srgbClr val="6699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7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6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38201"/>
            <a:ext cx="7772400" cy="1295399"/>
          </a:xfrm>
        </p:spPr>
        <p:txBody>
          <a:bodyPr>
            <a:no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uget Sound overlook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81584" y="1752600"/>
            <a:ext cx="7991855" cy="4191000"/>
          </a:xfrm>
          <a:prstGeom prst="rect">
            <a:avLst/>
          </a:prstGeom>
        </p:spPr>
      </p:pic>
      <p:pic>
        <p:nvPicPr>
          <p:cNvPr id="5" name="Picture 4" descr="church leadership  02.jpg"/>
          <p:cNvPicPr>
            <a:picLocks noChangeAspect="1"/>
          </p:cNvPicPr>
          <p:nvPr userDrawn="1"/>
        </p:nvPicPr>
        <p:blipFill>
          <a:blip r:embed="rId14" cstate="print">
            <a:lum bright="-1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dark blue 03.jpg"/>
          <p:cNvPicPr>
            <a:picLocks noChangeAspect="1"/>
          </p:cNvPicPr>
          <p:nvPr userDrawn="1"/>
        </p:nvPicPr>
        <p:blipFill>
          <a:blip r:embed="rId15" cstate="print">
            <a:lum bright="-50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Picture 8" descr="knowing God.jpg"/>
          <p:cNvPicPr>
            <a:picLocks noChangeAspect="1"/>
          </p:cNvPicPr>
          <p:nvPr userDrawn="1"/>
        </p:nvPicPr>
        <p:blipFill>
          <a:blip r:embed="rId16" cstate="print">
            <a:lum bright="-5000" contrast="10000"/>
          </a:blip>
          <a:stretch>
            <a:fillRect/>
          </a:stretch>
        </p:blipFill>
        <p:spPr>
          <a:xfrm>
            <a:off x="0" y="1752600"/>
            <a:ext cx="9144000" cy="4191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1752600"/>
            <a:ext cx="9144000" cy="4343400"/>
          </a:xfrm>
          <a:prstGeom prst="rect">
            <a:avLst/>
          </a:prstGeom>
          <a:solidFill>
            <a:schemeClr val="tx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FFC000"/>
          </a:solidFill>
          <a:effectLst/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knowing God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tretch>
            <a:fillRect/>
          </a:stretch>
        </p:blipFill>
        <p:spPr>
          <a:xfrm>
            <a:off x="0" y="1676400"/>
            <a:ext cx="9144000" cy="4267200"/>
          </a:xfrm>
          <a:prstGeom prst="rect">
            <a:avLst/>
          </a:prstGeo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47800" y="5638800"/>
            <a:ext cx="6400800" cy="838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1 John 1:1-10 </a:t>
            </a:r>
            <a:endParaRPr lang="en-US" sz="44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295399"/>
          </a:xfrm>
        </p:spPr>
        <p:txBody>
          <a:bodyPr/>
          <a:lstStyle/>
          <a:p>
            <a:r>
              <a:rPr lang="en-US" dirty="0" smtClean="0"/>
              <a:t>By This We Know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Doctrinal error..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Wrong view of living Christian life..</a:t>
            </a:r>
          </a:p>
          <a:p>
            <a:pPr lvl="1"/>
            <a:r>
              <a:rPr lang="en-US" dirty="0" smtClean="0"/>
              <a:t>If all flesh is sinful, what we do in the flesh does not affect our inner spirit..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John’s answer.. </a:t>
            </a:r>
            <a:br>
              <a:rPr lang="en-US" dirty="0" smtClean="0"/>
            </a:br>
            <a:r>
              <a:rPr lang="en-US" dirty="0" smtClean="0"/>
              <a:t>Action </a:t>
            </a:r>
            <a:r>
              <a:rPr lang="en-US" dirty="0" err="1" smtClean="0"/>
              <a:t>vs</a:t>
            </a:r>
            <a:r>
              <a:rPr lang="en-US" dirty="0" smtClean="0"/>
              <a:t>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458200" cy="2590800"/>
          </a:xfrm>
        </p:spPr>
        <p:txBody>
          <a:bodyPr>
            <a:noAutofit/>
          </a:bodyPr>
          <a:lstStyle/>
          <a:p>
            <a:r>
              <a:rPr lang="en-US" sz="3000" dirty="0" smtClean="0"/>
              <a:t>1:5-6  This is the message which we have heard from Him and declare to you, that </a:t>
            </a:r>
            <a:r>
              <a:rPr lang="en-US" sz="3000" dirty="0" smtClean="0">
                <a:solidFill>
                  <a:srgbClr val="FFC000"/>
                </a:solidFill>
              </a:rPr>
              <a:t>God is light </a:t>
            </a:r>
            <a:r>
              <a:rPr lang="en-US" sz="3000" dirty="0" smtClean="0"/>
              <a:t>and in Him is </a:t>
            </a:r>
            <a:r>
              <a:rPr lang="en-US" sz="3000" dirty="0" smtClean="0">
                <a:solidFill>
                  <a:srgbClr val="FFC000"/>
                </a:solidFill>
              </a:rPr>
              <a:t>no darkness </a:t>
            </a:r>
            <a:r>
              <a:rPr lang="en-US" sz="3000" dirty="0" smtClean="0"/>
              <a:t>at all. 6 </a:t>
            </a:r>
            <a:r>
              <a:rPr lang="en-US" sz="3000" dirty="0" smtClean="0">
                <a:solidFill>
                  <a:srgbClr val="FFC000"/>
                </a:solidFill>
              </a:rPr>
              <a:t>If we say </a:t>
            </a:r>
            <a:r>
              <a:rPr lang="en-US" sz="3000" dirty="0" smtClean="0"/>
              <a:t>that we have fellowship with Him, and </a:t>
            </a:r>
            <a:r>
              <a:rPr lang="en-US" sz="3000" dirty="0" smtClean="0">
                <a:solidFill>
                  <a:srgbClr val="FFC000"/>
                </a:solidFill>
              </a:rPr>
              <a:t>walk in darkness</a:t>
            </a:r>
            <a:r>
              <a:rPr lang="en-US" sz="3000" dirty="0" smtClean="0"/>
              <a:t>, </a:t>
            </a:r>
            <a:r>
              <a:rPr lang="en-US" sz="3000" dirty="0" smtClean="0">
                <a:solidFill>
                  <a:srgbClr val="FFC000"/>
                </a:solidFill>
              </a:rPr>
              <a:t>we lie </a:t>
            </a:r>
            <a:r>
              <a:rPr lang="en-US" sz="3000" dirty="0" smtClean="0"/>
              <a:t>and do not practice the truth.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4495800"/>
            <a:ext cx="2514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chemeClr val="bg1"/>
                </a:solidFill>
              </a:rPr>
              <a:t>Words</a:t>
            </a:r>
          </a:p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Georgia" pitchFamily="18" charset="0"/>
              </a:rPr>
              <a:t>Fellowship</a:t>
            </a:r>
            <a:endParaRPr lang="en-US" sz="28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4495800"/>
            <a:ext cx="1905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chemeClr val="bg1"/>
                </a:solidFill>
              </a:rPr>
              <a:t>Actions</a:t>
            </a:r>
          </a:p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Georgia" pitchFamily="18" charset="0"/>
              </a:rPr>
              <a:t>Darkness</a:t>
            </a:r>
            <a:endParaRPr lang="en-US" sz="28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0200" y="4495800"/>
            <a:ext cx="2514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chemeClr val="bg1"/>
                </a:solidFill>
              </a:rPr>
              <a:t>Hypocrisy</a:t>
            </a:r>
          </a:p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Georgia" pitchFamily="18" charset="0"/>
              </a:rPr>
              <a:t>Lie</a:t>
            </a:r>
            <a:endParaRPr lang="en-US" sz="2800" i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John’s answer.. </a:t>
            </a:r>
            <a:br>
              <a:rPr lang="en-US" dirty="0" smtClean="0"/>
            </a:br>
            <a:r>
              <a:rPr lang="en-US" dirty="0" smtClean="0"/>
              <a:t>Action </a:t>
            </a:r>
            <a:r>
              <a:rPr lang="en-US" dirty="0" err="1" smtClean="0"/>
              <a:t>vs</a:t>
            </a:r>
            <a:r>
              <a:rPr lang="en-US" dirty="0" smtClean="0"/>
              <a:t>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458200" cy="2590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1 John 2:4  He who </a:t>
            </a:r>
            <a:r>
              <a:rPr lang="en-US" sz="3200" dirty="0" smtClean="0">
                <a:solidFill>
                  <a:srgbClr val="FFC000"/>
                </a:solidFill>
              </a:rPr>
              <a:t>says, "I know Him,"</a:t>
            </a:r>
            <a:r>
              <a:rPr lang="en-US" sz="3200" dirty="0" smtClean="0"/>
              <a:t> and does </a:t>
            </a:r>
            <a:r>
              <a:rPr lang="en-US" sz="3200" dirty="0" smtClean="0">
                <a:solidFill>
                  <a:srgbClr val="FFC000"/>
                </a:solidFill>
              </a:rPr>
              <a:t>not keep His commandments</a:t>
            </a:r>
            <a:r>
              <a:rPr lang="en-US" sz="3200" dirty="0" smtClean="0"/>
              <a:t>, is a liar, and the truth is not in him.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4495800"/>
            <a:ext cx="2514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chemeClr val="bg1"/>
                </a:solidFill>
              </a:rPr>
              <a:t>Words</a:t>
            </a:r>
          </a:p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Georgia" pitchFamily="18" charset="0"/>
              </a:rPr>
              <a:t>Know God</a:t>
            </a:r>
            <a:endParaRPr lang="en-US" sz="28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0" y="4495800"/>
            <a:ext cx="243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chemeClr val="bg1"/>
                </a:solidFill>
              </a:rPr>
              <a:t>Actions</a:t>
            </a:r>
          </a:p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Georgia" pitchFamily="18" charset="0"/>
              </a:rPr>
              <a:t>Not Keep His Commands</a:t>
            </a:r>
            <a:endParaRPr lang="en-US" sz="28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0200" y="4495800"/>
            <a:ext cx="2514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chemeClr val="bg1"/>
                </a:solidFill>
              </a:rPr>
              <a:t>Hypocrisy</a:t>
            </a:r>
          </a:p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Georgia" pitchFamily="18" charset="0"/>
              </a:rPr>
              <a:t>Liar</a:t>
            </a:r>
            <a:endParaRPr lang="en-US" sz="2800" i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John’s answer.. </a:t>
            </a:r>
            <a:br>
              <a:rPr lang="en-US" dirty="0" smtClean="0"/>
            </a:br>
            <a:r>
              <a:rPr lang="en-US" dirty="0" smtClean="0"/>
              <a:t>Action </a:t>
            </a:r>
            <a:r>
              <a:rPr lang="en-US" dirty="0" err="1" smtClean="0"/>
              <a:t>vs</a:t>
            </a:r>
            <a:r>
              <a:rPr lang="en-US" dirty="0" smtClean="0"/>
              <a:t>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458200" cy="2590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1 John 2:9  He who </a:t>
            </a:r>
            <a:r>
              <a:rPr lang="en-US" sz="3200" dirty="0" smtClean="0">
                <a:solidFill>
                  <a:srgbClr val="FFC000"/>
                </a:solidFill>
              </a:rPr>
              <a:t>says he is in the light</a:t>
            </a:r>
            <a:r>
              <a:rPr lang="en-US" sz="3200" dirty="0" smtClean="0"/>
              <a:t>, and </a:t>
            </a:r>
            <a:r>
              <a:rPr lang="en-US" sz="3200" dirty="0" smtClean="0">
                <a:solidFill>
                  <a:srgbClr val="FFC000"/>
                </a:solidFill>
              </a:rPr>
              <a:t>hates his brother</a:t>
            </a:r>
            <a:r>
              <a:rPr lang="en-US" sz="3200" dirty="0" smtClean="0"/>
              <a:t>, is in darkness until now.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4495800"/>
            <a:ext cx="2514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chemeClr val="bg1"/>
                </a:solidFill>
              </a:rPr>
              <a:t>Words</a:t>
            </a:r>
          </a:p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Georgia" pitchFamily="18" charset="0"/>
              </a:rPr>
              <a:t>In Light</a:t>
            </a:r>
            <a:endParaRPr lang="en-US" sz="28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4495800"/>
            <a:ext cx="2590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chemeClr val="bg1"/>
                </a:solidFill>
              </a:rPr>
              <a:t>Actions</a:t>
            </a:r>
          </a:p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Georgia" pitchFamily="18" charset="0"/>
              </a:rPr>
              <a:t>Hates brother</a:t>
            </a:r>
            <a:endParaRPr lang="en-US" sz="28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0200" y="4495800"/>
            <a:ext cx="2514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chemeClr val="bg1"/>
                </a:solidFill>
              </a:rPr>
              <a:t>Hypocrisy</a:t>
            </a:r>
          </a:p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Georgia" pitchFamily="18" charset="0"/>
              </a:rPr>
              <a:t>In Darkness</a:t>
            </a:r>
            <a:endParaRPr lang="en-US" sz="2800" i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John’s answer.. </a:t>
            </a:r>
            <a:br>
              <a:rPr lang="en-US" dirty="0" smtClean="0"/>
            </a:br>
            <a:r>
              <a:rPr lang="en-US" dirty="0" smtClean="0"/>
              <a:t>Action </a:t>
            </a:r>
            <a:r>
              <a:rPr lang="en-US" dirty="0" err="1" smtClean="0"/>
              <a:t>vs</a:t>
            </a:r>
            <a:r>
              <a:rPr lang="en-US" dirty="0" smtClean="0"/>
              <a:t>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458200" cy="2514600"/>
          </a:xfrm>
        </p:spPr>
        <p:txBody>
          <a:bodyPr>
            <a:noAutofit/>
          </a:bodyPr>
          <a:lstStyle/>
          <a:p>
            <a:r>
              <a:rPr lang="en-US" sz="3100" dirty="0" smtClean="0"/>
              <a:t>1 John 4:20  If someone </a:t>
            </a:r>
            <a:r>
              <a:rPr lang="en-US" sz="3100" dirty="0" smtClean="0">
                <a:solidFill>
                  <a:srgbClr val="FFC000"/>
                </a:solidFill>
              </a:rPr>
              <a:t>says, "I love God," </a:t>
            </a:r>
            <a:r>
              <a:rPr lang="en-US" sz="3100" dirty="0" smtClean="0"/>
              <a:t>and </a:t>
            </a:r>
            <a:r>
              <a:rPr lang="en-US" sz="3100" dirty="0" smtClean="0">
                <a:solidFill>
                  <a:srgbClr val="FFC000"/>
                </a:solidFill>
              </a:rPr>
              <a:t>hates his brother</a:t>
            </a:r>
            <a:r>
              <a:rPr lang="en-US" sz="3100" dirty="0" smtClean="0"/>
              <a:t>, he is a liar; for he who does not love his brother whom he has seen, how can he love God whom he has not seen? </a:t>
            </a:r>
            <a:endParaRPr lang="en-US" sz="31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4495800"/>
            <a:ext cx="2514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chemeClr val="bg1"/>
                </a:solidFill>
              </a:rPr>
              <a:t>Words</a:t>
            </a:r>
          </a:p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Georgia" pitchFamily="18" charset="0"/>
              </a:rPr>
              <a:t>Love God</a:t>
            </a:r>
            <a:endParaRPr lang="en-US" sz="28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4495800"/>
            <a:ext cx="2514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chemeClr val="bg1"/>
                </a:solidFill>
              </a:rPr>
              <a:t>Actions</a:t>
            </a:r>
          </a:p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Georgia" pitchFamily="18" charset="0"/>
              </a:rPr>
              <a:t>Hates brother</a:t>
            </a:r>
            <a:endParaRPr lang="en-US" sz="28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0200" y="4495800"/>
            <a:ext cx="2514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chemeClr val="bg1"/>
                </a:solidFill>
              </a:rPr>
              <a:t>Hypocrisy</a:t>
            </a:r>
          </a:p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Georgia" pitchFamily="18" charset="0"/>
              </a:rPr>
              <a:t>Liar</a:t>
            </a:r>
            <a:endParaRPr lang="en-US" sz="2800" i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Walking in the 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458200" cy="2514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1 John 1:7  But if we </a:t>
            </a:r>
            <a:r>
              <a:rPr lang="en-US" sz="3200" dirty="0" smtClean="0">
                <a:solidFill>
                  <a:srgbClr val="FFC000"/>
                </a:solidFill>
              </a:rPr>
              <a:t>walk in the light </a:t>
            </a:r>
            <a:r>
              <a:rPr lang="en-US" sz="3200" dirty="0" smtClean="0"/>
              <a:t>as </a:t>
            </a:r>
            <a:r>
              <a:rPr lang="en-US" sz="3200" dirty="0" smtClean="0">
                <a:solidFill>
                  <a:srgbClr val="FFC000"/>
                </a:solidFill>
              </a:rPr>
              <a:t>He is in the light</a:t>
            </a:r>
            <a:r>
              <a:rPr lang="en-US" sz="3200" dirty="0" smtClean="0"/>
              <a:t>, we </a:t>
            </a:r>
            <a:r>
              <a:rPr lang="en-US" sz="3200" dirty="0" smtClean="0">
                <a:solidFill>
                  <a:srgbClr val="FFC000"/>
                </a:solidFill>
              </a:rPr>
              <a:t>have fellowship </a:t>
            </a:r>
            <a:r>
              <a:rPr lang="en-US" sz="3200" dirty="0" smtClean="0"/>
              <a:t>with one another, and the blood of Jesus Christ His Son cleanses us from all sin.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4495800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chemeClr val="bg1"/>
                </a:solidFill>
              </a:rPr>
              <a:t>Words</a:t>
            </a:r>
            <a:r>
              <a:rPr lang="en-US" sz="4000" dirty="0" smtClean="0">
                <a:solidFill>
                  <a:schemeClr val="bg1"/>
                </a:solidFill>
              </a:rPr>
              <a:t>         </a:t>
            </a:r>
            <a:r>
              <a:rPr lang="en-US" sz="4000" u="sng" dirty="0" smtClean="0">
                <a:solidFill>
                  <a:schemeClr val="bg1"/>
                </a:solidFill>
              </a:rPr>
              <a:t>Actions</a:t>
            </a:r>
          </a:p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Georgia" pitchFamily="18" charset="0"/>
              </a:rPr>
              <a:t>Walks in Light as </a:t>
            </a:r>
          </a:p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Georgia" pitchFamily="18" charset="0"/>
              </a:rPr>
              <a:t>He is in Light</a:t>
            </a:r>
            <a:endParaRPr lang="en-US" sz="28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0200" y="4495800"/>
            <a:ext cx="3352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chemeClr val="bg1"/>
                </a:solidFill>
              </a:rPr>
              <a:t>True Christian</a:t>
            </a:r>
          </a:p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Georgia" pitchFamily="18" charset="0"/>
              </a:rPr>
              <a:t>Fellowship</a:t>
            </a:r>
            <a:endParaRPr lang="en-US" sz="28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8" name="Curved Left Arrow 7"/>
          <p:cNvSpPr/>
          <p:nvPr/>
        </p:nvSpPr>
        <p:spPr>
          <a:xfrm rot="16200000">
            <a:off x="2514603" y="3124198"/>
            <a:ext cx="609600" cy="2438401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Walking in the 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1981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1 John 1:8-9  If we say that we have no sin, we deceive ourselves, and the truth is not in us. 9 If </a:t>
            </a:r>
            <a:r>
              <a:rPr lang="en-US" sz="2800" dirty="0" smtClean="0">
                <a:solidFill>
                  <a:srgbClr val="FFC000"/>
                </a:solidFill>
              </a:rPr>
              <a:t>we confess our sins,</a:t>
            </a:r>
            <a:r>
              <a:rPr lang="en-US" sz="2800" dirty="0" smtClean="0"/>
              <a:t> He is f</a:t>
            </a:r>
            <a:r>
              <a:rPr lang="en-US" sz="2800" dirty="0" smtClean="0">
                <a:solidFill>
                  <a:srgbClr val="FFC000"/>
                </a:solidFill>
              </a:rPr>
              <a:t>aithful and just to forgive us our sins </a:t>
            </a:r>
            <a:r>
              <a:rPr lang="en-US" sz="2800" dirty="0" smtClean="0"/>
              <a:t>and to cleanse us from all unrighteousness.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4495800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chemeClr val="bg1"/>
                </a:solidFill>
              </a:rPr>
              <a:t>Words</a:t>
            </a:r>
            <a:r>
              <a:rPr lang="en-US" sz="4000" dirty="0" smtClean="0">
                <a:solidFill>
                  <a:schemeClr val="bg1"/>
                </a:solidFill>
              </a:rPr>
              <a:t>         </a:t>
            </a:r>
            <a:r>
              <a:rPr lang="en-US" sz="4000" u="sng" dirty="0" smtClean="0">
                <a:solidFill>
                  <a:schemeClr val="bg1"/>
                </a:solidFill>
              </a:rPr>
              <a:t>Actions</a:t>
            </a:r>
          </a:p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Georgia" pitchFamily="18" charset="0"/>
              </a:rPr>
              <a:t>Confesses Sins</a:t>
            </a:r>
          </a:p>
          <a:p>
            <a:pPr algn="ctr"/>
            <a:r>
              <a:rPr lang="en-US" sz="2800" i="1" dirty="0" smtClean="0">
                <a:solidFill>
                  <a:srgbClr val="FFC000"/>
                </a:solidFill>
                <a:latin typeface="Georgia" pitchFamily="18" charset="0"/>
              </a:rPr>
              <a:t>Acts 8:22; James 5:16 </a:t>
            </a:r>
            <a:endParaRPr lang="en-US" sz="2800" i="1" dirty="0">
              <a:solidFill>
                <a:srgbClr val="FFC000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0200" y="4495800"/>
            <a:ext cx="3352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chemeClr val="bg1"/>
                </a:solidFill>
              </a:rPr>
              <a:t>True Christian</a:t>
            </a:r>
          </a:p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Georgia" pitchFamily="18" charset="0"/>
              </a:rPr>
              <a:t>Forgiven</a:t>
            </a:r>
            <a:endParaRPr lang="en-US" sz="28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8" name="Curved Left Arrow 7"/>
          <p:cNvSpPr/>
          <p:nvPr/>
        </p:nvSpPr>
        <p:spPr>
          <a:xfrm rot="16200000">
            <a:off x="2514603" y="3124198"/>
            <a:ext cx="609600" cy="2438401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Continual cleansing, but not automatic..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82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1:7 But </a:t>
            </a:r>
            <a:r>
              <a:rPr lang="en-US" dirty="0" smtClean="0">
                <a:solidFill>
                  <a:srgbClr val="FFC000"/>
                </a:solidFill>
              </a:rPr>
              <a:t>if we walk in the light </a:t>
            </a:r>
            <a:r>
              <a:rPr lang="en-US" dirty="0" smtClean="0"/>
              <a:t>as He is in the light, </a:t>
            </a:r>
            <a:r>
              <a:rPr lang="en-US" dirty="0" smtClean="0">
                <a:solidFill>
                  <a:srgbClr val="FFC000"/>
                </a:solidFill>
              </a:rPr>
              <a:t>we have fellowship </a:t>
            </a:r>
            <a:r>
              <a:rPr lang="en-US" dirty="0" smtClean="0"/>
              <a:t>with one another, and the </a:t>
            </a:r>
            <a:r>
              <a:rPr lang="en-US" dirty="0" smtClean="0">
                <a:solidFill>
                  <a:srgbClr val="FFC000"/>
                </a:solidFill>
              </a:rPr>
              <a:t>blood of Jesus Christ His Son cleanses us </a:t>
            </a:r>
            <a:r>
              <a:rPr lang="en-US" dirty="0" smtClean="0"/>
              <a:t>from all sin.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3810000"/>
            <a:ext cx="342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chemeClr val="bg1"/>
                </a:solidFill>
              </a:rPr>
              <a:t>Light</a:t>
            </a:r>
          </a:p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Georgia" pitchFamily="18" charset="0"/>
              </a:rPr>
              <a:t>Sin Does not Reign </a:t>
            </a:r>
            <a:r>
              <a:rPr lang="en-US" sz="2400" i="1" dirty="0" smtClean="0">
                <a:solidFill>
                  <a:srgbClr val="FFC000"/>
                </a:solidFill>
                <a:latin typeface="Georgia" pitchFamily="18" charset="0"/>
              </a:rPr>
              <a:t>Romans 6:12</a:t>
            </a:r>
          </a:p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Georgia" pitchFamily="18" charset="0"/>
              </a:rPr>
              <a:t>Sin is not Practiced</a:t>
            </a:r>
          </a:p>
          <a:p>
            <a:pPr algn="ctr"/>
            <a:r>
              <a:rPr lang="en-US" sz="2400" i="1" dirty="0" smtClean="0">
                <a:solidFill>
                  <a:srgbClr val="FFC000"/>
                </a:solidFill>
                <a:latin typeface="Georgia" pitchFamily="18" charset="0"/>
              </a:rPr>
              <a:t>1 John 3:9</a:t>
            </a:r>
            <a:endParaRPr lang="en-US" sz="2400" i="1" dirty="0">
              <a:solidFill>
                <a:srgbClr val="FFC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10200" y="3810000"/>
            <a:ext cx="350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chemeClr val="bg1"/>
                </a:solidFill>
              </a:rPr>
              <a:t>Darkness</a:t>
            </a:r>
          </a:p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Georgia" pitchFamily="18" charset="0"/>
              </a:rPr>
              <a:t>Heart of Unbelief  Departing from God</a:t>
            </a:r>
          </a:p>
          <a:p>
            <a:pPr algn="ctr"/>
            <a:r>
              <a:rPr lang="en-US" sz="2400" i="1" dirty="0" smtClean="0">
                <a:solidFill>
                  <a:srgbClr val="FFC000"/>
                </a:solidFill>
                <a:latin typeface="Georgia" pitchFamily="18" charset="0"/>
              </a:rPr>
              <a:t>Heb 3:12,19</a:t>
            </a:r>
          </a:p>
          <a:p>
            <a:pPr algn="ctr"/>
            <a:r>
              <a:rPr lang="en-US" sz="2400" i="1" dirty="0" smtClean="0">
                <a:solidFill>
                  <a:srgbClr val="FFC000"/>
                </a:solidFill>
                <a:latin typeface="Georgia" pitchFamily="18" charset="0"/>
              </a:rPr>
              <a:t>Heb. 4:1,11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Continual cleansing, but not automatic..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3048000"/>
            <a:ext cx="342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chemeClr val="bg1"/>
                </a:solidFill>
              </a:rPr>
              <a:t>Light</a:t>
            </a:r>
          </a:p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Georgia" pitchFamily="18" charset="0"/>
              </a:rPr>
              <a:t>Sin Does not Reign </a:t>
            </a:r>
            <a:r>
              <a:rPr lang="en-US" sz="2400" i="1" dirty="0" smtClean="0">
                <a:solidFill>
                  <a:srgbClr val="FFC000"/>
                </a:solidFill>
                <a:latin typeface="Georgia" pitchFamily="18" charset="0"/>
              </a:rPr>
              <a:t>Romans 6:12</a:t>
            </a:r>
          </a:p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Georgia" pitchFamily="18" charset="0"/>
              </a:rPr>
              <a:t>Sin is not Practiced</a:t>
            </a:r>
          </a:p>
          <a:p>
            <a:pPr algn="ctr"/>
            <a:r>
              <a:rPr lang="en-US" sz="2400" i="1" dirty="0" smtClean="0">
                <a:solidFill>
                  <a:srgbClr val="FFC000"/>
                </a:solidFill>
                <a:latin typeface="Georgia" pitchFamily="18" charset="0"/>
              </a:rPr>
              <a:t>1 John 3:9</a:t>
            </a:r>
            <a:endParaRPr lang="en-US" sz="2400" i="1" dirty="0">
              <a:solidFill>
                <a:srgbClr val="FFC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6400" y="3048000"/>
            <a:ext cx="350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chemeClr val="bg1"/>
                </a:solidFill>
              </a:rPr>
              <a:t>Darkness</a:t>
            </a:r>
          </a:p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Georgia" pitchFamily="18" charset="0"/>
              </a:rPr>
              <a:t>Heart of Unbelief  Departing from God</a:t>
            </a:r>
          </a:p>
          <a:p>
            <a:pPr algn="ctr"/>
            <a:r>
              <a:rPr lang="en-US" sz="2400" i="1" dirty="0" smtClean="0">
                <a:solidFill>
                  <a:srgbClr val="FFC000"/>
                </a:solidFill>
                <a:latin typeface="Georgia" pitchFamily="18" charset="0"/>
              </a:rPr>
              <a:t>Heb 3:12,19</a:t>
            </a:r>
          </a:p>
          <a:p>
            <a:pPr algn="ctr"/>
            <a:r>
              <a:rPr lang="en-US" sz="2400" i="1" dirty="0" smtClean="0">
                <a:solidFill>
                  <a:srgbClr val="FFC000"/>
                </a:solidFill>
                <a:latin typeface="Georgia" pitchFamily="18" charset="0"/>
              </a:rPr>
              <a:t>Heb. 4:1,11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3886200" y="1905000"/>
            <a:ext cx="1225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u="sng" dirty="0">
                <a:solidFill>
                  <a:schemeClr val="bg1"/>
                </a:solidFill>
                <a:effectLst/>
                <a:latin typeface="Arial" charset="0"/>
              </a:rPr>
              <a:t>GOD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3886200" y="5791200"/>
            <a:ext cx="12255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u="sng" dirty="0">
                <a:solidFill>
                  <a:srgbClr val="008080"/>
                </a:solidFill>
                <a:effectLst/>
                <a:latin typeface="Arial" charset="0"/>
              </a:rPr>
              <a:t>MAN</a:t>
            </a:r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 rot="150691">
            <a:off x="4335615" y="2670170"/>
            <a:ext cx="342633" cy="3130040"/>
          </a:xfrm>
          <a:prstGeom prst="upArrow">
            <a:avLst>
              <a:gd name="adj1" fmla="val 50000"/>
              <a:gd name="adj2" fmla="val 1718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0">
              <a:effectLst/>
              <a:latin typeface="Times New Roman" pitchFamily="18" charset="0"/>
            </a:endParaRPr>
          </a:p>
        </p:txBody>
      </p:sp>
      <p:sp>
        <p:nvSpPr>
          <p:cNvPr id="10" name="Freeform 19"/>
          <p:cNvSpPr>
            <a:spLocks/>
          </p:cNvSpPr>
          <p:nvPr/>
        </p:nvSpPr>
        <p:spPr bwMode="auto">
          <a:xfrm>
            <a:off x="3505200" y="3733800"/>
            <a:ext cx="1892300" cy="1778000"/>
          </a:xfrm>
          <a:custGeom>
            <a:avLst/>
            <a:gdLst/>
            <a:ahLst/>
            <a:cxnLst>
              <a:cxn ang="0">
                <a:pos x="768" y="1120"/>
              </a:cxn>
              <a:cxn ang="0">
                <a:pos x="1152" y="880"/>
              </a:cxn>
              <a:cxn ang="0">
                <a:pos x="624" y="544"/>
              </a:cxn>
              <a:cxn ang="0">
                <a:pos x="0" y="256"/>
              </a:cxn>
              <a:cxn ang="0">
                <a:pos x="624" y="112"/>
              </a:cxn>
              <a:cxn ang="0">
                <a:pos x="1104" y="16"/>
              </a:cxn>
              <a:cxn ang="0">
                <a:pos x="1152" y="16"/>
              </a:cxn>
            </a:cxnLst>
            <a:rect l="0" t="0" r="r" b="b"/>
            <a:pathLst>
              <a:path w="1192" h="1120">
                <a:moveTo>
                  <a:pt x="768" y="1120"/>
                </a:moveTo>
                <a:cubicBezTo>
                  <a:pt x="972" y="1048"/>
                  <a:pt x="1176" y="976"/>
                  <a:pt x="1152" y="880"/>
                </a:cubicBezTo>
                <a:cubicBezTo>
                  <a:pt x="1128" y="784"/>
                  <a:pt x="816" y="648"/>
                  <a:pt x="624" y="544"/>
                </a:cubicBezTo>
                <a:cubicBezTo>
                  <a:pt x="432" y="440"/>
                  <a:pt x="0" y="328"/>
                  <a:pt x="0" y="256"/>
                </a:cubicBezTo>
                <a:cubicBezTo>
                  <a:pt x="0" y="184"/>
                  <a:pt x="440" y="152"/>
                  <a:pt x="624" y="112"/>
                </a:cubicBezTo>
                <a:cubicBezTo>
                  <a:pt x="808" y="72"/>
                  <a:pt x="1016" y="32"/>
                  <a:pt x="1104" y="16"/>
                </a:cubicBezTo>
                <a:cubicBezTo>
                  <a:pt x="1192" y="0"/>
                  <a:pt x="1172" y="8"/>
                  <a:pt x="1152" y="16"/>
                </a:cubicBezTo>
              </a:path>
            </a:pathLst>
          </a:cu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59"/>
          <p:cNvSpPr>
            <a:spLocks noChangeShapeType="1"/>
          </p:cNvSpPr>
          <p:nvPr/>
        </p:nvSpPr>
        <p:spPr bwMode="auto">
          <a:xfrm flipH="1" flipV="1">
            <a:off x="4800600" y="2590800"/>
            <a:ext cx="533400" cy="990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61"/>
          <p:cNvSpPr>
            <a:spLocks noChangeShapeType="1"/>
          </p:cNvSpPr>
          <p:nvPr/>
        </p:nvSpPr>
        <p:spPr bwMode="auto">
          <a:xfrm flipV="1">
            <a:off x="5562600" y="2514600"/>
            <a:ext cx="838200" cy="1066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Text Box 54"/>
          <p:cNvSpPr txBox="1">
            <a:spLocks noChangeArrowheads="1"/>
          </p:cNvSpPr>
          <p:nvPr/>
        </p:nvSpPr>
        <p:spPr bwMode="auto">
          <a:xfrm>
            <a:off x="6396038" y="1838325"/>
            <a:ext cx="252364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u="sng" dirty="0">
                <a:solidFill>
                  <a:srgbClr val="FFC000"/>
                </a:solidFill>
                <a:effectLst/>
              </a:rPr>
              <a:t>FALLEN FROM</a:t>
            </a:r>
          </a:p>
          <a:p>
            <a:r>
              <a:rPr lang="en-US" sz="3200" dirty="0">
                <a:solidFill>
                  <a:srgbClr val="FFC000"/>
                </a:solidFill>
                <a:effectLst/>
              </a:rPr>
              <a:t>      </a:t>
            </a:r>
            <a:r>
              <a:rPr lang="en-US" sz="3200" u="sng" dirty="0">
                <a:solidFill>
                  <a:srgbClr val="FFC000"/>
                </a:solidFill>
                <a:effectLst/>
              </a:rPr>
              <a:t>GRACE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knowing God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tretch>
            <a:fillRect/>
          </a:stretch>
        </p:blipFill>
        <p:spPr>
          <a:xfrm>
            <a:off x="0" y="1676400"/>
            <a:ext cx="9144000" cy="4267200"/>
          </a:xfrm>
          <a:prstGeom prst="rect">
            <a:avLst/>
          </a:prstGeo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47800" y="5638800"/>
            <a:ext cx="6400800" cy="838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1 John 1:1-10 </a:t>
            </a:r>
            <a:endParaRPr lang="en-US" sz="44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295399"/>
          </a:xfrm>
        </p:spPr>
        <p:txBody>
          <a:bodyPr/>
          <a:lstStyle/>
          <a:p>
            <a:r>
              <a:rPr lang="en-US" dirty="0" smtClean="0"/>
              <a:t>By This We Know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990600"/>
            <a:ext cx="8305800" cy="1066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Georgia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 John 2:1-5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828800"/>
            <a:ext cx="8382000" cy="3657600"/>
          </a:xfrm>
          <a:solidFill>
            <a:schemeClr val="tx1">
              <a:alpha val="25000"/>
            </a:schemeClr>
          </a:solidFill>
        </p:spPr>
        <p:txBody>
          <a:bodyPr>
            <a:noAutofit/>
          </a:bodyPr>
          <a:lstStyle/>
          <a:p>
            <a:r>
              <a:rPr lang="en-US" sz="3200" dirty="0" smtClean="0"/>
              <a:t>3 Now by this we </a:t>
            </a:r>
            <a:r>
              <a:rPr lang="en-US" sz="3200" dirty="0" smtClean="0">
                <a:solidFill>
                  <a:srgbClr val="FFC000"/>
                </a:solidFill>
              </a:rPr>
              <a:t>know</a:t>
            </a:r>
            <a:r>
              <a:rPr lang="en-US" sz="3200" dirty="0" smtClean="0"/>
              <a:t> that we </a:t>
            </a:r>
            <a:r>
              <a:rPr lang="en-US" sz="3200" dirty="0" smtClean="0">
                <a:solidFill>
                  <a:srgbClr val="FFC000"/>
                </a:solidFill>
              </a:rPr>
              <a:t>know</a:t>
            </a:r>
            <a:r>
              <a:rPr lang="en-US" sz="3200" dirty="0" smtClean="0"/>
              <a:t> Him, if we keep His commandments. 4 He who says, "I </a:t>
            </a:r>
            <a:r>
              <a:rPr lang="en-US" sz="3200" dirty="0" smtClean="0">
                <a:solidFill>
                  <a:srgbClr val="FFC000"/>
                </a:solidFill>
              </a:rPr>
              <a:t>know</a:t>
            </a:r>
            <a:r>
              <a:rPr lang="en-US" sz="3200" dirty="0" smtClean="0"/>
              <a:t> Him," and does not keep His commandments, is a liar, and the truth is not in him. 5 But whoever keeps His word, truly the love of God is perfected in him. By this we </a:t>
            </a:r>
            <a:r>
              <a:rPr lang="en-US" sz="3200" dirty="0" smtClean="0">
                <a:solidFill>
                  <a:srgbClr val="FFC000"/>
                </a:solidFill>
              </a:rPr>
              <a:t>know</a:t>
            </a:r>
            <a:r>
              <a:rPr lang="en-US" sz="3200" dirty="0" smtClean="0"/>
              <a:t> that we are in Him.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John..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letter of love (51 times)..</a:t>
            </a:r>
          </a:p>
          <a:p>
            <a:r>
              <a:rPr lang="en-US" sz="4000" dirty="0" smtClean="0"/>
              <a:t>That we may know (assurance)..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itanic-redo.jpg"/>
          <p:cNvPicPr>
            <a:picLocks noChangeAspect="1"/>
          </p:cNvPicPr>
          <p:nvPr/>
        </p:nvPicPr>
        <p:blipFill>
          <a:blip r:embed="rId2" cstate="print">
            <a:lum bright="-7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04800"/>
            <a:ext cx="66294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April 14, 1912..11:40 pm</a:t>
            </a:r>
            <a:br>
              <a:rPr lang="en-US" dirty="0" smtClean="0"/>
            </a:br>
            <a:r>
              <a:rPr lang="en-US" dirty="0" smtClean="0"/>
              <a:t>Titanic.. maiden voyage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1,312 passengers, 914 crew..</a:t>
            </a:r>
          </a:p>
          <a:p>
            <a:r>
              <a:rPr lang="en-US" dirty="0" smtClean="0"/>
              <a:t>Six warnings not heeded..</a:t>
            </a:r>
          </a:p>
          <a:p>
            <a:r>
              <a:rPr lang="en-US" dirty="0" smtClean="0"/>
              <a:t>Only 753 lives saved..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ife ring in storm.jpg"/>
          <p:cNvPicPr>
            <a:picLocks noChangeAspect="1"/>
          </p:cNvPicPr>
          <p:nvPr/>
        </p:nvPicPr>
        <p:blipFill>
          <a:blip r:embed="rId3" cstate="print">
            <a:lum bright="5000" contrast="10000"/>
          </a:blip>
          <a:stretch>
            <a:fillRect/>
          </a:stretch>
        </p:blipFill>
        <p:spPr>
          <a:xfrm>
            <a:off x="-1" y="-1"/>
            <a:ext cx="8991601" cy="685800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saved?..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2895600"/>
            <a:ext cx="7924800" cy="2209800"/>
          </a:xfrm>
          <a:solidFill>
            <a:schemeClr val="tx1">
              <a:alpha val="50000"/>
            </a:schemeClr>
          </a:solidFill>
        </p:spPr>
        <p:txBody>
          <a:bodyPr/>
          <a:lstStyle/>
          <a:p>
            <a:r>
              <a:rPr lang="en-US" dirty="0" smtClean="0"/>
              <a:t>The world ignoring warnings..</a:t>
            </a:r>
          </a:p>
          <a:p>
            <a:r>
              <a:rPr lang="en-US" dirty="0" smtClean="0"/>
              <a:t>Already struck iceberg..</a:t>
            </a:r>
          </a:p>
          <a:p>
            <a:r>
              <a:rPr lang="en-US" dirty="0" smtClean="0"/>
              <a:t>Only hope of being saved..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1 John..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276600"/>
          </a:xfrm>
        </p:spPr>
        <p:txBody>
          <a:bodyPr>
            <a:normAutofit/>
          </a:bodyPr>
          <a:lstStyle/>
          <a:p>
            <a:r>
              <a:rPr lang="en-US" dirty="0" smtClean="0"/>
              <a:t>1 John 1:4 that your </a:t>
            </a:r>
            <a:r>
              <a:rPr lang="en-US" dirty="0" smtClean="0">
                <a:solidFill>
                  <a:srgbClr val="FFC000"/>
                </a:solidFill>
              </a:rPr>
              <a:t>joy may be full</a:t>
            </a:r>
            <a:r>
              <a:rPr lang="en-US" dirty="0" smtClean="0"/>
              <a:t>. </a:t>
            </a:r>
          </a:p>
          <a:p>
            <a:r>
              <a:rPr lang="en-US" dirty="0" smtClean="0"/>
              <a:t>1 John 5:13 that you may </a:t>
            </a:r>
            <a:r>
              <a:rPr lang="en-US" dirty="0" smtClean="0">
                <a:solidFill>
                  <a:srgbClr val="FFC000"/>
                </a:solidFill>
              </a:rPr>
              <a:t>know that you have eternal life</a:t>
            </a:r>
            <a:r>
              <a:rPr lang="en-US" dirty="0" smtClean="0"/>
              <a:t>.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A.D. 90..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/3</a:t>
            </a:r>
            <a:r>
              <a:rPr lang="en-US" baseline="30000" dirty="0" smtClean="0"/>
              <a:t>rd</a:t>
            </a:r>
            <a:r>
              <a:rPr lang="en-US" dirty="0" smtClean="0"/>
              <a:t> Generation since Christ..</a:t>
            </a:r>
          </a:p>
          <a:p>
            <a:r>
              <a:rPr lang="en-US" dirty="0" smtClean="0"/>
              <a:t>Gnostics.. Gr. </a:t>
            </a:r>
            <a:r>
              <a:rPr lang="en-US" dirty="0" err="1" smtClean="0"/>
              <a:t>gnosko</a:t>
            </a:r>
            <a:r>
              <a:rPr lang="en-US" dirty="0" smtClean="0"/>
              <a:t> (knowledge)</a:t>
            </a:r>
          </a:p>
          <a:p>
            <a:pPr>
              <a:buNone/>
            </a:pPr>
            <a:r>
              <a:rPr lang="en-US" dirty="0" smtClean="0"/>
              <a:t>	 (</a:t>
            </a:r>
            <a:r>
              <a:rPr lang="en-US" sz="3200" dirty="0" smtClean="0"/>
              <a:t>Believed flesh inherently sinful)</a:t>
            </a:r>
          </a:p>
          <a:p>
            <a:pPr>
              <a:buNone/>
            </a:pPr>
            <a:r>
              <a:rPr lang="en-US" sz="3200" dirty="0" smtClean="0"/>
              <a:t>		- Chastise the body (Col 2:20-23)</a:t>
            </a:r>
          </a:p>
          <a:p>
            <a:pPr>
              <a:buNone/>
            </a:pPr>
            <a:r>
              <a:rPr lang="en-US" sz="3200" dirty="0" smtClean="0"/>
              <a:t>		- Eat, drink, be merry (Rev 2:6,14-15)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Doctrinal results..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Wrong view of Jesus Christ..</a:t>
            </a:r>
          </a:p>
          <a:p>
            <a:pPr lvl="1"/>
            <a:r>
              <a:rPr lang="en-US" dirty="0" smtClean="0"/>
              <a:t>If all flesh is sinful, how could Jesus Christ have come in the flesh?</a:t>
            </a:r>
          </a:p>
          <a:p>
            <a:pPr lvl="1"/>
            <a:r>
              <a:rPr lang="en-US" dirty="0" smtClean="0"/>
              <a:t>Two distorted explanations..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John’s answer to Gnostics..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382000" cy="3124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1:1-4  That which was from the beginning, which </a:t>
            </a:r>
            <a:r>
              <a:rPr lang="en-US" dirty="0" smtClean="0">
                <a:solidFill>
                  <a:srgbClr val="FFC000"/>
                </a:solidFill>
              </a:rPr>
              <a:t>we have heard</a:t>
            </a:r>
            <a:r>
              <a:rPr lang="en-US" dirty="0" smtClean="0"/>
              <a:t>, which </a:t>
            </a:r>
            <a:r>
              <a:rPr lang="en-US" dirty="0" smtClean="0">
                <a:solidFill>
                  <a:srgbClr val="FFC000"/>
                </a:solidFill>
              </a:rPr>
              <a:t>we have seen </a:t>
            </a:r>
            <a:r>
              <a:rPr lang="en-US" dirty="0" smtClean="0"/>
              <a:t>with our eyes, which </a:t>
            </a:r>
            <a:r>
              <a:rPr lang="en-US" dirty="0" smtClean="0">
                <a:solidFill>
                  <a:srgbClr val="FFC000"/>
                </a:solidFill>
              </a:rPr>
              <a:t>we have looked upon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FFC000"/>
                </a:solidFill>
              </a:rPr>
              <a:t>our hands have handled</a:t>
            </a:r>
            <a:r>
              <a:rPr lang="en-US" dirty="0" smtClean="0"/>
              <a:t>, concerning the Word of life —  2 the life was manifested, and we have seen, and bear witness, and declare to you that eternal life which was with the Father and was manifested to us —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2014</TotalTime>
  <Words>763</Words>
  <Application>Microsoft Office PowerPoint</Application>
  <PresentationFormat>On-screen Show (4:3)</PresentationFormat>
  <Paragraphs>109</Paragraphs>
  <Slides>19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By This We Know</vt:lpstr>
      <vt:lpstr>1 John 2:1-5</vt:lpstr>
      <vt:lpstr>1 John.. </vt:lpstr>
      <vt:lpstr>April 14, 1912..11:40 pm Titanic.. maiden voyage</vt:lpstr>
      <vt:lpstr>Are you saved?..</vt:lpstr>
      <vt:lpstr>Purpose of 1 John..</vt:lpstr>
      <vt:lpstr>A.D. 90..</vt:lpstr>
      <vt:lpstr>Doctrinal results..</vt:lpstr>
      <vt:lpstr>John’s answer to Gnostics..</vt:lpstr>
      <vt:lpstr>2nd Doctrinal error..</vt:lpstr>
      <vt:lpstr>John’s answer..  Action vs Words</vt:lpstr>
      <vt:lpstr>John’s answer..  Action vs Words</vt:lpstr>
      <vt:lpstr>John’s answer..  Action vs Words</vt:lpstr>
      <vt:lpstr>John’s answer..  Action vs Words</vt:lpstr>
      <vt:lpstr>Walking in the Light</vt:lpstr>
      <vt:lpstr>Walking in the Light</vt:lpstr>
      <vt:lpstr>Continual cleansing, but not automatic..</vt:lpstr>
      <vt:lpstr>Continual cleansing, but not automatic..</vt:lpstr>
      <vt:lpstr>By This We Know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277</cp:revision>
  <dcterms:created xsi:type="dcterms:W3CDTF">2011-02-15T07:29:10Z</dcterms:created>
  <dcterms:modified xsi:type="dcterms:W3CDTF">2014-10-15T22:19:00Z</dcterms:modified>
</cp:coreProperties>
</file>