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24486C"/>
    <a:srgbClr val="FFFFFF"/>
    <a:srgbClr val="000000"/>
    <a:srgbClr val="9078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3581400"/>
            <a:ext cx="9144000" cy="781050"/>
          </a:xfrm>
        </p:spPr>
        <p:txBody>
          <a:bodyPr/>
          <a:lstStyle>
            <a:lvl1pPr algn="ctr">
              <a:defRPr sz="4400" b="0"/>
            </a:lvl1pPr>
          </a:lstStyle>
          <a:p>
            <a:r>
              <a:rPr lang="en-US"/>
              <a:t>Click to edit Master title style</a:t>
            </a:r>
          </a:p>
        </p:txBody>
      </p:sp>
      <p:sp>
        <p:nvSpPr>
          <p:cNvPr id="11267" name="Rectangle 3"/>
          <p:cNvSpPr>
            <a:spLocks noGrp="1" noChangeArrowheads="1"/>
          </p:cNvSpPr>
          <p:nvPr>
            <p:ph type="subTitle" idx="1"/>
          </p:nvPr>
        </p:nvSpPr>
        <p:spPr>
          <a:xfrm>
            <a:off x="0" y="4546600"/>
            <a:ext cx="9144000" cy="7874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0" y="6613525"/>
            <a:ext cx="2133600" cy="168275"/>
          </a:xfrm>
        </p:spPr>
        <p:txBody>
          <a:bodyPr/>
          <a:lstStyle>
            <a:lvl1pPr>
              <a:defRPr>
                <a:latin typeface="+mn-lt"/>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mn-lt"/>
              </a:defRPr>
            </a:lvl1pPr>
          </a:lstStyle>
          <a:p>
            <a:pPr>
              <a:defRPr/>
            </a:pPr>
            <a:endParaRPr lang="en-US"/>
          </a:p>
        </p:txBody>
      </p:sp>
      <p:sp>
        <p:nvSpPr>
          <p:cNvPr id="6" name="Rectangle 6"/>
          <p:cNvSpPr>
            <a:spLocks noGrp="1" noChangeArrowheads="1"/>
          </p:cNvSpPr>
          <p:nvPr>
            <p:ph type="sldNum" sz="quarter" idx="12"/>
          </p:nvPr>
        </p:nvSpPr>
        <p:spPr>
          <a:xfrm>
            <a:off x="7010400" y="6613525"/>
            <a:ext cx="2133600" cy="168275"/>
          </a:xfrm>
        </p:spPr>
        <p:txBody>
          <a:bodyPr/>
          <a:lstStyle>
            <a:lvl1pPr>
              <a:defRPr>
                <a:latin typeface="+mn-lt"/>
              </a:defRPr>
            </a:lvl1pPr>
          </a:lstStyle>
          <a:p>
            <a:pPr>
              <a:defRPr/>
            </a:pPr>
            <a:fld id="{EB327EA1-B658-4002-8A65-6B4573899381}" type="slidenum">
              <a:rPr lang="en-US"/>
              <a:pPr>
                <a:defRPr/>
              </a:pPr>
              <a:t>‹#›</a:t>
            </a:fld>
            <a:endParaRPr 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637FEB-8749-4746-9BB7-EF6329E4BD86}" type="slidenum">
              <a:rPr lang="en-US"/>
              <a:pPr>
                <a:defRPr/>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15050" y="0"/>
            <a:ext cx="196215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573405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3B2C9F-0309-4CB1-BC9C-74E7A4ED210A}" type="slidenum">
              <a:rPr lang="en-US"/>
              <a:pPr>
                <a:defRPr/>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434656-5B63-42AD-9F74-68B773F7D6B1}" type="slidenum">
              <a:rPr lang="en-US"/>
              <a:pPr>
                <a:defRPr/>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FEC49-0F54-434D-91D8-EC3EFB34C9A0}" type="slidenum">
              <a:rPr lang="en-US"/>
              <a:pPr>
                <a:defRPr/>
              </a:pPr>
              <a:t>‹#›</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291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6D375E-A43E-4E78-8E92-D070914F6D67}" type="slidenum">
              <a:rPr lang="en-US"/>
              <a:pPr>
                <a:defRPr/>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BE667-FC2F-464A-A0C0-54F57200B7FE}" type="slidenum">
              <a:rPr lang="en-US"/>
              <a:pPr>
                <a:defRPr/>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216C0B7-9E14-4B71-B667-4DB0CC2071BE}" type="slidenum">
              <a:rPr lang="en-US"/>
              <a:pPr>
                <a:defRPr/>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008B43-58C7-4BDB-A65E-907D88CB3366}" type="slidenum">
              <a:rPr lang="en-US"/>
              <a:pPr>
                <a:defRPr/>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A80B13-E71A-46B2-8E50-82E99D691D02}" type="slidenum">
              <a:rPr lang="en-US"/>
              <a:pPr>
                <a:defRPr/>
              </a:pPr>
              <a:t>‹#›</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944DE4-B895-4C7D-9B83-CBA85AB59B3C}" type="slidenum">
              <a:rPr lang="en-US"/>
              <a:pPr>
                <a:defRPr/>
              </a:pPr>
              <a:t>‹#›</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7848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685800"/>
            <a:ext cx="78486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0" y="65849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Tahoma"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6135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Tahoma"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010400" y="66135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ahoma" pitchFamily="34" charset="0"/>
              </a:defRPr>
            </a:lvl1pPr>
          </a:lstStyle>
          <a:p>
            <a:pPr>
              <a:defRPr/>
            </a:pPr>
            <a:fld id="{91317599-2F2C-4E3E-ACD6-41A9611A665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Black" pitchFamily="34" charset="0"/>
          <a:cs typeface="Arial" charset="0"/>
        </a:defRPr>
      </a:lvl2pPr>
      <a:lvl3pPr algn="l" rtl="0" eaLnBrk="0" fontAlgn="base" hangingPunct="0">
        <a:spcBef>
          <a:spcPct val="0"/>
        </a:spcBef>
        <a:spcAft>
          <a:spcPct val="0"/>
        </a:spcAft>
        <a:defRPr sz="3600" b="1">
          <a:solidFill>
            <a:schemeClr val="tx2"/>
          </a:solidFill>
          <a:latin typeface="Arial Black" pitchFamily="34" charset="0"/>
          <a:cs typeface="Arial" charset="0"/>
        </a:defRPr>
      </a:lvl3pPr>
      <a:lvl4pPr algn="l" rtl="0" eaLnBrk="0" fontAlgn="base" hangingPunct="0">
        <a:spcBef>
          <a:spcPct val="0"/>
        </a:spcBef>
        <a:spcAft>
          <a:spcPct val="0"/>
        </a:spcAft>
        <a:defRPr sz="3600" b="1">
          <a:solidFill>
            <a:schemeClr val="tx2"/>
          </a:solidFill>
          <a:latin typeface="Arial Black" pitchFamily="34" charset="0"/>
          <a:cs typeface="Arial" charset="0"/>
        </a:defRPr>
      </a:lvl4pPr>
      <a:lvl5pPr algn="l" rtl="0" eaLnBrk="0" fontAlgn="base" hangingPunct="0">
        <a:spcBef>
          <a:spcPct val="0"/>
        </a:spcBef>
        <a:spcAft>
          <a:spcPct val="0"/>
        </a:spcAft>
        <a:defRPr sz="3600" b="1">
          <a:solidFill>
            <a:schemeClr val="tx2"/>
          </a:solidFill>
          <a:latin typeface="Arial Black" pitchFamily="34" charset="0"/>
          <a:cs typeface="Arial" charset="0"/>
        </a:defRPr>
      </a:lvl5pPr>
      <a:lvl6pPr marL="457200" algn="l" rtl="0" fontAlgn="base">
        <a:spcBef>
          <a:spcPct val="0"/>
        </a:spcBef>
        <a:spcAft>
          <a:spcPct val="0"/>
        </a:spcAft>
        <a:defRPr sz="3600" b="1">
          <a:solidFill>
            <a:schemeClr val="tx2"/>
          </a:solidFill>
          <a:latin typeface="Arial Black" pitchFamily="34" charset="0"/>
          <a:cs typeface="Arial" charset="0"/>
        </a:defRPr>
      </a:lvl6pPr>
      <a:lvl7pPr marL="914400" algn="l" rtl="0" fontAlgn="base">
        <a:spcBef>
          <a:spcPct val="0"/>
        </a:spcBef>
        <a:spcAft>
          <a:spcPct val="0"/>
        </a:spcAft>
        <a:defRPr sz="3600" b="1">
          <a:solidFill>
            <a:schemeClr val="tx2"/>
          </a:solidFill>
          <a:latin typeface="Arial Black" pitchFamily="34" charset="0"/>
          <a:cs typeface="Arial" charset="0"/>
        </a:defRPr>
      </a:lvl7pPr>
      <a:lvl8pPr marL="1371600" algn="l" rtl="0" fontAlgn="base">
        <a:spcBef>
          <a:spcPct val="0"/>
        </a:spcBef>
        <a:spcAft>
          <a:spcPct val="0"/>
        </a:spcAft>
        <a:defRPr sz="3600" b="1">
          <a:solidFill>
            <a:schemeClr val="tx2"/>
          </a:solidFill>
          <a:latin typeface="Arial Black" pitchFamily="34" charset="0"/>
          <a:cs typeface="Arial" charset="0"/>
        </a:defRPr>
      </a:lvl8pPr>
      <a:lvl9pPr marL="1828800" algn="l" rtl="0" fontAlgn="base">
        <a:spcBef>
          <a:spcPct val="0"/>
        </a:spcBef>
        <a:spcAft>
          <a:spcPct val="0"/>
        </a:spcAft>
        <a:defRPr sz="3600" b="1">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1066800" y="2971800"/>
            <a:ext cx="7086600" cy="1390650"/>
          </a:xfrm>
        </p:spPr>
        <p:txBody>
          <a:bodyPr/>
          <a:lstStyle/>
          <a:p>
            <a:pPr eaLnBrk="1" hangingPunct="1"/>
            <a:r>
              <a:rPr lang="en-US" altLang="en-US" sz="4000" smtClean="0"/>
              <a:t>Ecclesiastes</a:t>
            </a:r>
            <a:endParaRPr lang="en-US" altLang="en-US" sz="6000" smtClean="0"/>
          </a:p>
        </p:txBody>
      </p:sp>
      <p:sp>
        <p:nvSpPr>
          <p:cNvPr id="13314" name="Rectangle 4"/>
          <p:cNvSpPr>
            <a:spLocks noGrp="1" noChangeArrowheads="1"/>
          </p:cNvSpPr>
          <p:nvPr>
            <p:ph type="subTitle" idx="1"/>
          </p:nvPr>
        </p:nvSpPr>
        <p:spPr/>
        <p:txBody>
          <a:bodyPr/>
          <a:lstStyle/>
          <a:p>
            <a:pPr eaLnBrk="1" hangingPunct="1"/>
            <a:r>
              <a:rPr lang="en-US" altLang="en-US" smtClean="0">
                <a:solidFill>
                  <a:srgbClr val="336699"/>
                </a:solidFill>
              </a:rPr>
              <a:t>Our Purpose in Life</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28600" y="0"/>
            <a:ext cx="7772400" cy="1371600"/>
          </a:xfrm>
        </p:spPr>
        <p:txBody>
          <a:bodyPr/>
          <a:lstStyle/>
          <a:p>
            <a:pPr eaLnBrk="1" hangingPunct="1"/>
            <a:r>
              <a:rPr lang="en-US" altLang="en-US" b="0" smtClean="0"/>
              <a:t>Remember Your Creator…</a:t>
            </a:r>
            <a:br>
              <a:rPr lang="en-US" altLang="en-US" b="0" smtClean="0"/>
            </a:br>
            <a:r>
              <a:rPr lang="en-US" altLang="en-US" sz="2800" b="0" smtClean="0"/>
              <a:t>12:1-14</a:t>
            </a:r>
          </a:p>
        </p:txBody>
      </p:sp>
      <p:sp>
        <p:nvSpPr>
          <p:cNvPr id="171011" name="Rectangle 3"/>
          <p:cNvSpPr>
            <a:spLocks noGrp="1" noChangeArrowheads="1"/>
          </p:cNvSpPr>
          <p:nvPr>
            <p:ph type="body" idx="1"/>
          </p:nvPr>
        </p:nvSpPr>
        <p:spPr>
          <a:xfrm>
            <a:off x="228600" y="1447800"/>
            <a:ext cx="7772400" cy="4114800"/>
          </a:xfrm>
        </p:spPr>
        <p:txBody>
          <a:bodyPr/>
          <a:lstStyle/>
          <a:p>
            <a:pPr eaLnBrk="1" hangingPunct="1"/>
            <a:r>
              <a:rPr lang="en-US" altLang="en-US" smtClean="0">
                <a:solidFill>
                  <a:srgbClr val="336699"/>
                </a:solidFill>
              </a:rPr>
              <a:t>Childhood and the prime of life are fleeting, 11:7-10</a:t>
            </a:r>
          </a:p>
          <a:p>
            <a:pPr eaLnBrk="1" hangingPunct="1"/>
            <a:r>
              <a:rPr lang="en-US" altLang="en-US" smtClean="0">
                <a:solidFill>
                  <a:srgbClr val="336699"/>
                </a:solidFill>
              </a:rPr>
              <a:t>You’re going to get old fast, 12:1-8</a:t>
            </a:r>
          </a:p>
          <a:p>
            <a:pPr eaLnBrk="1" hangingPunct="1"/>
            <a:r>
              <a:rPr lang="en-US" altLang="en-US" smtClean="0">
                <a:solidFill>
                  <a:srgbClr val="336699"/>
                </a:solidFill>
              </a:rPr>
              <a:t>The compelling conclusion, 12:13-14</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fade">
                                      <p:cBhvr>
                                        <p:cTn id="7" dur="1000"/>
                                        <p:tgtEl>
                                          <p:spTgt spid="171011">
                                            <p:txEl>
                                              <p:pRg st="0" end="0"/>
                                            </p:txEl>
                                          </p:spTgt>
                                        </p:tgtEl>
                                      </p:cBhvr>
                                    </p:animEffect>
                                    <p:anim calcmode="lin" valueType="num">
                                      <p:cBhvr>
                                        <p:cTn id="8" dur="10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1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1011">
                                            <p:txEl>
                                              <p:pRg st="1" end="1"/>
                                            </p:txEl>
                                          </p:spTgt>
                                        </p:tgtEl>
                                        <p:attrNameLst>
                                          <p:attrName>style.visibility</p:attrName>
                                        </p:attrNameLst>
                                      </p:cBhvr>
                                      <p:to>
                                        <p:strVal val="visible"/>
                                      </p:to>
                                    </p:set>
                                    <p:animEffect transition="in" filter="fade">
                                      <p:cBhvr>
                                        <p:cTn id="14" dur="1000"/>
                                        <p:tgtEl>
                                          <p:spTgt spid="171011">
                                            <p:txEl>
                                              <p:pRg st="1" end="1"/>
                                            </p:txEl>
                                          </p:spTgt>
                                        </p:tgtEl>
                                      </p:cBhvr>
                                    </p:animEffect>
                                    <p:anim calcmode="lin" valueType="num">
                                      <p:cBhvr>
                                        <p:cTn id="15"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1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Effect transition="in" filter="fade">
                                      <p:cBhvr>
                                        <p:cTn id="21" dur="1000"/>
                                        <p:tgtEl>
                                          <p:spTgt spid="171011">
                                            <p:txEl>
                                              <p:pRg st="2" end="2"/>
                                            </p:txEl>
                                          </p:spTgt>
                                        </p:tgtEl>
                                      </p:cBhvr>
                                    </p:animEffect>
                                    <p:anim calcmode="lin" valueType="num">
                                      <p:cBhvr>
                                        <p:cTn id="22" dur="10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1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28600" y="0"/>
            <a:ext cx="7848600" cy="838200"/>
          </a:xfrm>
        </p:spPr>
        <p:txBody>
          <a:bodyPr/>
          <a:lstStyle/>
          <a:p>
            <a:pPr eaLnBrk="1" hangingPunct="1"/>
            <a:r>
              <a:rPr lang="en-US" altLang="en-US" b="0" smtClean="0"/>
              <a:t>Thought question:</a:t>
            </a:r>
          </a:p>
        </p:txBody>
      </p:sp>
      <p:sp>
        <p:nvSpPr>
          <p:cNvPr id="23554" name="Rectangle 3"/>
          <p:cNvSpPr>
            <a:spLocks noGrp="1" noChangeArrowheads="1"/>
          </p:cNvSpPr>
          <p:nvPr>
            <p:ph type="body" idx="1"/>
          </p:nvPr>
        </p:nvSpPr>
        <p:spPr>
          <a:xfrm>
            <a:off x="0" y="838200"/>
            <a:ext cx="7848600" cy="5638800"/>
          </a:xfrm>
        </p:spPr>
        <p:txBody>
          <a:bodyPr/>
          <a:lstStyle/>
          <a:p>
            <a:pPr eaLnBrk="1" hangingPunct="1">
              <a:buFontTx/>
              <a:buNone/>
            </a:pPr>
            <a:r>
              <a:rPr lang="en-US" altLang="en-US" smtClean="0">
                <a:solidFill>
                  <a:srgbClr val="336699"/>
                </a:solidFill>
              </a:rPr>
              <a:t>   Can our lives be invested with purpose and meaning, with eternal dimensions, in the absence of accountability?</a:t>
            </a: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tLang="en-US" smtClean="0"/>
              <a:t>The Google Philosophy</a:t>
            </a:r>
          </a:p>
        </p:txBody>
      </p:sp>
      <p:sp>
        <p:nvSpPr>
          <p:cNvPr id="3" name="Content Placeholder 2"/>
          <p:cNvSpPr>
            <a:spLocks noGrp="1"/>
          </p:cNvSpPr>
          <p:nvPr>
            <p:ph idx="1"/>
          </p:nvPr>
        </p:nvSpPr>
        <p:spPr/>
        <p:txBody>
          <a:bodyPr/>
          <a:lstStyle/>
          <a:p>
            <a:pPr eaLnBrk="1" hangingPunct="1"/>
            <a:r>
              <a:rPr lang="en-US" altLang="en-US" smtClean="0">
                <a:solidFill>
                  <a:srgbClr val="336699"/>
                </a:solidFill>
              </a:rPr>
              <a:t>Ten core principles</a:t>
            </a:r>
          </a:p>
          <a:p>
            <a:pPr eaLnBrk="1" hangingPunct="1"/>
            <a:r>
              <a:rPr lang="en-US" altLang="en-US" smtClean="0">
                <a:solidFill>
                  <a:srgbClr val="336699"/>
                </a:solidFill>
              </a:rPr>
              <a:t>Principle #2 – “It’s best to do one thing really, really well.”</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228600" y="0"/>
            <a:ext cx="7924800" cy="762000"/>
          </a:xfrm>
        </p:spPr>
        <p:txBody>
          <a:bodyPr/>
          <a:lstStyle/>
          <a:p>
            <a:pPr eaLnBrk="1" hangingPunct="1"/>
            <a:r>
              <a:rPr lang="en-US" altLang="en-US" b="0" smtClean="0"/>
              <a:t>Too Neglected…</a:t>
            </a:r>
          </a:p>
        </p:txBody>
      </p:sp>
      <p:sp>
        <p:nvSpPr>
          <p:cNvPr id="15362" name="Rectangle 3"/>
          <p:cNvSpPr>
            <a:spLocks noGrp="1" noChangeArrowheads="1"/>
          </p:cNvSpPr>
          <p:nvPr>
            <p:ph type="body" idx="1"/>
          </p:nvPr>
        </p:nvSpPr>
        <p:spPr>
          <a:xfrm>
            <a:off x="0" y="838200"/>
            <a:ext cx="7848600" cy="5715000"/>
          </a:xfrm>
        </p:spPr>
        <p:txBody>
          <a:bodyPr/>
          <a:lstStyle/>
          <a:p>
            <a:pPr eaLnBrk="1" hangingPunct="1">
              <a:buFontTx/>
              <a:buNone/>
            </a:pPr>
            <a:r>
              <a:rPr lang="en-US" altLang="en-US" smtClean="0">
                <a:solidFill>
                  <a:srgbClr val="336699"/>
                </a:solidFill>
              </a:rPr>
              <a:t>  “Not many sermons get preached on Ecclesiastes, for it is one of the Bible’s most confusing books. Many conservative Christians treat it with polite distaste, as if it had sneaked into the canon when no one was looking.”   </a:t>
            </a:r>
          </a:p>
          <a:p>
            <a:pPr eaLnBrk="1" hangingPunct="1">
              <a:buFontTx/>
              <a:buNone/>
            </a:pPr>
            <a:endParaRPr lang="en-US" altLang="en-US" sz="2800" smtClean="0">
              <a:solidFill>
                <a:srgbClr val="336699"/>
              </a:solidFill>
            </a:endParaRPr>
          </a:p>
          <a:p>
            <a:pPr eaLnBrk="1" hangingPunct="1">
              <a:buFontTx/>
              <a:buNone/>
            </a:pPr>
            <a:r>
              <a:rPr lang="en-US" altLang="en-US" sz="2800" smtClean="0">
                <a:solidFill>
                  <a:srgbClr val="336699"/>
                </a:solidFill>
              </a:rPr>
              <a:t>    </a:t>
            </a:r>
            <a:r>
              <a:rPr lang="en-US" altLang="en-US" sz="2800" i="1" smtClean="0">
                <a:solidFill>
                  <a:srgbClr val="336699"/>
                </a:solidFill>
              </a:rPr>
              <a:t>-- </a:t>
            </a:r>
            <a:r>
              <a:rPr lang="en-US" altLang="en-US" sz="2800" b="0" i="1" smtClean="0">
                <a:solidFill>
                  <a:srgbClr val="336699"/>
                </a:solidFill>
              </a:rPr>
              <a:t>Philip Yancey</a:t>
            </a:r>
            <a:endParaRPr lang="en-US" altLang="en-US" sz="2800" i="1" smtClean="0">
              <a:solidFill>
                <a:srgbClr val="336699"/>
              </a:solidFill>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228600" y="0"/>
            <a:ext cx="7772400" cy="1143000"/>
          </a:xfrm>
        </p:spPr>
        <p:txBody>
          <a:bodyPr/>
          <a:lstStyle/>
          <a:p>
            <a:pPr eaLnBrk="1" hangingPunct="1"/>
            <a:r>
              <a:rPr lang="en-US" altLang="en-US" sz="3200" b="0" smtClean="0"/>
              <a:t>How is the book’s message communicated?</a:t>
            </a:r>
          </a:p>
        </p:txBody>
      </p:sp>
      <p:sp>
        <p:nvSpPr>
          <p:cNvPr id="164867" name="Rectangle 3"/>
          <p:cNvSpPr>
            <a:spLocks noGrp="1" noChangeArrowheads="1"/>
          </p:cNvSpPr>
          <p:nvPr>
            <p:ph type="body" idx="1"/>
          </p:nvPr>
        </p:nvSpPr>
        <p:spPr>
          <a:xfrm>
            <a:off x="228600" y="1295400"/>
            <a:ext cx="7848600" cy="4343400"/>
          </a:xfrm>
        </p:spPr>
        <p:txBody>
          <a:bodyPr/>
          <a:lstStyle/>
          <a:p>
            <a:pPr eaLnBrk="1" hangingPunct="1"/>
            <a:r>
              <a:rPr lang="en-US" altLang="en-US" smtClean="0">
                <a:solidFill>
                  <a:srgbClr val="336699"/>
                </a:solidFill>
              </a:rPr>
              <a:t>“Protest literature”  </a:t>
            </a:r>
            <a:r>
              <a:rPr lang="en-US" altLang="en-US" sz="2800" b="0" i="1" smtClean="0">
                <a:solidFill>
                  <a:srgbClr val="336699"/>
                </a:solidFill>
              </a:rPr>
              <a:t>Ryken</a:t>
            </a:r>
          </a:p>
          <a:p>
            <a:pPr eaLnBrk="1" hangingPunct="1"/>
            <a:r>
              <a:rPr lang="en-US" altLang="en-US" smtClean="0">
                <a:solidFill>
                  <a:srgbClr val="336699"/>
                </a:solidFill>
              </a:rPr>
              <a:t>“Wisdom literature” </a:t>
            </a:r>
          </a:p>
          <a:p>
            <a:pPr eaLnBrk="1" hangingPunct="1"/>
            <a:r>
              <a:rPr lang="en-US" altLang="en-US" smtClean="0">
                <a:solidFill>
                  <a:srgbClr val="336699"/>
                </a:solidFill>
              </a:rPr>
              <a:t>“The first Existentialist”  </a:t>
            </a:r>
            <a:r>
              <a:rPr lang="en-US" altLang="en-US" sz="2800" b="0" i="1" smtClean="0">
                <a:solidFill>
                  <a:srgbClr val="336699"/>
                </a:solidFill>
              </a:rPr>
              <a:t>Yancey</a:t>
            </a:r>
            <a:r>
              <a:rPr lang="en-US" altLang="en-US" sz="2800" smtClean="0">
                <a:solidFill>
                  <a:srgbClr val="336699"/>
                </a:solidFill>
              </a:rPr>
              <a:t> </a:t>
            </a:r>
          </a:p>
          <a:p>
            <a:pPr eaLnBrk="1" hangingPunct="1"/>
            <a:r>
              <a:rPr lang="en-US" altLang="en-US" smtClean="0">
                <a:solidFill>
                  <a:srgbClr val="336699"/>
                </a:solidFill>
              </a:rPr>
              <a:t>Similarities to the Hindu </a:t>
            </a:r>
            <a:r>
              <a:rPr lang="en-US" altLang="en-US" u="sng" smtClean="0">
                <a:solidFill>
                  <a:srgbClr val="336699"/>
                </a:solidFill>
              </a:rPr>
              <a:t>Gita</a:t>
            </a:r>
            <a:r>
              <a:rPr lang="en-US" altLang="en-US" i="1" smtClean="0">
                <a:solidFill>
                  <a:srgbClr val="336699"/>
                </a:solidFill>
              </a:rPr>
              <a:t>…</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fade">
                                      <p:cBhvr>
                                        <p:cTn id="7" dur="1000"/>
                                        <p:tgtEl>
                                          <p:spTgt spid="164867">
                                            <p:txEl>
                                              <p:pRg st="0" end="0"/>
                                            </p:txEl>
                                          </p:spTgt>
                                        </p:tgtEl>
                                      </p:cBhvr>
                                    </p:animEffect>
                                    <p:anim calcmode="lin" valueType="num">
                                      <p:cBhvr>
                                        <p:cTn id="8"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4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Effect transition="in" filter="fade">
                                      <p:cBhvr>
                                        <p:cTn id="14" dur="1000"/>
                                        <p:tgtEl>
                                          <p:spTgt spid="164867">
                                            <p:txEl>
                                              <p:pRg st="1" end="1"/>
                                            </p:txEl>
                                          </p:spTgt>
                                        </p:tgtEl>
                                      </p:cBhvr>
                                    </p:animEffect>
                                    <p:anim calcmode="lin" valueType="num">
                                      <p:cBhvr>
                                        <p:cTn id="15" dur="10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4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Effect transition="in" filter="fade">
                                      <p:cBhvr>
                                        <p:cTn id="21" dur="1000"/>
                                        <p:tgtEl>
                                          <p:spTgt spid="164867">
                                            <p:txEl>
                                              <p:pRg st="2" end="2"/>
                                            </p:txEl>
                                          </p:spTgt>
                                        </p:tgtEl>
                                      </p:cBhvr>
                                    </p:animEffect>
                                    <p:anim calcmode="lin" valueType="num">
                                      <p:cBhvr>
                                        <p:cTn id="22" dur="10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4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4867">
                                            <p:txEl>
                                              <p:pRg st="3" end="3"/>
                                            </p:txEl>
                                          </p:spTgt>
                                        </p:tgtEl>
                                        <p:attrNameLst>
                                          <p:attrName>style.visibility</p:attrName>
                                        </p:attrNameLst>
                                      </p:cBhvr>
                                      <p:to>
                                        <p:strVal val="visible"/>
                                      </p:to>
                                    </p:set>
                                    <p:animEffect transition="in" filter="fade">
                                      <p:cBhvr>
                                        <p:cTn id="28" dur="1000"/>
                                        <p:tgtEl>
                                          <p:spTgt spid="164867">
                                            <p:txEl>
                                              <p:pRg st="3" end="3"/>
                                            </p:txEl>
                                          </p:spTgt>
                                        </p:tgtEl>
                                      </p:cBhvr>
                                    </p:animEffect>
                                    <p:anim calcmode="lin" valueType="num">
                                      <p:cBhvr>
                                        <p:cTn id="29" dur="10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48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en-US" b="0" smtClean="0"/>
              <a:t>A journey of </a:t>
            </a:r>
            <a:r>
              <a:rPr lang="en-US" altLang="en-US" b="0" i="1" smtClean="0"/>
              <a:t>experience…</a:t>
            </a:r>
          </a:p>
        </p:txBody>
      </p:sp>
      <p:sp>
        <p:nvSpPr>
          <p:cNvPr id="165891" name="Rectangle 3"/>
          <p:cNvSpPr>
            <a:spLocks noGrp="1" noChangeArrowheads="1"/>
          </p:cNvSpPr>
          <p:nvPr>
            <p:ph type="body" idx="1"/>
          </p:nvPr>
        </p:nvSpPr>
        <p:spPr>
          <a:xfrm>
            <a:off x="228600" y="838200"/>
            <a:ext cx="7924800" cy="5715000"/>
          </a:xfrm>
        </p:spPr>
        <p:txBody>
          <a:bodyPr/>
          <a:lstStyle/>
          <a:p>
            <a:pPr eaLnBrk="1" hangingPunct="1"/>
            <a:r>
              <a:rPr lang="en-US" altLang="en-US" smtClean="0">
                <a:solidFill>
                  <a:srgbClr val="336699"/>
                </a:solidFill>
              </a:rPr>
              <a:t>Inductively reasoned… through firsthand observation</a:t>
            </a:r>
          </a:p>
          <a:p>
            <a:pPr eaLnBrk="1" hangingPunct="1"/>
            <a:r>
              <a:rPr lang="en-US" altLang="en-US" smtClean="0">
                <a:solidFill>
                  <a:srgbClr val="336699"/>
                </a:solidFill>
              </a:rPr>
              <a:t>A “negative preparation” for the gospel of Christ </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fade">
                                      <p:cBhvr>
                                        <p:cTn id="7" dur="1000"/>
                                        <p:tgtEl>
                                          <p:spTgt spid="165891">
                                            <p:txEl>
                                              <p:pRg st="0" end="0"/>
                                            </p:txEl>
                                          </p:spTgt>
                                        </p:tgtEl>
                                      </p:cBhvr>
                                    </p:animEffect>
                                    <p:anim calcmode="lin" valueType="num">
                                      <p:cBhvr>
                                        <p:cTn id="8" dur="10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5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5891">
                                            <p:txEl>
                                              <p:pRg st="1" end="1"/>
                                            </p:txEl>
                                          </p:spTgt>
                                        </p:tgtEl>
                                        <p:attrNameLst>
                                          <p:attrName>style.visibility</p:attrName>
                                        </p:attrNameLst>
                                      </p:cBhvr>
                                      <p:to>
                                        <p:strVal val="visible"/>
                                      </p:to>
                                    </p:set>
                                    <p:animEffect transition="in" filter="fade">
                                      <p:cBhvr>
                                        <p:cTn id="14" dur="1000"/>
                                        <p:tgtEl>
                                          <p:spTgt spid="165891">
                                            <p:txEl>
                                              <p:pRg st="1" end="1"/>
                                            </p:txEl>
                                          </p:spTgt>
                                        </p:tgtEl>
                                      </p:cBhvr>
                                    </p:animEffect>
                                    <p:anim calcmode="lin" valueType="num">
                                      <p:cBhvr>
                                        <p:cTn id="15" dur="10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589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en-US" b="0" smtClean="0"/>
              <a:t>Oscillations of thought</a:t>
            </a:r>
            <a:r>
              <a:rPr lang="en-US" altLang="en-US" smtClean="0"/>
              <a:t>…</a:t>
            </a:r>
          </a:p>
        </p:txBody>
      </p:sp>
      <p:sp>
        <p:nvSpPr>
          <p:cNvPr id="166915" name="Rectangle 3"/>
          <p:cNvSpPr>
            <a:spLocks noGrp="1" noChangeArrowheads="1"/>
          </p:cNvSpPr>
          <p:nvPr>
            <p:ph type="body" idx="1"/>
          </p:nvPr>
        </p:nvSpPr>
        <p:spPr/>
        <p:txBody>
          <a:bodyPr/>
          <a:lstStyle/>
          <a:p>
            <a:pPr eaLnBrk="1" hangingPunct="1"/>
            <a:r>
              <a:rPr lang="en-US" altLang="en-US" smtClean="0">
                <a:solidFill>
                  <a:srgbClr val="336699"/>
                </a:solidFill>
              </a:rPr>
              <a:t>An invitation to experience the </a:t>
            </a:r>
            <a:r>
              <a:rPr lang="en-US" altLang="en-US" i="1" smtClean="0">
                <a:solidFill>
                  <a:srgbClr val="336699"/>
                </a:solidFill>
              </a:rPr>
              <a:t>process</a:t>
            </a:r>
            <a:r>
              <a:rPr lang="en-US" altLang="en-US" smtClean="0">
                <a:solidFill>
                  <a:srgbClr val="336699"/>
                </a:solidFill>
              </a:rPr>
              <a:t> </a:t>
            </a:r>
          </a:p>
          <a:p>
            <a:pPr eaLnBrk="1" hangingPunct="1"/>
            <a:r>
              <a:rPr lang="en-US" altLang="en-US" smtClean="0">
                <a:solidFill>
                  <a:srgbClr val="336699"/>
                </a:solidFill>
              </a:rPr>
              <a:t>15 negative sections, 13 positive, and 3 mixed </a:t>
            </a:r>
            <a:r>
              <a:rPr lang="en-US" altLang="en-US" sz="2800" i="1" smtClean="0">
                <a:solidFill>
                  <a:srgbClr val="336699"/>
                </a:solidFill>
              </a:rPr>
              <a:t>– </a:t>
            </a:r>
            <a:r>
              <a:rPr lang="en-US" altLang="en-US" sz="2800" b="0" i="1" smtClean="0">
                <a:solidFill>
                  <a:srgbClr val="336699"/>
                </a:solidFill>
              </a:rPr>
              <a:t>Ryken</a:t>
            </a:r>
          </a:p>
          <a:p>
            <a:pPr eaLnBrk="1" hangingPunct="1"/>
            <a:r>
              <a:rPr lang="en-US" altLang="en-US" smtClean="0">
                <a:solidFill>
                  <a:srgbClr val="336699"/>
                </a:solidFill>
              </a:rPr>
              <a:t>Tension… until reaching the only logical conclusion, hinted at throughout… is the only thing that hasn’t evaporated with the wind at the book’s end</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1000"/>
                                        <p:tgtEl>
                                          <p:spTgt spid="166915">
                                            <p:txEl>
                                              <p:pRg st="0" end="0"/>
                                            </p:txEl>
                                          </p:spTgt>
                                        </p:tgtEl>
                                      </p:cBhvr>
                                    </p:animEffect>
                                    <p:anim calcmode="lin" valueType="num">
                                      <p:cBhvr>
                                        <p:cTn id="8" dur="1000" fill="hold"/>
                                        <p:tgtEl>
                                          <p:spTgt spid="166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6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6915">
                                            <p:txEl>
                                              <p:pRg st="1" end="1"/>
                                            </p:txEl>
                                          </p:spTgt>
                                        </p:tgtEl>
                                        <p:attrNameLst>
                                          <p:attrName>style.visibility</p:attrName>
                                        </p:attrNameLst>
                                      </p:cBhvr>
                                      <p:to>
                                        <p:strVal val="visible"/>
                                      </p:to>
                                    </p:set>
                                    <p:animEffect transition="in" filter="fade">
                                      <p:cBhvr>
                                        <p:cTn id="14" dur="1000"/>
                                        <p:tgtEl>
                                          <p:spTgt spid="166915">
                                            <p:txEl>
                                              <p:pRg st="1" end="1"/>
                                            </p:txEl>
                                          </p:spTgt>
                                        </p:tgtEl>
                                      </p:cBhvr>
                                    </p:animEffect>
                                    <p:anim calcmode="lin" valueType="num">
                                      <p:cBhvr>
                                        <p:cTn id="15" dur="1000" fill="hold"/>
                                        <p:tgtEl>
                                          <p:spTgt spid="1669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6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6915">
                                            <p:txEl>
                                              <p:pRg st="2" end="2"/>
                                            </p:txEl>
                                          </p:spTgt>
                                        </p:tgtEl>
                                        <p:attrNameLst>
                                          <p:attrName>style.visibility</p:attrName>
                                        </p:attrNameLst>
                                      </p:cBhvr>
                                      <p:to>
                                        <p:strVal val="visible"/>
                                      </p:to>
                                    </p:set>
                                    <p:animEffect transition="in" filter="fade">
                                      <p:cBhvr>
                                        <p:cTn id="21" dur="1000"/>
                                        <p:tgtEl>
                                          <p:spTgt spid="166915">
                                            <p:txEl>
                                              <p:pRg st="2" end="2"/>
                                            </p:txEl>
                                          </p:spTgt>
                                        </p:tgtEl>
                                      </p:cBhvr>
                                    </p:animEffect>
                                    <p:anim calcmode="lin" valueType="num">
                                      <p:cBhvr>
                                        <p:cTn id="22" dur="1000" fill="hold"/>
                                        <p:tgtEl>
                                          <p:spTgt spid="1669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69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228600" y="228600"/>
            <a:ext cx="7772400" cy="1143000"/>
          </a:xfrm>
        </p:spPr>
        <p:txBody>
          <a:bodyPr/>
          <a:lstStyle/>
          <a:p>
            <a:pPr eaLnBrk="1" hangingPunct="1"/>
            <a:r>
              <a:rPr lang="en-US" altLang="en-US" b="0" smtClean="0"/>
              <a:t>The Cyclical Nature of Life</a:t>
            </a:r>
            <a:br>
              <a:rPr lang="en-US" altLang="en-US" b="0" smtClean="0"/>
            </a:br>
            <a:r>
              <a:rPr lang="en-US" altLang="en-US" b="0" smtClean="0"/>
              <a:t>1:1-11</a:t>
            </a:r>
          </a:p>
        </p:txBody>
      </p:sp>
      <p:sp>
        <p:nvSpPr>
          <p:cNvPr id="167939" name="Rectangle 3"/>
          <p:cNvSpPr>
            <a:spLocks noGrp="1" noChangeArrowheads="1"/>
          </p:cNvSpPr>
          <p:nvPr>
            <p:ph type="body" idx="1"/>
          </p:nvPr>
        </p:nvSpPr>
        <p:spPr>
          <a:xfrm>
            <a:off x="304800" y="1676400"/>
            <a:ext cx="7772400" cy="4114800"/>
          </a:xfrm>
        </p:spPr>
        <p:txBody>
          <a:bodyPr/>
          <a:lstStyle/>
          <a:p>
            <a:pPr eaLnBrk="1" hangingPunct="1"/>
            <a:r>
              <a:rPr lang="en-US" altLang="en-US" smtClean="0">
                <a:solidFill>
                  <a:srgbClr val="336699"/>
                </a:solidFill>
              </a:rPr>
              <a:t>Three illustrations from nature</a:t>
            </a:r>
          </a:p>
          <a:p>
            <a:pPr lvl="1" eaLnBrk="1" hangingPunct="1"/>
            <a:r>
              <a:rPr lang="en-US" altLang="en-US" i="1" smtClean="0">
                <a:solidFill>
                  <a:srgbClr val="336699"/>
                </a:solidFill>
              </a:rPr>
              <a:t>The rising and setting of the sun, v. 5</a:t>
            </a:r>
          </a:p>
          <a:p>
            <a:pPr lvl="1" eaLnBrk="1" hangingPunct="1"/>
            <a:r>
              <a:rPr lang="en-US" altLang="en-US" i="1" smtClean="0">
                <a:solidFill>
                  <a:srgbClr val="336699"/>
                </a:solidFill>
              </a:rPr>
              <a:t>The swirling of the wind, v. 6</a:t>
            </a:r>
          </a:p>
          <a:p>
            <a:pPr lvl="1" eaLnBrk="1" hangingPunct="1"/>
            <a:r>
              <a:rPr lang="en-US" altLang="en-US" i="1" smtClean="0">
                <a:solidFill>
                  <a:srgbClr val="336699"/>
                </a:solidFill>
              </a:rPr>
              <a:t>The evaporation cycle, v. 7</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fade">
                                      <p:cBhvr>
                                        <p:cTn id="7" dur="1000"/>
                                        <p:tgtEl>
                                          <p:spTgt spid="167939">
                                            <p:txEl>
                                              <p:pRg st="0" end="0"/>
                                            </p:txEl>
                                          </p:spTgt>
                                        </p:tgtEl>
                                      </p:cBhvr>
                                    </p:animEffect>
                                    <p:anim calcmode="lin" valueType="num">
                                      <p:cBhvr>
                                        <p:cTn id="8" dur="10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79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7939">
                                            <p:txEl>
                                              <p:pRg st="1" end="1"/>
                                            </p:txEl>
                                          </p:spTgt>
                                        </p:tgtEl>
                                        <p:attrNameLst>
                                          <p:attrName>style.visibility</p:attrName>
                                        </p:attrNameLst>
                                      </p:cBhvr>
                                      <p:to>
                                        <p:strVal val="visible"/>
                                      </p:to>
                                    </p:set>
                                    <p:animEffect transition="in" filter="fade">
                                      <p:cBhvr>
                                        <p:cTn id="12" dur="1000"/>
                                        <p:tgtEl>
                                          <p:spTgt spid="167939">
                                            <p:txEl>
                                              <p:pRg st="1" end="1"/>
                                            </p:txEl>
                                          </p:spTgt>
                                        </p:tgtEl>
                                      </p:cBhvr>
                                    </p:animEffect>
                                    <p:anim calcmode="lin" valueType="num">
                                      <p:cBhvr>
                                        <p:cTn id="13" dur="10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793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7939">
                                            <p:txEl>
                                              <p:pRg st="2" end="2"/>
                                            </p:txEl>
                                          </p:spTgt>
                                        </p:tgtEl>
                                        <p:attrNameLst>
                                          <p:attrName>style.visibility</p:attrName>
                                        </p:attrNameLst>
                                      </p:cBhvr>
                                      <p:to>
                                        <p:strVal val="visible"/>
                                      </p:to>
                                    </p:set>
                                    <p:animEffect transition="in" filter="fade">
                                      <p:cBhvr>
                                        <p:cTn id="17" dur="1000"/>
                                        <p:tgtEl>
                                          <p:spTgt spid="167939">
                                            <p:txEl>
                                              <p:pRg st="2" end="2"/>
                                            </p:txEl>
                                          </p:spTgt>
                                        </p:tgtEl>
                                      </p:cBhvr>
                                    </p:animEffect>
                                    <p:anim calcmode="lin" valueType="num">
                                      <p:cBhvr>
                                        <p:cTn id="18" dur="1000" fill="hold"/>
                                        <p:tgtEl>
                                          <p:spTgt spid="16793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6793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7939">
                                            <p:txEl>
                                              <p:pRg st="3" end="3"/>
                                            </p:txEl>
                                          </p:spTgt>
                                        </p:tgtEl>
                                        <p:attrNameLst>
                                          <p:attrName>style.visibility</p:attrName>
                                        </p:attrNameLst>
                                      </p:cBhvr>
                                      <p:to>
                                        <p:strVal val="visible"/>
                                      </p:to>
                                    </p:set>
                                    <p:animEffect transition="in" filter="fade">
                                      <p:cBhvr>
                                        <p:cTn id="22" dur="1000"/>
                                        <p:tgtEl>
                                          <p:spTgt spid="167939">
                                            <p:txEl>
                                              <p:pRg st="3" end="3"/>
                                            </p:txEl>
                                          </p:spTgt>
                                        </p:tgtEl>
                                      </p:cBhvr>
                                    </p:animEffect>
                                    <p:anim calcmode="lin" valueType="num">
                                      <p:cBhvr>
                                        <p:cTn id="23" dur="1000" fill="hold"/>
                                        <p:tgtEl>
                                          <p:spTgt spid="16793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679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ChangeArrowheads="1"/>
          </p:cNvSpPr>
          <p:nvPr/>
        </p:nvSpPr>
        <p:spPr bwMode="auto">
          <a:xfrm>
            <a:off x="4724400" y="2438400"/>
            <a:ext cx="1447800" cy="1066800"/>
          </a:xfrm>
          <a:prstGeom prst="rect">
            <a:avLst/>
          </a:prstGeom>
          <a:noFill/>
          <a:ln w="9525">
            <a:noFill/>
            <a:miter lim="800000"/>
            <a:headEnd/>
            <a:tailEnd/>
          </a:ln>
        </p:spPr>
        <p:txBody>
          <a:bodyPr>
            <a:spAutoFit/>
          </a:bodyPr>
          <a:lstStyle/>
          <a:p>
            <a:r>
              <a:rPr lang="en-US" altLang="en-US" sz="3200" b="1">
                <a:solidFill>
                  <a:srgbClr val="336699"/>
                </a:solidFill>
              </a:rPr>
              <a:t>Done</a:t>
            </a:r>
          </a:p>
          <a:p>
            <a:r>
              <a:rPr lang="en-US" altLang="en-US" sz="3200" b="1">
                <a:solidFill>
                  <a:srgbClr val="336699"/>
                </a:solidFill>
              </a:rPr>
              <a:t>That</a:t>
            </a:r>
          </a:p>
        </p:txBody>
      </p:sp>
      <p:sp>
        <p:nvSpPr>
          <p:cNvPr id="20482" name="Text Box 3"/>
          <p:cNvSpPr txBox="1">
            <a:spLocks noChangeArrowheads="1"/>
          </p:cNvSpPr>
          <p:nvPr/>
        </p:nvSpPr>
        <p:spPr bwMode="auto">
          <a:xfrm>
            <a:off x="1524000" y="2438400"/>
            <a:ext cx="1289050" cy="1066800"/>
          </a:xfrm>
          <a:prstGeom prst="rect">
            <a:avLst/>
          </a:prstGeom>
          <a:noFill/>
          <a:ln w="9525">
            <a:noFill/>
            <a:miter lim="800000"/>
            <a:headEnd/>
            <a:tailEnd/>
          </a:ln>
        </p:spPr>
        <p:txBody>
          <a:bodyPr wrap="none">
            <a:spAutoFit/>
          </a:bodyPr>
          <a:lstStyle/>
          <a:p>
            <a:r>
              <a:rPr lang="en-US" altLang="en-US" sz="3200" b="1">
                <a:solidFill>
                  <a:srgbClr val="336699"/>
                </a:solidFill>
              </a:rPr>
              <a:t>Been</a:t>
            </a:r>
          </a:p>
          <a:p>
            <a:r>
              <a:rPr lang="en-US" altLang="en-US" sz="3200" b="1">
                <a:solidFill>
                  <a:srgbClr val="336699"/>
                </a:solidFill>
              </a:rPr>
              <a:t>There</a:t>
            </a:r>
          </a:p>
        </p:txBody>
      </p:sp>
      <p:sp>
        <p:nvSpPr>
          <p:cNvPr id="20483" name="AutoShape 4"/>
          <p:cNvSpPr>
            <a:spLocks noChangeArrowheads="1"/>
          </p:cNvSpPr>
          <p:nvPr/>
        </p:nvSpPr>
        <p:spPr bwMode="auto">
          <a:xfrm flipH="1">
            <a:off x="3048000" y="3429000"/>
            <a:ext cx="1219200" cy="581025"/>
          </a:xfrm>
          <a:prstGeom prst="curvedUpArrow">
            <a:avLst>
              <a:gd name="adj1" fmla="val 42239"/>
              <a:gd name="adj2" fmla="val 83934"/>
              <a:gd name="adj3" fmla="val 33333"/>
            </a:avLst>
          </a:prstGeom>
          <a:solidFill>
            <a:schemeClr val="accent1"/>
          </a:solidFill>
          <a:ln w="9525">
            <a:solidFill>
              <a:schemeClr val="tx1"/>
            </a:solidFill>
            <a:miter lim="800000"/>
            <a:headEnd/>
            <a:tailEnd/>
          </a:ln>
        </p:spPr>
        <p:txBody>
          <a:bodyPr wrap="none" anchor="ctr"/>
          <a:lstStyle/>
          <a:p>
            <a:endParaRPr lang="en-US" altLang="en-US"/>
          </a:p>
        </p:txBody>
      </p:sp>
      <p:sp>
        <p:nvSpPr>
          <p:cNvPr id="20484" name="AutoShape 5"/>
          <p:cNvSpPr>
            <a:spLocks noChangeArrowheads="1"/>
          </p:cNvSpPr>
          <p:nvPr/>
        </p:nvSpPr>
        <p:spPr bwMode="auto">
          <a:xfrm>
            <a:off x="3200400" y="2057400"/>
            <a:ext cx="1214438" cy="733425"/>
          </a:xfrm>
          <a:prstGeom prst="curvedDownArrow">
            <a:avLst>
              <a:gd name="adj1" fmla="val 33117"/>
              <a:gd name="adj2" fmla="val 66234"/>
              <a:gd name="adj3" fmla="val 33333"/>
            </a:avLst>
          </a:prstGeom>
          <a:solidFill>
            <a:schemeClr val="accent1"/>
          </a:solidFill>
          <a:ln w="9525">
            <a:solidFill>
              <a:schemeClr val="tx1"/>
            </a:solidFill>
            <a:miter lim="800000"/>
            <a:headEnd/>
            <a:tailEnd/>
          </a:ln>
        </p:spPr>
        <p:txBody>
          <a:bodyPr wrap="none" anchor="ctr"/>
          <a:lstStyle/>
          <a:p>
            <a:endParaRPr lang="en-US" altLang="en-US"/>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228600" y="228600"/>
            <a:ext cx="7772400" cy="1143000"/>
          </a:xfrm>
        </p:spPr>
        <p:txBody>
          <a:bodyPr/>
          <a:lstStyle/>
          <a:p>
            <a:pPr eaLnBrk="1" hangingPunct="1"/>
            <a:r>
              <a:rPr lang="en-US" altLang="en-US" b="0" smtClean="0"/>
              <a:t>Trying to Break the Cycle – 2:1-11</a:t>
            </a:r>
          </a:p>
        </p:txBody>
      </p:sp>
      <p:sp>
        <p:nvSpPr>
          <p:cNvPr id="169987" name="Rectangle 3"/>
          <p:cNvSpPr>
            <a:spLocks noGrp="1" noChangeArrowheads="1"/>
          </p:cNvSpPr>
          <p:nvPr>
            <p:ph type="body" idx="1"/>
          </p:nvPr>
        </p:nvSpPr>
        <p:spPr>
          <a:xfrm>
            <a:off x="228600" y="1600200"/>
            <a:ext cx="7772400" cy="4114800"/>
          </a:xfrm>
        </p:spPr>
        <p:txBody>
          <a:bodyPr/>
          <a:lstStyle/>
          <a:p>
            <a:pPr eaLnBrk="1" hangingPunct="1"/>
            <a:r>
              <a:rPr lang="en-US" altLang="en-US" smtClean="0">
                <a:solidFill>
                  <a:srgbClr val="336699"/>
                </a:solidFill>
              </a:rPr>
              <a:t>If I only had ________, then I’d be happy!</a:t>
            </a:r>
          </a:p>
          <a:p>
            <a:pPr eaLnBrk="1" hangingPunct="1">
              <a:buFontTx/>
              <a:buNone/>
            </a:pPr>
            <a:r>
              <a:rPr lang="en-US" altLang="en-US" smtClean="0">
                <a:solidFill>
                  <a:srgbClr val="336699"/>
                </a:solidFill>
              </a:rPr>
              <a:t>				      ???</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fade">
                                      <p:cBhvr>
                                        <p:cTn id="7" dur="770" decel="100000"/>
                                        <p:tgtEl>
                                          <p:spTgt spid="169987">
                                            <p:txEl>
                                              <p:pRg st="0" end="0"/>
                                            </p:txEl>
                                          </p:spTgt>
                                        </p:tgtEl>
                                      </p:cBhvr>
                                    </p:animEffect>
                                    <p:animScale>
                                      <p:cBhvr>
                                        <p:cTn id="8" dur="770" decel="100000"/>
                                        <p:tgtEl>
                                          <p:spTgt spid="169987">
                                            <p:txEl>
                                              <p:pRg st="0" end="0"/>
                                            </p:txEl>
                                          </p:spTgt>
                                        </p:tgtEl>
                                      </p:cBhvr>
                                      <p:from x="10000" y="10000"/>
                                      <p:to x="200000" y="450000"/>
                                    </p:animScale>
                                    <p:animScale>
                                      <p:cBhvr>
                                        <p:cTn id="9" dur="1230" accel="100000" fill="hold">
                                          <p:stCondLst>
                                            <p:cond delay="770"/>
                                          </p:stCondLst>
                                        </p:cTn>
                                        <p:tgtEl>
                                          <p:spTgt spid="169987">
                                            <p:txEl>
                                              <p:pRg st="0" end="0"/>
                                            </p:txEl>
                                          </p:spTgt>
                                        </p:tgtEl>
                                      </p:cBhvr>
                                      <p:from x="200000" y="450000"/>
                                      <p:to x="100000" y="100000"/>
                                    </p:animScale>
                                    <p:set>
                                      <p:cBhvr>
                                        <p:cTn id="10" dur="770" fill="hold"/>
                                        <p:tgtEl>
                                          <p:spTgt spid="169987">
                                            <p:txEl>
                                              <p:pRg st="0" end="0"/>
                                            </p:txEl>
                                          </p:spTgt>
                                        </p:tgtEl>
                                        <p:attrNameLst>
                                          <p:attrName>ppt_x</p:attrName>
                                        </p:attrNameLst>
                                      </p:cBhvr>
                                      <p:to>
                                        <p:strVal val="(0.5)"/>
                                      </p:to>
                                    </p:set>
                                    <p:anim from="(0.5)" to="(#ppt_x)" calcmode="lin" valueType="num">
                                      <p:cBhvr>
                                        <p:cTn id="11" dur="1230" accel="100000" fill="hold">
                                          <p:stCondLst>
                                            <p:cond delay="770"/>
                                          </p:stCondLst>
                                        </p:cTn>
                                        <p:tgtEl>
                                          <p:spTgt spid="169987">
                                            <p:txEl>
                                              <p:pRg st="0" end="0"/>
                                            </p:txEl>
                                          </p:spTgt>
                                        </p:tgtEl>
                                        <p:attrNameLst>
                                          <p:attrName>ppt_x</p:attrName>
                                        </p:attrNameLst>
                                      </p:cBhvr>
                                    </p:anim>
                                    <p:set>
                                      <p:cBhvr>
                                        <p:cTn id="12" dur="770" fill="hold"/>
                                        <p:tgtEl>
                                          <p:spTgt spid="16998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69987">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69987">
                                            <p:txEl>
                                              <p:pRg st="1" end="1"/>
                                            </p:txEl>
                                          </p:spTgt>
                                        </p:tgtEl>
                                        <p:attrNameLst>
                                          <p:attrName>style.visibility</p:attrName>
                                        </p:attrNameLst>
                                      </p:cBhvr>
                                      <p:to>
                                        <p:strVal val="visible"/>
                                      </p:to>
                                    </p:set>
                                    <p:animEffect transition="in" filter="fade">
                                      <p:cBhvr>
                                        <p:cTn id="16" dur="770" decel="100000"/>
                                        <p:tgtEl>
                                          <p:spTgt spid="169987">
                                            <p:txEl>
                                              <p:pRg st="1" end="1"/>
                                            </p:txEl>
                                          </p:spTgt>
                                        </p:tgtEl>
                                      </p:cBhvr>
                                    </p:animEffect>
                                    <p:animScale>
                                      <p:cBhvr>
                                        <p:cTn id="17" dur="770" decel="100000"/>
                                        <p:tgtEl>
                                          <p:spTgt spid="169987">
                                            <p:txEl>
                                              <p:pRg st="1" end="1"/>
                                            </p:txEl>
                                          </p:spTgt>
                                        </p:tgtEl>
                                      </p:cBhvr>
                                      <p:from x="10000" y="10000"/>
                                      <p:to x="200000" y="450000"/>
                                    </p:animScale>
                                    <p:animScale>
                                      <p:cBhvr>
                                        <p:cTn id="18" dur="1230" accel="100000" fill="hold">
                                          <p:stCondLst>
                                            <p:cond delay="770"/>
                                          </p:stCondLst>
                                        </p:cTn>
                                        <p:tgtEl>
                                          <p:spTgt spid="169987">
                                            <p:txEl>
                                              <p:pRg st="1" end="1"/>
                                            </p:txEl>
                                          </p:spTgt>
                                        </p:tgtEl>
                                      </p:cBhvr>
                                      <p:from x="200000" y="450000"/>
                                      <p:to x="100000" y="100000"/>
                                    </p:animScale>
                                    <p:set>
                                      <p:cBhvr>
                                        <p:cTn id="19" dur="770" fill="hold"/>
                                        <p:tgtEl>
                                          <p:spTgt spid="169987">
                                            <p:txEl>
                                              <p:pRg st="1" end="1"/>
                                            </p:txEl>
                                          </p:spTgt>
                                        </p:tgtEl>
                                        <p:attrNameLst>
                                          <p:attrName>ppt_x</p:attrName>
                                        </p:attrNameLst>
                                      </p:cBhvr>
                                      <p:to>
                                        <p:strVal val="(0.5)"/>
                                      </p:to>
                                    </p:set>
                                    <p:anim from="(0.5)" to="(#ppt_x)" calcmode="lin" valueType="num">
                                      <p:cBhvr>
                                        <p:cTn id="20" dur="1230" accel="100000" fill="hold">
                                          <p:stCondLst>
                                            <p:cond delay="770"/>
                                          </p:stCondLst>
                                        </p:cTn>
                                        <p:tgtEl>
                                          <p:spTgt spid="169987">
                                            <p:txEl>
                                              <p:pRg st="1" end="1"/>
                                            </p:txEl>
                                          </p:spTgt>
                                        </p:tgtEl>
                                        <p:attrNameLst>
                                          <p:attrName>ppt_x</p:attrName>
                                        </p:attrNameLst>
                                      </p:cBhvr>
                                    </p:anim>
                                    <p:set>
                                      <p:cBhvr>
                                        <p:cTn id="21" dur="770" fill="hold"/>
                                        <p:tgtEl>
                                          <p:spTgt spid="169987">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169987">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lancholy abstract design template">
  <a:themeElements>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fontScheme name="Melancholy abstract design template">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lancholy abstrac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lancholy abstrac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lancholy abstrac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lancholy abstrac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lancholy abstrac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lancholy abstrac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lancholy abstrac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lancholy abstrac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lancholy abstrac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lancholy abstract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lancholy abstract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Melancholy abstract design template</Template>
  <TotalTime>140</TotalTime>
  <Words>284</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Tahoma</vt:lpstr>
      <vt:lpstr>Melancholy abstract design template</vt:lpstr>
      <vt:lpstr>Ecclesiastes</vt:lpstr>
      <vt:lpstr>The Google Philosophy</vt:lpstr>
      <vt:lpstr>Too Neglected…</vt:lpstr>
      <vt:lpstr>How is the book’s message communicated?</vt:lpstr>
      <vt:lpstr>A journey of experience…</vt:lpstr>
      <vt:lpstr>Oscillations of thought…</vt:lpstr>
      <vt:lpstr>The Cyclical Nature of Life 1:1-11</vt:lpstr>
      <vt:lpstr>Slide 8</vt:lpstr>
      <vt:lpstr>Trying to Break the Cycle – 2:1-11</vt:lpstr>
      <vt:lpstr>Remember Your Creator… 12:1-14</vt:lpstr>
      <vt:lpstr>Thought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Scripture Reading</dc:title>
  <dc:creator>Mike</dc:creator>
  <cp:lastModifiedBy>User</cp:lastModifiedBy>
  <cp:revision>10</cp:revision>
  <cp:lastPrinted>1601-01-01T00:00:00Z</cp:lastPrinted>
  <dcterms:created xsi:type="dcterms:W3CDTF">2008-08-07T01:20:20Z</dcterms:created>
  <dcterms:modified xsi:type="dcterms:W3CDTF">2014-10-15T21:28:15Z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TC010903011033</vt:lpwstr>
  </property>
</Properties>
</file>