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5"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8"/>
    <a:srgbClr val="0078A2"/>
    <a:srgbClr val="261300"/>
    <a:srgbClr val="663300"/>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1523" autoAdjust="0"/>
    <p:restoredTop sz="94660"/>
  </p:normalViewPr>
  <p:slideViewPr>
    <p:cSldViewPr>
      <p:cViewPr varScale="1">
        <p:scale>
          <a:sx n="96" d="100"/>
          <a:sy n="96" d="100"/>
        </p:scale>
        <p:origin x="-10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10/22/2014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10/22/2014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10/22/2014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10/22/2014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10/22/2014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urch leadership  02.jpg"/>
          <p:cNvPicPr>
            <a:picLocks noChangeAspect="1"/>
          </p:cNvPicPr>
          <p:nvPr userDrawn="1"/>
        </p:nvPicPr>
        <p:blipFill>
          <a:blip r:embed="rId13" cstate="print">
            <a:lum bright="-10000" contrast="10000"/>
          </a:blip>
          <a:stretch>
            <a:fillRect/>
          </a:stretch>
        </p:blipFill>
        <p:spPr>
          <a:xfrm>
            <a:off x="0" y="0"/>
            <a:ext cx="9144000" cy="6858000"/>
          </a:xfrm>
          <a:prstGeom prst="rect">
            <a:avLst/>
          </a:prstGeom>
        </p:spPr>
      </p:pic>
      <p:pic>
        <p:nvPicPr>
          <p:cNvPr id="11" name="Picture 10" descr="familyEDITORIAL.jpg"/>
          <p:cNvPicPr>
            <a:picLocks noChangeAspect="1"/>
          </p:cNvPicPr>
          <p:nvPr userDrawn="1"/>
        </p:nvPicPr>
        <p:blipFill>
          <a:blip r:embed="rId14" cstate="print"/>
          <a:srcRect l="14400"/>
          <a:stretch>
            <a:fillRect/>
          </a:stretch>
        </p:blipFill>
        <p:spPr>
          <a:xfrm>
            <a:off x="0" y="0"/>
            <a:ext cx="9144001" cy="6828997"/>
          </a:xfrm>
          <a:prstGeom prst="rect">
            <a:avLst/>
          </a:prstGeom>
        </p:spPr>
      </p:pic>
      <p:sp>
        <p:nvSpPr>
          <p:cNvPr id="12" name="Rectangle 11"/>
          <p:cNvSpPr/>
          <p:nvPr userDrawn="1"/>
        </p:nvSpPr>
        <p:spPr>
          <a:xfrm>
            <a:off x="0" y="0"/>
            <a:ext cx="9144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amilyEDITORIAL.jpg"/>
          <p:cNvPicPr>
            <a:picLocks noChangeAspect="1"/>
          </p:cNvPicPr>
          <p:nvPr/>
        </p:nvPicPr>
        <p:blipFill>
          <a:blip r:embed="rId2" cstate="print">
            <a:lum bright="-10000" contrast="10000"/>
          </a:blip>
          <a:srcRect l="16457" t="6194"/>
          <a:stretch>
            <a:fillRect/>
          </a:stretch>
        </p:blipFill>
        <p:spPr>
          <a:xfrm>
            <a:off x="0" y="0"/>
            <a:ext cx="9144001" cy="6324600"/>
          </a:xfrm>
          <a:prstGeom prst="rect">
            <a:avLst/>
          </a:prstGeom>
        </p:spPr>
      </p:pic>
      <p:sp>
        <p:nvSpPr>
          <p:cNvPr id="6" name="Title 5"/>
          <p:cNvSpPr>
            <a:spLocks noGrp="1"/>
          </p:cNvSpPr>
          <p:nvPr>
            <p:ph type="ctrTitle"/>
          </p:nvPr>
        </p:nvSpPr>
        <p:spPr>
          <a:xfrm>
            <a:off x="685800" y="304800"/>
            <a:ext cx="7772400" cy="1219200"/>
          </a:xfrm>
          <a:solidFill>
            <a:schemeClr val="tx1">
              <a:alpha val="30000"/>
            </a:schemeClr>
          </a:solidFill>
        </p:spPr>
        <p:txBody>
          <a:bodyPr/>
          <a:lstStyle/>
          <a:p>
            <a:r>
              <a:rPr lang="en-US" dirty="0" smtClean="0"/>
              <a:t>Savior of the Family</a:t>
            </a:r>
            <a:endParaRPr lang="en-US" sz="4000" i="1" dirty="0"/>
          </a:p>
        </p:txBody>
      </p:sp>
      <p:sp>
        <p:nvSpPr>
          <p:cNvPr id="7" name="Subtitle 6"/>
          <p:cNvSpPr>
            <a:spLocks noGrp="1"/>
          </p:cNvSpPr>
          <p:nvPr>
            <p:ph type="subTitle" idx="1"/>
          </p:nvPr>
        </p:nvSpPr>
        <p:spPr>
          <a:xfrm>
            <a:off x="1447800" y="5715000"/>
            <a:ext cx="6400800" cy="990600"/>
          </a:xfrm>
        </p:spPr>
        <p:txBody>
          <a:bodyPr>
            <a:normAutofit/>
          </a:bodyPr>
          <a:lstStyle/>
          <a:p>
            <a:r>
              <a:rPr lang="en-US" sz="4400" dirty="0" smtClean="0"/>
              <a:t>Ephesians 5:22-33</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are the teacher..</a:t>
            </a:r>
            <a:endParaRPr lang="en-US" dirty="0"/>
          </a:p>
        </p:txBody>
      </p:sp>
      <p:sp>
        <p:nvSpPr>
          <p:cNvPr id="3" name="Content Placeholder 2"/>
          <p:cNvSpPr>
            <a:spLocks noGrp="1"/>
          </p:cNvSpPr>
          <p:nvPr>
            <p:ph idx="1"/>
          </p:nvPr>
        </p:nvSpPr>
        <p:spPr>
          <a:xfrm>
            <a:off x="228600" y="1676400"/>
            <a:ext cx="8458200" cy="4449763"/>
          </a:xfrm>
        </p:spPr>
        <p:txBody>
          <a:bodyPr/>
          <a:lstStyle/>
          <a:p>
            <a:r>
              <a:rPr lang="en-US" dirty="0" smtClean="0"/>
              <a:t>Jesus was a teacher, lead by teaching..</a:t>
            </a:r>
          </a:p>
          <a:p>
            <a:pPr lvl="1"/>
            <a:r>
              <a:rPr lang="en-US" dirty="0" smtClean="0"/>
              <a:t>Ephesians 6:4 And you, fathers, do not provoke your children to wrath, but bring them up in the training and admonition of the Lord. </a:t>
            </a:r>
          </a:p>
        </p:txBody>
      </p:sp>
      <p:pic>
        <p:nvPicPr>
          <p:cNvPr id="4" name="Picture 3" descr="fatherreadingtochildren.jpg"/>
          <p:cNvPicPr>
            <a:picLocks noChangeAspect="1"/>
          </p:cNvPicPr>
          <p:nvPr/>
        </p:nvPicPr>
        <p:blipFill>
          <a:blip r:embed="rId2" cstate="print"/>
          <a:stretch>
            <a:fillRect/>
          </a:stretch>
        </p:blipFill>
        <p:spPr>
          <a:xfrm>
            <a:off x="914400" y="3962400"/>
            <a:ext cx="3733800" cy="2496979"/>
          </a:xfrm>
          <a:prstGeom prst="rect">
            <a:avLst/>
          </a:prstGeom>
        </p:spPr>
      </p:pic>
      <p:pic>
        <p:nvPicPr>
          <p:cNvPr id="6" name="Picture 5" descr="father-son-reading-7771681.jpg"/>
          <p:cNvPicPr>
            <a:picLocks noChangeAspect="1"/>
          </p:cNvPicPr>
          <p:nvPr/>
        </p:nvPicPr>
        <p:blipFill>
          <a:blip r:embed="rId3" cstate="print"/>
          <a:stretch>
            <a:fillRect/>
          </a:stretch>
        </p:blipFill>
        <p:spPr>
          <a:xfrm>
            <a:off x="4800600" y="3962400"/>
            <a:ext cx="3733800" cy="249041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ssolve">
                                      <p:cBhvr>
                                        <p:cTn id="14" dur="500"/>
                                        <p:tgtEl>
                                          <p:spTgt spid="3">
                                            <p:txEl>
                                              <p:pRg st="0" end="0"/>
                                            </p:txEl>
                                          </p:spTgt>
                                        </p:tgtEl>
                                      </p:cBhvr>
                                    </p:animEffect>
                                  </p:childTnLst>
                                </p:cTn>
                              </p:par>
                              <p:par>
                                <p:cTn id="15" presetID="9"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par>
                          <p:cTn id="18" fill="hold">
                            <p:stCondLst>
                              <p:cond delay="500"/>
                            </p:stCondLst>
                            <p:childTnLst>
                              <p:par>
                                <p:cTn id="19" presetID="9" presetClass="entr" presetSubtype="0"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dissolve">
                                      <p:cBhvr>
                                        <p:cTn id="21" dur="500"/>
                                        <p:tgtEl>
                                          <p:spTgt spid="4"/>
                                        </p:tgtEl>
                                      </p:cBhvr>
                                    </p:animEffect>
                                  </p:childTnLst>
                                </p:cTn>
                              </p:par>
                              <p:par>
                                <p:cTn id="22" presetID="55" presetClass="entr" presetSubtype="0" fill="hold"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1000" fill="hold"/>
                                        <p:tgtEl>
                                          <p:spTgt spid="6"/>
                                        </p:tgtEl>
                                        <p:attrNameLst>
                                          <p:attrName>ppt_w</p:attrName>
                                        </p:attrNameLst>
                                      </p:cBhvr>
                                      <p:tavLst>
                                        <p:tav tm="0">
                                          <p:val>
                                            <p:strVal val="#ppt_w*0.70"/>
                                          </p:val>
                                        </p:tav>
                                        <p:tav tm="100000">
                                          <p:val>
                                            <p:strVal val="#ppt_w"/>
                                          </p:val>
                                        </p:tav>
                                      </p:tavLst>
                                    </p:anim>
                                    <p:anim calcmode="lin" valueType="num">
                                      <p:cBhvr>
                                        <p:cTn id="25" dur="1000" fill="hold"/>
                                        <p:tgtEl>
                                          <p:spTgt spid="6"/>
                                        </p:tgtEl>
                                        <p:attrNameLst>
                                          <p:attrName>ppt_h</p:attrName>
                                        </p:attrNameLst>
                                      </p:cBhvr>
                                      <p:tavLst>
                                        <p:tav tm="0">
                                          <p:val>
                                            <p:strVal val="#ppt_h"/>
                                          </p:val>
                                        </p:tav>
                                        <p:tav tm="100000">
                                          <p:val>
                                            <p:strVal val="#ppt_h"/>
                                          </p:val>
                                        </p:tav>
                                      </p:tavLst>
                                    </p:anim>
                                    <p:animEffect transition="in" filter="fade">
                                      <p:cBhvr>
                                        <p:cTn id="2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ather teaching his sonr.jpg"/>
          <p:cNvPicPr>
            <a:picLocks noChangeAspect="1"/>
          </p:cNvPicPr>
          <p:nvPr/>
        </p:nvPicPr>
        <p:blipFill>
          <a:blip r:embed="rId2" cstate="print"/>
          <a:stretch>
            <a:fillRect/>
          </a:stretch>
        </p:blipFill>
        <p:spPr>
          <a:xfrm>
            <a:off x="1" y="0"/>
            <a:ext cx="9144000" cy="6858000"/>
          </a:xfrm>
          <a:prstGeom prst="rect">
            <a:avLst/>
          </a:prstGeom>
        </p:spPr>
      </p:pic>
      <p:sp>
        <p:nvSpPr>
          <p:cNvPr id="5" name="Rectangle 4"/>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solidFill>
            <a:schemeClr val="tx1">
              <a:alpha val="30000"/>
            </a:schemeClr>
          </a:solidFill>
        </p:spPr>
        <p:txBody>
          <a:bodyPr/>
          <a:lstStyle/>
          <a:p>
            <a:r>
              <a:rPr lang="en-US" dirty="0" smtClean="0"/>
              <a:t>We are the provider..</a:t>
            </a:r>
            <a:endParaRPr lang="en-US" dirty="0"/>
          </a:p>
        </p:txBody>
      </p:sp>
      <p:sp>
        <p:nvSpPr>
          <p:cNvPr id="3" name="Content Placeholder 2"/>
          <p:cNvSpPr>
            <a:spLocks noGrp="1"/>
          </p:cNvSpPr>
          <p:nvPr>
            <p:ph idx="1"/>
          </p:nvPr>
        </p:nvSpPr>
        <p:spPr>
          <a:xfrm>
            <a:off x="533400" y="2057400"/>
            <a:ext cx="8229600" cy="4449763"/>
          </a:xfrm>
          <a:solidFill>
            <a:schemeClr val="tx1">
              <a:alpha val="30000"/>
            </a:schemeClr>
          </a:solidFill>
        </p:spPr>
        <p:txBody>
          <a:bodyPr>
            <a:normAutofit fontScale="92500" lnSpcReduction="20000"/>
          </a:bodyPr>
          <a:lstStyle/>
          <a:p>
            <a:r>
              <a:rPr lang="en-US" dirty="0" smtClean="0"/>
              <a:t>Physically.. food, clothing, shelter</a:t>
            </a:r>
          </a:p>
          <a:p>
            <a:pPr lvl="1"/>
            <a:r>
              <a:rPr lang="en-US" dirty="0" smtClean="0"/>
              <a:t>1 Timothy 5:8 But if anyone does not provide for his own, and especially for those of his household, he has denied the faith and is worse than an unbeliever. </a:t>
            </a:r>
          </a:p>
          <a:p>
            <a:r>
              <a:rPr lang="en-US" dirty="0" smtClean="0"/>
              <a:t>Spiritually.. as Christ for the church</a:t>
            </a:r>
          </a:p>
          <a:p>
            <a:pPr lvl="1"/>
            <a:r>
              <a:rPr lang="en-US" dirty="0" smtClean="0"/>
              <a:t>25 Christ also loved the church and gave Himself for her, 26 that He might sanctify and cleanse her with the washing of water by the word, 27 that He might present her to Himself a glorious church, not having spot or wrinkle or any such thing, but that she should be holy and without blemish.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ssolve">
                                      <p:cBhvr>
                                        <p:cTn id="14" dur="500"/>
                                        <p:tgtEl>
                                          <p:spTgt spid="3">
                                            <p:txEl>
                                              <p:pRg st="0" end="0"/>
                                            </p:txEl>
                                          </p:spTgt>
                                        </p:tgtEl>
                                      </p:cBhvr>
                                    </p:animEffect>
                                  </p:childTnLst>
                                </p:cTn>
                              </p:par>
                              <p:par>
                                <p:cTn id="15" presetID="9"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dissolve">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ather and his children.jpg"/>
          <p:cNvPicPr>
            <a:picLocks noChangeAspect="1"/>
          </p:cNvPicPr>
          <p:nvPr/>
        </p:nvPicPr>
        <p:blipFill>
          <a:blip r:embed="rId2" cstate="print"/>
          <a:stretch>
            <a:fillRect/>
          </a:stretch>
        </p:blipFill>
        <p:spPr>
          <a:xfrm>
            <a:off x="0" y="0"/>
            <a:ext cx="9162325" cy="6858000"/>
          </a:xfrm>
          <a:prstGeom prst="rect">
            <a:avLst/>
          </a:prstGeom>
        </p:spPr>
      </p:pic>
      <p:sp>
        <p:nvSpPr>
          <p:cNvPr id="5" name="Rectangle 4"/>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304800"/>
            <a:ext cx="6400800" cy="1143000"/>
          </a:xfrm>
        </p:spPr>
        <p:txBody>
          <a:bodyPr>
            <a:normAutofit fontScale="90000"/>
          </a:bodyPr>
          <a:lstStyle/>
          <a:p>
            <a:r>
              <a:rPr lang="en-US" dirty="0" smtClean="0"/>
              <a:t>We are responsible for the condition of the family..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Responsible, accountable..</a:t>
            </a:r>
          </a:p>
          <a:p>
            <a:pPr lvl="1"/>
            <a:r>
              <a:rPr lang="en-US" dirty="0" smtClean="0"/>
              <a:t>1 Corinthians 4:2 Moreover it is required in stewards that one be found faithful. </a:t>
            </a:r>
          </a:p>
          <a:p>
            <a:pPr lvl="1"/>
            <a:r>
              <a:rPr lang="en-US" dirty="0" smtClean="0"/>
              <a:t>1 Peter 3:7 Husbands, likewise, dwell with them with understanding, giving honor to the wife, as to the weaker vessel.. that your prayers be not hindered.</a:t>
            </a:r>
          </a:p>
          <a:p>
            <a:pPr lvl="1"/>
            <a:r>
              <a:rPr lang="en-US" dirty="0" smtClean="0"/>
              <a:t>1 Timothy 3:4-5 one who rules his own house well, having his children in submission with all reverence 5 (for if a man does not know how to rule his own house, how will he take care of the church of God?)…</a:t>
            </a:r>
          </a:p>
          <a:p>
            <a:pPr lvl="1">
              <a:buNone/>
            </a:pPr>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ssolv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dissolv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dissolv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dissolve">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tock-footage-newly-married-couple-walk-together-holding-hands.jpg"/>
          <p:cNvPicPr>
            <a:picLocks noChangeAspect="1"/>
          </p:cNvPicPr>
          <p:nvPr/>
        </p:nvPicPr>
        <p:blipFill>
          <a:blip r:embed="rId2" cstate="print"/>
          <a:stretch>
            <a:fillRect/>
          </a:stretch>
        </p:blipFill>
        <p:spPr>
          <a:xfrm>
            <a:off x="0" y="0"/>
            <a:ext cx="9144000" cy="6858000"/>
          </a:xfrm>
          <a:prstGeom prst="rect">
            <a:avLst/>
          </a:prstGeom>
        </p:spPr>
      </p:pic>
      <p:sp>
        <p:nvSpPr>
          <p:cNvPr id="5" name="Rectangle 4"/>
          <p:cNvSpPr/>
          <p:nvPr/>
        </p:nvSpPr>
        <p:spPr>
          <a:xfrm>
            <a:off x="0" y="0"/>
            <a:ext cx="9144000" cy="68580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We are to be a loving leader like Christ..</a:t>
            </a:r>
            <a:endParaRPr lang="en-US" dirty="0"/>
          </a:p>
        </p:txBody>
      </p:sp>
      <p:sp>
        <p:nvSpPr>
          <p:cNvPr id="3" name="Content Placeholder 2"/>
          <p:cNvSpPr>
            <a:spLocks noGrp="1"/>
          </p:cNvSpPr>
          <p:nvPr>
            <p:ph idx="1"/>
          </p:nvPr>
        </p:nvSpPr>
        <p:spPr>
          <a:xfrm>
            <a:off x="457200" y="1752599"/>
            <a:ext cx="8229600" cy="4724401"/>
          </a:xfrm>
        </p:spPr>
        <p:txBody>
          <a:bodyPr>
            <a:normAutofit fontScale="92500" lnSpcReduction="20000"/>
          </a:bodyPr>
          <a:lstStyle/>
          <a:p>
            <a:r>
              <a:rPr lang="en-US" dirty="0" smtClean="0"/>
              <a:t>Like you care for your body..</a:t>
            </a:r>
          </a:p>
          <a:p>
            <a:pPr lvl="1"/>
            <a:r>
              <a:rPr lang="en-US" dirty="0" smtClean="0"/>
              <a:t>28 So husbands ought to love their own wives as their own bodies; he who loves his wife loves himself. 29 For no one ever hated his own flesh, but nourishes and cherishes it, just as the Lord does the church.</a:t>
            </a:r>
          </a:p>
          <a:p>
            <a:r>
              <a:rPr lang="en-US" dirty="0" smtClean="0"/>
              <a:t>With understanding and honor..</a:t>
            </a:r>
          </a:p>
          <a:p>
            <a:pPr lvl="1"/>
            <a:r>
              <a:rPr lang="en-US" dirty="0" smtClean="0"/>
              <a:t>1 Peter 3:7 Husbands, likewise, dwell with them with understanding, giving honor to the wife, as to the weaker vessel, and as being heirs together of the grace of life, that your prayers may not be hindered. </a:t>
            </a:r>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ssolv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dissolv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dissolv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dissolve">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amilyEDITORIAL.jpg"/>
          <p:cNvPicPr>
            <a:picLocks noChangeAspect="1"/>
          </p:cNvPicPr>
          <p:nvPr/>
        </p:nvPicPr>
        <p:blipFill>
          <a:blip r:embed="rId2" cstate="print">
            <a:lum bright="-10000" contrast="10000"/>
          </a:blip>
          <a:srcRect l="16457" t="6194"/>
          <a:stretch>
            <a:fillRect/>
          </a:stretch>
        </p:blipFill>
        <p:spPr>
          <a:xfrm>
            <a:off x="0" y="0"/>
            <a:ext cx="9144001" cy="6324600"/>
          </a:xfrm>
          <a:prstGeom prst="rect">
            <a:avLst/>
          </a:prstGeom>
        </p:spPr>
      </p:pic>
      <p:sp>
        <p:nvSpPr>
          <p:cNvPr id="6" name="Title 5"/>
          <p:cNvSpPr>
            <a:spLocks noGrp="1"/>
          </p:cNvSpPr>
          <p:nvPr>
            <p:ph type="ctrTitle"/>
          </p:nvPr>
        </p:nvSpPr>
        <p:spPr>
          <a:xfrm>
            <a:off x="685800" y="304800"/>
            <a:ext cx="7772400" cy="1219200"/>
          </a:xfrm>
          <a:solidFill>
            <a:schemeClr val="tx1">
              <a:alpha val="30000"/>
            </a:schemeClr>
          </a:solidFill>
        </p:spPr>
        <p:txBody>
          <a:bodyPr/>
          <a:lstStyle/>
          <a:p>
            <a:r>
              <a:rPr lang="en-US" dirty="0" smtClean="0"/>
              <a:t>Savior of the Family</a:t>
            </a:r>
            <a:endParaRPr lang="en-US" sz="4000" i="1" dirty="0"/>
          </a:p>
        </p:txBody>
      </p:sp>
      <p:sp>
        <p:nvSpPr>
          <p:cNvPr id="7" name="Subtitle 6"/>
          <p:cNvSpPr>
            <a:spLocks noGrp="1"/>
          </p:cNvSpPr>
          <p:nvPr>
            <p:ph type="subTitle" idx="1"/>
          </p:nvPr>
        </p:nvSpPr>
        <p:spPr>
          <a:xfrm>
            <a:off x="1447800" y="5715000"/>
            <a:ext cx="6400800" cy="990600"/>
          </a:xfrm>
        </p:spPr>
        <p:txBody>
          <a:bodyPr>
            <a:normAutofit/>
          </a:bodyPr>
          <a:lstStyle/>
          <a:p>
            <a:r>
              <a:rPr lang="en-US" sz="4400" dirty="0" smtClean="0"/>
              <a:t>Ephesians 5:22-33</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28600"/>
            <a:ext cx="6324600" cy="1143000"/>
          </a:xfrm>
        </p:spPr>
        <p:txBody>
          <a:bodyPr>
            <a:normAutofit fontScale="90000"/>
          </a:bodyPr>
          <a:lstStyle/>
          <a:p>
            <a:r>
              <a:rPr lang="en-US" dirty="0" smtClean="0"/>
              <a:t>Christ and the church.. </a:t>
            </a:r>
            <a:br>
              <a:rPr lang="en-US" dirty="0" smtClean="0"/>
            </a:br>
            <a:r>
              <a:rPr lang="en-US" sz="4000" dirty="0" smtClean="0"/>
              <a:t>(Husband and his family) </a:t>
            </a:r>
            <a:endParaRPr lang="en-US" sz="4000" dirty="0"/>
          </a:p>
        </p:txBody>
      </p:sp>
      <p:sp>
        <p:nvSpPr>
          <p:cNvPr id="5" name="Content Placeholder 4"/>
          <p:cNvSpPr>
            <a:spLocks noGrp="1"/>
          </p:cNvSpPr>
          <p:nvPr>
            <p:ph idx="1"/>
          </p:nvPr>
        </p:nvSpPr>
        <p:spPr>
          <a:xfrm>
            <a:off x="457200" y="1600200"/>
            <a:ext cx="8229600" cy="4114800"/>
          </a:xfrm>
        </p:spPr>
        <p:txBody>
          <a:bodyPr>
            <a:normAutofit/>
          </a:bodyPr>
          <a:lstStyle/>
          <a:p>
            <a:r>
              <a:rPr lang="en-US" dirty="0" smtClean="0"/>
              <a:t>Eph 5:23 For the husband is head of the wife, as also Christ is head of the church; and He is the Savior of the body.. </a:t>
            </a:r>
          </a:p>
          <a:p>
            <a:r>
              <a:rPr lang="en-US" dirty="0" smtClean="0"/>
              <a:t>25 Husbands, love your wives, just as Christ also loved the church and gave Himself for her..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22" presetClass="entr" presetSubtype="1" fill="hold"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wipe(up)">
                                      <p:cBhvr>
                                        <p:cTn id="13" dur="10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wipe(up)">
                                      <p:cBhvr>
                                        <p:cTn id="18"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Christ and the church.jpg"/>
          <p:cNvPicPr>
            <a:picLocks noChangeAspect="1"/>
          </p:cNvPicPr>
          <p:nvPr/>
        </p:nvPicPr>
        <p:blipFill>
          <a:blip r:embed="rId2" cstate="print">
            <a:lum contrast="10000"/>
          </a:blip>
          <a:stretch>
            <a:fillRect/>
          </a:stretch>
        </p:blipFill>
        <p:spPr>
          <a:xfrm>
            <a:off x="609600" y="1219200"/>
            <a:ext cx="5334000" cy="4790722"/>
          </a:xfrm>
          <a:prstGeom prst="rect">
            <a:avLst/>
          </a:prstGeom>
        </p:spPr>
      </p:pic>
      <p:sp>
        <p:nvSpPr>
          <p:cNvPr id="3" name="Title 2"/>
          <p:cNvSpPr>
            <a:spLocks noGrp="1"/>
          </p:cNvSpPr>
          <p:nvPr>
            <p:ph type="title"/>
          </p:nvPr>
        </p:nvSpPr>
        <p:spPr/>
        <p:txBody>
          <a:bodyPr>
            <a:normAutofit/>
          </a:bodyPr>
          <a:lstStyle/>
          <a:p>
            <a:r>
              <a:rPr lang="en-US" sz="4000" dirty="0" smtClean="0">
                <a:solidFill>
                  <a:srgbClr val="0094C8"/>
                </a:solidFill>
              </a:rPr>
              <a:t>A great mystery (v 32) ..</a:t>
            </a:r>
            <a:endParaRPr lang="en-US" sz="4000" dirty="0">
              <a:solidFill>
                <a:srgbClr val="0094C8"/>
              </a:solidFill>
            </a:endParaRPr>
          </a:p>
        </p:txBody>
      </p:sp>
      <p:sp>
        <p:nvSpPr>
          <p:cNvPr id="5" name="TextBox 4"/>
          <p:cNvSpPr txBox="1"/>
          <p:nvPr/>
        </p:nvSpPr>
        <p:spPr>
          <a:xfrm>
            <a:off x="5181600" y="1905000"/>
            <a:ext cx="3276600" cy="1077218"/>
          </a:xfrm>
          <a:prstGeom prst="rect">
            <a:avLst/>
          </a:prstGeom>
          <a:noFill/>
        </p:spPr>
        <p:txBody>
          <a:bodyPr wrap="square" rtlCol="0">
            <a:spAutoFit/>
          </a:bodyPr>
          <a:lstStyle/>
          <a:p>
            <a:pPr algn="ctr"/>
            <a:r>
              <a:rPr lang="en-US" sz="4000" dirty="0" smtClean="0">
                <a:latin typeface="Georgia" pitchFamily="18" charset="0"/>
              </a:rPr>
              <a:t>Husbands</a:t>
            </a:r>
          </a:p>
          <a:p>
            <a:pPr algn="ctr"/>
            <a:r>
              <a:rPr lang="en-US" sz="2400" i="1" dirty="0" smtClean="0">
                <a:latin typeface="Georgia" pitchFamily="18" charset="0"/>
              </a:rPr>
              <a:t>Loving leadership</a:t>
            </a:r>
            <a:endParaRPr lang="en-US" sz="2400" i="1" dirty="0">
              <a:latin typeface="Georgia" pitchFamily="18" charset="0"/>
            </a:endParaRPr>
          </a:p>
        </p:txBody>
      </p:sp>
      <p:sp>
        <p:nvSpPr>
          <p:cNvPr id="6" name="TextBox 5"/>
          <p:cNvSpPr txBox="1"/>
          <p:nvPr/>
        </p:nvSpPr>
        <p:spPr>
          <a:xfrm>
            <a:off x="5334000" y="3810000"/>
            <a:ext cx="3200400" cy="1077218"/>
          </a:xfrm>
          <a:prstGeom prst="rect">
            <a:avLst/>
          </a:prstGeom>
          <a:noFill/>
        </p:spPr>
        <p:txBody>
          <a:bodyPr wrap="square" rtlCol="0">
            <a:spAutoFit/>
          </a:bodyPr>
          <a:lstStyle/>
          <a:p>
            <a:pPr algn="ctr"/>
            <a:r>
              <a:rPr lang="en-US" sz="4000" dirty="0" smtClean="0">
                <a:latin typeface="Georgia" pitchFamily="18" charset="0"/>
              </a:rPr>
              <a:t>Wives</a:t>
            </a:r>
          </a:p>
          <a:p>
            <a:pPr algn="ctr"/>
            <a:r>
              <a:rPr lang="en-US" sz="2400" i="1" dirty="0" smtClean="0">
                <a:latin typeface="Georgia" pitchFamily="18" charset="0"/>
              </a:rPr>
              <a:t>Submission &amp; respect </a:t>
            </a:r>
          </a:p>
        </p:txBody>
      </p:sp>
      <p:pic>
        <p:nvPicPr>
          <p:cNvPr id="7" name="Picture 6" descr="christ_our_life_wide.jpg"/>
          <p:cNvPicPr>
            <a:picLocks noChangeAspect="1"/>
          </p:cNvPicPr>
          <p:nvPr/>
        </p:nvPicPr>
        <p:blipFill>
          <a:blip r:embed="rId3" cstate="print"/>
          <a:stretch>
            <a:fillRect/>
          </a:stretch>
        </p:blipFill>
        <p:spPr>
          <a:xfrm>
            <a:off x="3429000" y="2362200"/>
            <a:ext cx="1648952" cy="584200"/>
          </a:xfrm>
          <a:prstGeom prst="rect">
            <a:avLst/>
          </a:prstGeom>
        </p:spPr>
      </p:pic>
      <p:pic>
        <p:nvPicPr>
          <p:cNvPr id="8" name="Picture 7" descr="jesus-christ-and-the-church.jpg"/>
          <p:cNvPicPr>
            <a:picLocks noChangeAspect="1"/>
          </p:cNvPicPr>
          <p:nvPr/>
        </p:nvPicPr>
        <p:blipFill>
          <a:blip r:embed="rId4" cstate="print"/>
          <a:stretch>
            <a:fillRect/>
          </a:stretch>
        </p:blipFill>
        <p:spPr>
          <a:xfrm>
            <a:off x="3429000" y="4343400"/>
            <a:ext cx="1752600" cy="7811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dissolve">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dissolve">
                                      <p:cBhvr>
                                        <p:cTn id="19" dur="500"/>
                                        <p:tgtEl>
                                          <p:spTgt spid="5">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Effect transition="in" filter="dissolve">
                                      <p:cBhvr>
                                        <p:cTn id="24" dur="500"/>
                                        <p:tgtEl>
                                          <p:spTgt spid="6">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animEffect transition="in" filter="dissolve">
                                      <p:cBhvr>
                                        <p:cTn id="29"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oses burning_bush.jpg"/>
          <p:cNvPicPr>
            <a:picLocks noChangeAspect="1"/>
          </p:cNvPicPr>
          <p:nvPr/>
        </p:nvPicPr>
        <p:blipFill>
          <a:blip r:embed="rId2" cstate="print"/>
          <a:stretch>
            <a:fillRect/>
          </a:stretch>
        </p:blipFill>
        <p:spPr>
          <a:xfrm>
            <a:off x="0" y="0"/>
            <a:ext cx="9144000" cy="6858000"/>
          </a:xfrm>
          <a:prstGeom prst="rect">
            <a:avLst/>
          </a:prstGeom>
        </p:spPr>
      </p:pic>
      <p:sp>
        <p:nvSpPr>
          <p:cNvPr id="3" name="Title 2"/>
          <p:cNvSpPr>
            <a:spLocks noGrp="1"/>
          </p:cNvSpPr>
          <p:nvPr>
            <p:ph type="title" idx="4294967295"/>
          </p:nvPr>
        </p:nvSpPr>
        <p:spPr>
          <a:xfrm>
            <a:off x="304800" y="381000"/>
            <a:ext cx="6629400" cy="1371600"/>
          </a:xfrm>
          <a:solidFill>
            <a:schemeClr val="tx1">
              <a:alpha val="40000"/>
            </a:schemeClr>
          </a:solidFill>
        </p:spPr>
        <p:txBody>
          <a:bodyPr>
            <a:normAutofit fontScale="90000"/>
          </a:bodyPr>
          <a:lstStyle/>
          <a:p>
            <a:r>
              <a:rPr lang="en-US" dirty="0" smtClean="0"/>
              <a:t>Moses didn’t want to go to Pharaoh as the leader..</a:t>
            </a:r>
            <a:endParaRPr lang="en-US" dirty="0"/>
          </a:p>
        </p:txBody>
      </p:sp>
      <p:sp>
        <p:nvSpPr>
          <p:cNvPr id="4" name="Content Placeholder 3"/>
          <p:cNvSpPr>
            <a:spLocks noGrp="1"/>
          </p:cNvSpPr>
          <p:nvPr>
            <p:ph idx="4294967295"/>
          </p:nvPr>
        </p:nvSpPr>
        <p:spPr>
          <a:xfrm>
            <a:off x="304800" y="5105400"/>
            <a:ext cx="8229600" cy="1600200"/>
          </a:xfrm>
          <a:solidFill>
            <a:schemeClr val="tx1">
              <a:alpha val="50000"/>
            </a:schemeClr>
          </a:solidFill>
        </p:spPr>
        <p:txBody>
          <a:bodyPr/>
          <a:lstStyle/>
          <a:p>
            <a:r>
              <a:rPr lang="en-US" dirty="0" smtClean="0"/>
              <a:t>God told him to go anyway and He would be with him..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dissolve">
                                      <p:cBhvr>
                                        <p:cTn id="1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onah sent to Nineveh.jpg"/>
          <p:cNvPicPr>
            <a:picLocks noChangeAspect="1"/>
          </p:cNvPicPr>
          <p:nvPr/>
        </p:nvPicPr>
        <p:blipFill>
          <a:blip r:embed="rId2" cstate="print">
            <a:lum bright="-12000" contrast="-10000"/>
          </a:blip>
          <a:stretch>
            <a:fillRect/>
          </a:stretch>
        </p:blipFill>
        <p:spPr>
          <a:xfrm>
            <a:off x="-1" y="0"/>
            <a:ext cx="9155784" cy="6858000"/>
          </a:xfrm>
          <a:prstGeom prst="rect">
            <a:avLst/>
          </a:prstGeom>
        </p:spPr>
      </p:pic>
      <p:sp>
        <p:nvSpPr>
          <p:cNvPr id="3" name="Title 2"/>
          <p:cNvSpPr>
            <a:spLocks noGrp="1"/>
          </p:cNvSpPr>
          <p:nvPr>
            <p:ph type="title"/>
          </p:nvPr>
        </p:nvSpPr>
        <p:spPr>
          <a:xfrm>
            <a:off x="381000" y="304800"/>
            <a:ext cx="5791200" cy="1371600"/>
          </a:xfrm>
          <a:solidFill>
            <a:schemeClr val="tx1">
              <a:alpha val="35000"/>
            </a:schemeClr>
          </a:solidFill>
        </p:spPr>
        <p:txBody>
          <a:bodyPr>
            <a:normAutofit fontScale="90000"/>
          </a:bodyPr>
          <a:lstStyle/>
          <a:p>
            <a:r>
              <a:rPr lang="en-US" dirty="0" smtClean="0"/>
              <a:t>Jonah didn’t want to go to Nineveh..</a:t>
            </a:r>
            <a:endParaRPr lang="en-US" dirty="0"/>
          </a:p>
        </p:txBody>
      </p:sp>
      <p:sp>
        <p:nvSpPr>
          <p:cNvPr id="4" name="Content Placeholder 3"/>
          <p:cNvSpPr>
            <a:spLocks noGrp="1"/>
          </p:cNvSpPr>
          <p:nvPr>
            <p:ph idx="1"/>
          </p:nvPr>
        </p:nvSpPr>
        <p:spPr>
          <a:xfrm>
            <a:off x="304800" y="5257800"/>
            <a:ext cx="8229600" cy="1249363"/>
          </a:xfrm>
          <a:solidFill>
            <a:schemeClr val="tx1">
              <a:alpha val="50000"/>
            </a:schemeClr>
          </a:solidFill>
        </p:spPr>
        <p:txBody>
          <a:bodyPr/>
          <a:lstStyle/>
          <a:p>
            <a:r>
              <a:rPr lang="en-US" dirty="0" smtClean="0"/>
              <a:t>God told him to go anyway and God would be with him..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4">
                                            <p:bg/>
                                          </p:spTgt>
                                        </p:tgtEl>
                                        <p:attrNameLst>
                                          <p:attrName>style.visibility</p:attrName>
                                        </p:attrNameLst>
                                      </p:cBhvr>
                                      <p:to>
                                        <p:strVal val="visible"/>
                                      </p:to>
                                    </p:set>
                                    <p:animEffect transition="in" filter="dissolve">
                                      <p:cBhvr>
                                        <p:cTn id="14" dur="500"/>
                                        <p:tgtEl>
                                          <p:spTgt spid="4">
                                            <p:bg/>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dissolve">
                                      <p:cBhvr>
                                        <p:cTn id="1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amily before cross blue.jpg"/>
          <p:cNvPicPr>
            <a:picLocks noChangeAspect="1"/>
          </p:cNvPicPr>
          <p:nvPr/>
        </p:nvPicPr>
        <p:blipFill>
          <a:blip r:embed="rId2" cstate="print">
            <a:lum bright="-20000" contrast="10000"/>
          </a:blip>
          <a:stretch>
            <a:fillRect/>
          </a:stretch>
        </p:blipFill>
        <p:spPr>
          <a:xfrm>
            <a:off x="0" y="0"/>
            <a:ext cx="9144000" cy="6858000"/>
          </a:xfrm>
          <a:prstGeom prst="rect">
            <a:avLst/>
          </a:prstGeom>
        </p:spPr>
      </p:pic>
      <p:sp>
        <p:nvSpPr>
          <p:cNvPr id="3" name="Title 2"/>
          <p:cNvSpPr>
            <a:spLocks noGrp="1"/>
          </p:cNvSpPr>
          <p:nvPr>
            <p:ph type="title"/>
          </p:nvPr>
        </p:nvSpPr>
        <p:spPr>
          <a:xfrm>
            <a:off x="381000" y="304800"/>
            <a:ext cx="6324600" cy="1371600"/>
          </a:xfrm>
          <a:solidFill>
            <a:schemeClr val="tx1">
              <a:alpha val="40000"/>
            </a:schemeClr>
          </a:solidFill>
        </p:spPr>
        <p:txBody>
          <a:bodyPr>
            <a:normAutofit fontScale="90000"/>
          </a:bodyPr>
          <a:lstStyle/>
          <a:p>
            <a:r>
              <a:rPr lang="en-US" dirty="0" smtClean="0"/>
              <a:t>God didn’t ask husbands if you  wanted to be leader..</a:t>
            </a:r>
            <a:endParaRPr lang="en-US" dirty="0"/>
          </a:p>
        </p:txBody>
      </p:sp>
      <p:sp>
        <p:nvSpPr>
          <p:cNvPr id="4" name="Content Placeholder 3"/>
          <p:cNvSpPr>
            <a:spLocks noGrp="1"/>
          </p:cNvSpPr>
          <p:nvPr>
            <p:ph idx="1"/>
          </p:nvPr>
        </p:nvSpPr>
        <p:spPr>
          <a:xfrm>
            <a:off x="457200" y="5257800"/>
            <a:ext cx="8229600" cy="1325563"/>
          </a:xfrm>
        </p:spPr>
        <p:txBody>
          <a:bodyPr/>
          <a:lstStyle/>
          <a:p>
            <a:r>
              <a:rPr lang="en-US" dirty="0" smtClean="0"/>
              <a:t>He never asked wives if you wanted to be subject to your husband..</a:t>
            </a:r>
            <a:endParaRPr lang="en-US" dirty="0"/>
          </a:p>
        </p:txBody>
      </p:sp>
      <p:sp>
        <p:nvSpPr>
          <p:cNvPr id="5" name="Content Placeholder 3"/>
          <p:cNvSpPr txBox="1">
            <a:spLocks/>
          </p:cNvSpPr>
          <p:nvPr/>
        </p:nvSpPr>
        <p:spPr>
          <a:xfrm>
            <a:off x="381000" y="2133600"/>
            <a:ext cx="8305800" cy="2209800"/>
          </a:xfrm>
          <a:prstGeom prst="rect">
            <a:avLst/>
          </a:prstGeom>
          <a:solidFill>
            <a:schemeClr val="tx1">
              <a:alpha val="50000"/>
            </a:schemeClr>
          </a:solidFill>
        </p:spPr>
        <p:txBody>
          <a:bodyPr vert="horz" lIns="91440" tIns="45720" rIns="91440" bIns="45720" rtlCol="0">
            <a:noAutofit/>
          </a:bodyPr>
          <a:lstStyle/>
          <a:p>
            <a:pPr marL="342900" lvl="0" indent="-342900">
              <a:spcBef>
                <a:spcPct val="20000"/>
              </a:spcBef>
              <a:buFont typeface="Arial" pitchFamily="34" charset="0"/>
              <a:buChar char="•"/>
            </a:pPr>
            <a:r>
              <a:rPr lang="en-US" sz="3200" dirty="0" smtClean="0">
                <a:solidFill>
                  <a:schemeClr val="bg1"/>
                </a:solidFill>
                <a:latin typeface="Georgia" pitchFamily="18" charset="0"/>
              </a:rPr>
              <a:t>22 Wives, submit to your own husbands, as to the Lord. 23 For the husband is head of the wife, as also Christ is head of the church; and He is the Savior of the body. </a:t>
            </a:r>
            <a:endParaRPr kumimoji="0" lang="en-US" sz="3200" b="0" i="0" u="none" strike="noStrike" kern="1200" cap="none" spc="0" normalizeH="0" baseline="0" noProof="0" dirty="0">
              <a:ln>
                <a:noFill/>
              </a:ln>
              <a:solidFill>
                <a:schemeClr val="bg1"/>
              </a:solidFill>
              <a:effectLst/>
              <a:uLnTx/>
              <a:uFillTx/>
              <a:latin typeface="Georgia"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dissolve">
                                      <p:cBhvr>
                                        <p:cTn id="14" dur="5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
                                            <p:bg/>
                                          </p:spTgt>
                                        </p:tgtEl>
                                        <p:attrNameLst>
                                          <p:attrName>style.visibility</p:attrName>
                                        </p:attrNameLst>
                                      </p:cBhvr>
                                      <p:to>
                                        <p:strVal val="visible"/>
                                      </p:to>
                                    </p:set>
                                    <p:animEffect transition="in" filter="wipe(left)">
                                      <p:cBhvr>
                                        <p:cTn id="19" dur="1000"/>
                                        <p:tgtEl>
                                          <p:spTgt spid="5">
                                            <p:bg/>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uiExpand="1"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 husband? </a:t>
            </a:r>
            <a:r>
              <a:rPr lang="en-US" sz="4000" dirty="0" smtClean="0"/>
              <a:t>(What does God want?)</a:t>
            </a:r>
            <a:endParaRPr lang="en-US" sz="4000" dirty="0"/>
          </a:p>
        </p:txBody>
      </p:sp>
      <p:sp>
        <p:nvSpPr>
          <p:cNvPr id="3" name="Content Placeholder 2"/>
          <p:cNvSpPr>
            <a:spLocks noGrp="1"/>
          </p:cNvSpPr>
          <p:nvPr>
            <p:ph idx="1"/>
          </p:nvPr>
        </p:nvSpPr>
        <p:spPr>
          <a:xfrm>
            <a:off x="457200" y="1676400"/>
            <a:ext cx="8229600" cy="5181600"/>
          </a:xfrm>
        </p:spPr>
        <p:txBody>
          <a:bodyPr>
            <a:normAutofit/>
          </a:bodyPr>
          <a:lstStyle/>
          <a:p>
            <a:r>
              <a:rPr lang="en-US" dirty="0" smtClean="0"/>
              <a:t>“Husband” (English) “house-band”.. </a:t>
            </a:r>
          </a:p>
          <a:p>
            <a:pPr lvl="1"/>
            <a:r>
              <a:rPr lang="en-US" dirty="0" smtClean="0"/>
              <a:t>“band” = a strip of metal or rope used to join or hold things together…</a:t>
            </a:r>
          </a:p>
          <a:p>
            <a:pPr lvl="1"/>
            <a:endParaRPr lang="en-US" dirty="0" smtClean="0"/>
          </a:p>
          <a:p>
            <a:pPr lvl="1"/>
            <a:endParaRPr lang="en-US" dirty="0" smtClean="0"/>
          </a:p>
          <a:p>
            <a:pPr lvl="1">
              <a:buNone/>
            </a:pPr>
            <a:endParaRPr lang="en-US" dirty="0" smtClean="0"/>
          </a:p>
          <a:p>
            <a:endParaRPr lang="en-US" dirty="0" smtClean="0"/>
          </a:p>
          <a:p>
            <a:r>
              <a:rPr lang="en-US" dirty="0" smtClean="0"/>
              <a:t>Have you ever looked at yourself as the Savior of your family?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ssolv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dissolv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dissolv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ather leading prayer.jpg"/>
          <p:cNvPicPr>
            <a:picLocks noChangeAspect="1"/>
          </p:cNvPicPr>
          <p:nvPr/>
        </p:nvPicPr>
        <p:blipFill>
          <a:blip r:embed="rId2" cstate="print">
            <a:lum bright="-5000" contrast="10000"/>
          </a:blip>
          <a:stretch>
            <a:fillRect/>
          </a:stretch>
        </p:blipFill>
        <p:spPr>
          <a:xfrm>
            <a:off x="-1" y="0"/>
            <a:ext cx="9144001" cy="6858000"/>
          </a:xfrm>
          <a:prstGeom prst="rect">
            <a:avLst/>
          </a:prstGeom>
        </p:spPr>
      </p:pic>
      <p:sp>
        <p:nvSpPr>
          <p:cNvPr id="5" name="Rectangle 4"/>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solidFill>
            <a:schemeClr val="tx1">
              <a:alpha val="25000"/>
            </a:schemeClr>
          </a:solidFill>
        </p:spPr>
        <p:txBody>
          <a:bodyPr>
            <a:normAutofit fontScale="90000"/>
          </a:bodyPr>
          <a:lstStyle/>
          <a:p>
            <a:r>
              <a:rPr lang="en-US" dirty="0" smtClean="0"/>
              <a:t>How are we supposed to do this?</a:t>
            </a:r>
            <a:endParaRPr lang="en-US" dirty="0"/>
          </a:p>
        </p:txBody>
      </p:sp>
      <p:sp>
        <p:nvSpPr>
          <p:cNvPr id="3" name="Content Placeholder 2"/>
          <p:cNvSpPr>
            <a:spLocks noGrp="1"/>
          </p:cNvSpPr>
          <p:nvPr>
            <p:ph idx="1"/>
          </p:nvPr>
        </p:nvSpPr>
        <p:spPr>
          <a:xfrm>
            <a:off x="381000" y="4114800"/>
            <a:ext cx="8229600" cy="2286000"/>
          </a:xfrm>
          <a:solidFill>
            <a:schemeClr val="tx1">
              <a:alpha val="30000"/>
            </a:schemeClr>
          </a:solidFill>
        </p:spPr>
        <p:txBody>
          <a:bodyPr/>
          <a:lstStyle/>
          <a:p>
            <a:r>
              <a:rPr lang="en-US" sz="4000" dirty="0" smtClean="0"/>
              <a:t>Like Jesus does for His church…</a:t>
            </a:r>
          </a:p>
          <a:p>
            <a:pPr lvl="1"/>
            <a:r>
              <a:rPr lang="en-US" sz="3600" dirty="0" smtClean="0"/>
              <a:t>25 Husbands, love your wives, just as Christ also loved the church ..</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ssolve">
                                      <p:cBhvr>
                                        <p:cTn id="14" dur="500"/>
                                        <p:tgtEl>
                                          <p:spTgt spid="3">
                                            <p:txEl>
                                              <p:pRg st="0" end="0"/>
                                            </p:txEl>
                                          </p:spTgt>
                                        </p:tgtEl>
                                      </p:cBhvr>
                                    </p:animEffect>
                                  </p:childTnLst>
                                </p:cTn>
                              </p:par>
                              <p:par>
                                <p:cTn id="15" presetID="9"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Head of the family..  </a:t>
            </a:r>
            <a:br>
              <a:rPr lang="en-US" dirty="0" smtClean="0"/>
            </a:br>
            <a:r>
              <a:rPr lang="en-US" sz="4000" dirty="0" smtClean="0"/>
              <a:t>(Be the leader)</a:t>
            </a:r>
            <a:endParaRPr lang="en-US" sz="4000" dirty="0"/>
          </a:p>
        </p:txBody>
      </p:sp>
      <p:sp>
        <p:nvSpPr>
          <p:cNvPr id="5" name="Content Placeholder 4"/>
          <p:cNvSpPr>
            <a:spLocks noGrp="1"/>
          </p:cNvSpPr>
          <p:nvPr>
            <p:ph idx="1"/>
          </p:nvPr>
        </p:nvSpPr>
        <p:spPr>
          <a:xfrm>
            <a:off x="457200" y="1828800"/>
            <a:ext cx="8382000" cy="4297363"/>
          </a:xfrm>
        </p:spPr>
        <p:txBody>
          <a:bodyPr/>
          <a:lstStyle/>
          <a:p>
            <a:r>
              <a:rPr lang="en-US" dirty="0" smtClean="0"/>
              <a:t>As Christ is head of the church..</a:t>
            </a:r>
          </a:p>
          <a:p>
            <a:pPr lvl="1"/>
            <a:r>
              <a:rPr lang="en-US" dirty="0" smtClean="0"/>
              <a:t>Ephesians 1:22 And He put all things under His feet, and gave Him to be head over all things to the church..</a:t>
            </a:r>
          </a:p>
          <a:p>
            <a:r>
              <a:rPr lang="en-US" dirty="0" smtClean="0"/>
              <a:t>God requires respect for this position..</a:t>
            </a:r>
          </a:p>
          <a:p>
            <a:pPr lvl="1"/>
            <a:r>
              <a:rPr lang="en-US" dirty="0" smtClean="0"/>
              <a:t>33 Nevertheless let each one of you in particular so love his own wife as himself, and let the wife see that she respects her husband. </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dissolve">
                                      <p:cBhvr>
                                        <p:cTn id="14" dur="500"/>
                                        <p:tgtEl>
                                          <p:spTgt spid="5">
                                            <p:txEl>
                                              <p:pRg st="0" end="0"/>
                                            </p:txEl>
                                          </p:spTgt>
                                        </p:tgtEl>
                                      </p:cBhvr>
                                    </p:animEffect>
                                  </p:childTnLst>
                                </p:cTn>
                              </p:par>
                              <p:par>
                                <p:cTn id="15" presetID="9" presetClass="entr" presetSubtype="0" fill="hold"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dissolv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dissolve">
                                      <p:cBhvr>
                                        <p:cTn id="22" dur="500"/>
                                        <p:tgtEl>
                                          <p:spTgt spid="5">
                                            <p:txEl>
                                              <p:pRg st="2" end="2"/>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dissolve">
                                      <p:cBhvr>
                                        <p:cTn id="25"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3304</TotalTime>
  <Words>720</Words>
  <Application>Microsoft Office PowerPoint</Application>
  <PresentationFormat>On-screen Show (4:3)</PresentationFormat>
  <Paragraphs>53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Savior of the Family</vt:lpstr>
      <vt:lpstr>Christ and the church..  (Husband and his family) </vt:lpstr>
      <vt:lpstr>A great mystery (v 32) ..</vt:lpstr>
      <vt:lpstr>Moses didn’t want to go to Pharaoh as the leader..</vt:lpstr>
      <vt:lpstr>Jonah didn’t want to go to Nineveh..</vt:lpstr>
      <vt:lpstr>God didn’t ask husbands if you  wanted to be leader..</vt:lpstr>
      <vt:lpstr>What is a husband? (What does God want?)</vt:lpstr>
      <vt:lpstr>How are we supposed to do this?</vt:lpstr>
      <vt:lpstr>Head of the family..   (Be the leader)</vt:lpstr>
      <vt:lpstr>We are the teacher..</vt:lpstr>
      <vt:lpstr>We are the provider..</vt:lpstr>
      <vt:lpstr>We are responsible for the condition of the family..</vt:lpstr>
      <vt:lpstr>We are to be a loving leader like Christ..</vt:lpstr>
      <vt:lpstr>Savior of the Family</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271</cp:revision>
  <dcterms:created xsi:type="dcterms:W3CDTF">2011-02-15T07:29:10Z</dcterms:created>
  <dcterms:modified xsi:type="dcterms:W3CDTF">2014-10-22T17:23:52Z</dcterms:modified>
</cp:coreProperties>
</file>