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5" r:id="rId2"/>
    <p:sldId id="269" r:id="rId3"/>
    <p:sldId id="270" r:id="rId4"/>
    <p:sldId id="271" r:id="rId5"/>
    <p:sldId id="266" r:id="rId6"/>
    <p:sldId id="272" r:id="rId7"/>
    <p:sldId id="267" r:id="rId8"/>
    <p:sldId id="273" r:id="rId9"/>
    <p:sldId id="274" r:id="rId10"/>
    <p:sldId id="275" r:id="rId11"/>
    <p:sldId id="276" r:id="rId12"/>
    <p:sldId id="277" r:id="rId13"/>
    <p:sldId id="278" r:id="rId14"/>
    <p:sldId id="279" r:id="rId15"/>
    <p:sldId id="280" r:id="rId16"/>
    <p:sldId id="281" r:id="rId17"/>
    <p:sldId id="282" r:id="rId18"/>
    <p:sldId id="283" r:id="rId19"/>
    <p:sldId id="268" r:id="rId20"/>
    <p:sldId id="284" r:id="rId21"/>
    <p:sldId id="285" r:id="rId22"/>
    <p:sldId id="286" r:id="rId23"/>
    <p:sldId id="287" r:id="rId24"/>
    <p:sldId id="288" r:id="rId25"/>
    <p:sldId id="289" r:id="rId26"/>
    <p:sldId id="29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663300"/>
    <a:srgbClr val="2613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5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10/4/2014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pic>
        <p:nvPicPr>
          <p:cNvPr id="6" name="Picture 5" descr="one-beautiful-day.jpg"/>
          <p:cNvPicPr>
            <a:picLocks noChangeAspect="1"/>
          </p:cNvPicPr>
          <p:nvPr userDrawn="1"/>
        </p:nvPicPr>
        <p:blipFill>
          <a:blip r:embed="rId14" cstate="print"/>
          <a:stretch>
            <a:fillRect/>
          </a:stretch>
        </p:blipFill>
        <p:spPr>
          <a:xfrm>
            <a:off x="0" y="0"/>
            <a:ext cx="9144000" cy="6858000"/>
          </a:xfrm>
          <a:prstGeom prst="rect">
            <a:avLst/>
          </a:prstGeom>
        </p:spPr>
      </p:pic>
      <p:sp>
        <p:nvSpPr>
          <p:cNvPr id="7" name="Rectangle 6"/>
          <p:cNvSpPr/>
          <p:nvPr userDrawn="1"/>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solidFill>
            <a:schemeClr val="tx1">
              <a:alpha val="40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a:solidFill>
            <a:schemeClr val="tx1">
              <a:alpha val="4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one-beautiful-day.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85800" y="457200"/>
            <a:ext cx="7772400" cy="1752600"/>
          </a:xfrm>
          <a:solidFill>
            <a:schemeClr val="tx1">
              <a:alpha val="25000"/>
            </a:schemeClr>
          </a:solidFill>
        </p:spPr>
        <p:txBody>
          <a:bodyPr/>
          <a:lstStyle/>
          <a:p>
            <a:r>
              <a:rPr lang="en-US" dirty="0" smtClean="0"/>
              <a:t>The Greatest Day of Your Life</a:t>
            </a:r>
            <a:endParaRPr lang="en-US" dirty="0"/>
          </a:p>
        </p:txBody>
      </p:sp>
      <p:sp>
        <p:nvSpPr>
          <p:cNvPr id="6" name="Subtitle 5"/>
          <p:cNvSpPr>
            <a:spLocks noGrp="1"/>
          </p:cNvSpPr>
          <p:nvPr>
            <p:ph type="subTitle" idx="1"/>
          </p:nvPr>
        </p:nvSpPr>
        <p:spPr>
          <a:xfrm>
            <a:off x="1371600" y="5562600"/>
            <a:ext cx="6400800" cy="838200"/>
          </a:xfrm>
          <a:solidFill>
            <a:schemeClr val="tx1">
              <a:alpha val="25000"/>
            </a:schemeClr>
          </a:solidFill>
        </p:spPr>
        <p:txBody>
          <a:bodyPr/>
          <a:lstStyle/>
          <a:p>
            <a:r>
              <a:rPr lang="en-US" dirty="0" smtClean="0"/>
              <a:t>2 Peter 3:1-12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228600"/>
            <a:ext cx="5562600" cy="1295400"/>
          </a:xfrm>
        </p:spPr>
        <p:txBody>
          <a:bodyPr>
            <a:normAutofit fontScale="90000"/>
          </a:bodyPr>
          <a:lstStyle/>
          <a:p>
            <a:r>
              <a:rPr lang="en-US" dirty="0" smtClean="0"/>
              <a:t>The greatest day..</a:t>
            </a:r>
            <a:br>
              <a:rPr lang="en-US" dirty="0" smtClean="0"/>
            </a:br>
            <a:r>
              <a:rPr lang="en-US" dirty="0" smtClean="0"/>
              <a:t>Because of its Surety..</a:t>
            </a:r>
            <a:endParaRPr lang="en-US" dirty="0"/>
          </a:p>
        </p:txBody>
      </p:sp>
      <p:sp>
        <p:nvSpPr>
          <p:cNvPr id="4" name="Content Placeholder 3"/>
          <p:cNvSpPr>
            <a:spLocks noGrp="1"/>
          </p:cNvSpPr>
          <p:nvPr>
            <p:ph idx="1"/>
          </p:nvPr>
        </p:nvSpPr>
        <p:spPr>
          <a:xfrm>
            <a:off x="457200" y="1981201"/>
            <a:ext cx="8229600" cy="2895600"/>
          </a:xfrm>
        </p:spPr>
        <p:txBody>
          <a:bodyPr>
            <a:normAutofit fontScale="85000" lnSpcReduction="20000"/>
          </a:bodyPr>
          <a:lstStyle/>
          <a:p>
            <a:r>
              <a:rPr lang="en-US" dirty="0" smtClean="0"/>
              <a:t>Hebrews 9:27 And as it is appointed for men to die once, but after this the judgment..</a:t>
            </a:r>
          </a:p>
          <a:p>
            <a:r>
              <a:rPr lang="en-US" dirty="0" smtClean="0"/>
              <a:t>Acts 17:31  because He has appointed a day on which He will judge the world in righteousness by the Man whom He has ordained.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often plan for what might happen..</a:t>
            </a:r>
            <a:endParaRPr lang="en-US" dirty="0"/>
          </a:p>
        </p:txBody>
      </p:sp>
      <p:pic>
        <p:nvPicPr>
          <p:cNvPr id="4" name="Picture 3" descr="generator.jpg"/>
          <p:cNvPicPr>
            <a:picLocks noChangeAspect="1"/>
          </p:cNvPicPr>
          <p:nvPr/>
        </p:nvPicPr>
        <p:blipFill>
          <a:blip r:embed="rId2" cstate="print"/>
          <a:stretch>
            <a:fillRect/>
          </a:stretch>
        </p:blipFill>
        <p:spPr>
          <a:xfrm>
            <a:off x="457199" y="1752600"/>
            <a:ext cx="4360933" cy="4419600"/>
          </a:xfrm>
          <a:prstGeom prst="rect">
            <a:avLst/>
          </a:prstGeom>
        </p:spPr>
      </p:pic>
      <p:pic>
        <p:nvPicPr>
          <p:cNvPr id="5" name="Picture 4" descr="getting prepared.jpg"/>
          <p:cNvPicPr>
            <a:picLocks noChangeAspect="1"/>
          </p:cNvPicPr>
          <p:nvPr/>
        </p:nvPicPr>
        <p:blipFill>
          <a:blip r:embed="rId3" cstate="print"/>
          <a:srcRect r="12203"/>
          <a:stretch>
            <a:fillRect/>
          </a:stretch>
        </p:blipFill>
        <p:spPr>
          <a:xfrm>
            <a:off x="4876800" y="1752600"/>
            <a:ext cx="3880299" cy="441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par>
                                <p:cTn id="13" presetID="9"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228600"/>
            <a:ext cx="5562600" cy="1295400"/>
          </a:xfrm>
        </p:spPr>
        <p:txBody>
          <a:bodyPr>
            <a:normAutofit fontScale="90000"/>
          </a:bodyPr>
          <a:lstStyle/>
          <a:p>
            <a:r>
              <a:rPr lang="en-US" dirty="0" smtClean="0"/>
              <a:t>The greatest day..</a:t>
            </a:r>
            <a:br>
              <a:rPr lang="en-US" dirty="0" smtClean="0"/>
            </a:br>
            <a:r>
              <a:rPr lang="en-US" dirty="0" smtClean="0"/>
              <a:t>Because of its Surety..</a:t>
            </a:r>
            <a:endParaRPr lang="en-US" dirty="0"/>
          </a:p>
        </p:txBody>
      </p:sp>
      <p:sp>
        <p:nvSpPr>
          <p:cNvPr id="4" name="Content Placeholder 3"/>
          <p:cNvSpPr>
            <a:spLocks noGrp="1"/>
          </p:cNvSpPr>
          <p:nvPr>
            <p:ph idx="1"/>
          </p:nvPr>
        </p:nvSpPr>
        <p:spPr>
          <a:xfrm>
            <a:off x="457200" y="1981201"/>
            <a:ext cx="8229600" cy="2895600"/>
          </a:xfrm>
        </p:spPr>
        <p:txBody>
          <a:bodyPr>
            <a:normAutofit fontScale="92500" lnSpcReduction="20000"/>
          </a:bodyPr>
          <a:lstStyle/>
          <a:p>
            <a:r>
              <a:rPr lang="en-US" dirty="0" smtClean="0"/>
              <a:t>Isaiah 2:12 For the day of the Lord of hosts Shall come upon everything proud and lofty, upon everything lifted up — And it shall be brought low —  </a:t>
            </a:r>
          </a:p>
          <a:p>
            <a:r>
              <a:rPr lang="en-US" dirty="0" smtClean="0"/>
              <a:t>Zechariah 14:1 Behold, the day of the Lord is coming..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228600"/>
            <a:ext cx="6781800" cy="1295400"/>
          </a:xfrm>
        </p:spPr>
        <p:txBody>
          <a:bodyPr>
            <a:normAutofit fontScale="90000"/>
          </a:bodyPr>
          <a:lstStyle/>
          <a:p>
            <a:r>
              <a:rPr lang="en-US" dirty="0" smtClean="0"/>
              <a:t>The greatest day..</a:t>
            </a:r>
            <a:br>
              <a:rPr lang="en-US" dirty="0" smtClean="0"/>
            </a:br>
            <a:r>
              <a:rPr lang="en-US" dirty="0" smtClean="0"/>
              <a:t>Because of its </a:t>
            </a:r>
            <a:r>
              <a:rPr lang="en-US" u="sng" dirty="0" err="1" smtClean="0"/>
              <a:t>UN</a:t>
            </a:r>
            <a:r>
              <a:rPr lang="en-US" dirty="0" err="1" smtClean="0"/>
              <a:t>certainty</a:t>
            </a:r>
            <a:r>
              <a:rPr lang="en-US" dirty="0" smtClean="0"/>
              <a:t>..</a:t>
            </a:r>
            <a:endParaRPr lang="en-US" dirty="0"/>
          </a:p>
        </p:txBody>
      </p:sp>
      <p:sp>
        <p:nvSpPr>
          <p:cNvPr id="4" name="Content Placeholder 3"/>
          <p:cNvSpPr>
            <a:spLocks noGrp="1"/>
          </p:cNvSpPr>
          <p:nvPr>
            <p:ph idx="1"/>
          </p:nvPr>
        </p:nvSpPr>
        <p:spPr>
          <a:xfrm>
            <a:off x="457200" y="1981200"/>
            <a:ext cx="8229600" cy="3886199"/>
          </a:xfrm>
        </p:spPr>
        <p:txBody>
          <a:bodyPr>
            <a:normAutofit fontScale="85000" lnSpcReduction="20000"/>
          </a:bodyPr>
          <a:lstStyle/>
          <a:p>
            <a:r>
              <a:rPr lang="en-US" dirty="0" smtClean="0"/>
              <a:t>10 But the day of the Lord will come </a:t>
            </a:r>
            <a:r>
              <a:rPr lang="en-US" dirty="0" smtClean="0">
                <a:solidFill>
                  <a:srgbClr val="FFC000"/>
                </a:solidFill>
              </a:rPr>
              <a:t>as a thief </a:t>
            </a:r>
            <a:r>
              <a:rPr lang="en-US" dirty="0" smtClean="0"/>
              <a:t>in the night..</a:t>
            </a:r>
          </a:p>
          <a:p>
            <a:r>
              <a:rPr lang="en-US" dirty="0" smtClean="0">
                <a:solidFill>
                  <a:srgbClr val="FFC000"/>
                </a:solidFill>
              </a:rPr>
              <a:t>1 Thessalonians 5:2-3</a:t>
            </a:r>
            <a:r>
              <a:rPr lang="en-US" dirty="0" smtClean="0"/>
              <a:t>  For you yourselves know perfectly that </a:t>
            </a:r>
            <a:r>
              <a:rPr lang="en-US" dirty="0" smtClean="0">
                <a:solidFill>
                  <a:srgbClr val="FFC000"/>
                </a:solidFill>
              </a:rPr>
              <a:t>the day of the Lord so comes as a thief in the night</a:t>
            </a:r>
            <a:r>
              <a:rPr lang="en-US" dirty="0" smtClean="0"/>
              <a:t>. 3 For when they say, "Peace and safety!" then sudden destruction comes upon them, as labor pains upon a pregnant woman. And they shall not escape…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228600"/>
            <a:ext cx="6781800" cy="1295400"/>
          </a:xfrm>
        </p:spPr>
        <p:txBody>
          <a:bodyPr>
            <a:normAutofit fontScale="90000"/>
          </a:bodyPr>
          <a:lstStyle/>
          <a:p>
            <a:r>
              <a:rPr lang="en-US" dirty="0" smtClean="0"/>
              <a:t>The greatest day..</a:t>
            </a:r>
            <a:br>
              <a:rPr lang="en-US" dirty="0" smtClean="0"/>
            </a:br>
            <a:r>
              <a:rPr lang="en-US" dirty="0" smtClean="0"/>
              <a:t>Because of its </a:t>
            </a:r>
            <a:r>
              <a:rPr lang="en-US" u="sng" dirty="0" err="1" smtClean="0"/>
              <a:t>UN</a:t>
            </a:r>
            <a:r>
              <a:rPr lang="en-US" dirty="0" err="1" smtClean="0"/>
              <a:t>certainty</a:t>
            </a:r>
            <a:r>
              <a:rPr lang="en-US" dirty="0" smtClean="0"/>
              <a:t>..</a:t>
            </a:r>
            <a:endParaRPr lang="en-US" dirty="0"/>
          </a:p>
        </p:txBody>
      </p:sp>
      <p:sp>
        <p:nvSpPr>
          <p:cNvPr id="4" name="Content Placeholder 3"/>
          <p:cNvSpPr>
            <a:spLocks noGrp="1"/>
          </p:cNvSpPr>
          <p:nvPr>
            <p:ph idx="1"/>
          </p:nvPr>
        </p:nvSpPr>
        <p:spPr>
          <a:xfrm>
            <a:off x="457200" y="1981201"/>
            <a:ext cx="8229600" cy="3124200"/>
          </a:xfrm>
        </p:spPr>
        <p:txBody>
          <a:bodyPr>
            <a:normAutofit fontScale="92500" lnSpcReduction="10000"/>
          </a:bodyPr>
          <a:lstStyle/>
          <a:p>
            <a:r>
              <a:rPr lang="en-US" dirty="0" smtClean="0"/>
              <a:t>Matthew 24:42-44  Watch therefore, for </a:t>
            </a:r>
            <a:r>
              <a:rPr lang="en-US" dirty="0" smtClean="0">
                <a:solidFill>
                  <a:srgbClr val="FFC000"/>
                </a:solidFill>
              </a:rPr>
              <a:t>you do not know what hour your Lord is coming. </a:t>
            </a:r>
          </a:p>
          <a:p>
            <a:r>
              <a:rPr lang="en-US" dirty="0" smtClean="0"/>
              <a:t>44 Therefore you also be ready, for </a:t>
            </a:r>
            <a:r>
              <a:rPr lang="en-US" dirty="0" smtClean="0">
                <a:solidFill>
                  <a:srgbClr val="FFC000"/>
                </a:solidFill>
              </a:rPr>
              <a:t>the Son of Man is coming at an hour you do not expect</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81800" cy="1143000"/>
          </a:xfrm>
        </p:spPr>
        <p:txBody>
          <a:bodyPr>
            <a:normAutofit/>
          </a:bodyPr>
          <a:lstStyle/>
          <a:p>
            <a:r>
              <a:rPr lang="en-US" dirty="0" smtClean="0"/>
              <a:t>Does right now qualify?..</a:t>
            </a:r>
            <a:endParaRPr lang="en-US" dirty="0"/>
          </a:p>
        </p:txBody>
      </p:sp>
      <p:sp>
        <p:nvSpPr>
          <p:cNvPr id="3" name="Content Placeholder 2"/>
          <p:cNvSpPr>
            <a:spLocks noGrp="1"/>
          </p:cNvSpPr>
          <p:nvPr>
            <p:ph idx="1"/>
          </p:nvPr>
        </p:nvSpPr>
        <p:spPr>
          <a:xfrm>
            <a:off x="457200" y="1676401"/>
            <a:ext cx="8229600" cy="2286000"/>
          </a:xfrm>
        </p:spPr>
        <p:txBody>
          <a:bodyPr>
            <a:normAutofit fontScale="92500"/>
          </a:bodyPr>
          <a:lstStyle/>
          <a:p>
            <a:r>
              <a:rPr lang="en-US" dirty="0" smtClean="0"/>
              <a:t>3 For when they say, "Peace and safety!" then sudden destruction comes upon them, as labor pains upon a pregnant woman. And they shall not escape.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udgment day.jpg"/>
          <p:cNvPicPr>
            <a:picLocks noChangeAspect="1"/>
          </p:cNvPicPr>
          <p:nvPr/>
        </p:nvPicPr>
        <p:blipFill>
          <a:blip r:embed="rId2" cstate="print">
            <a:lum bright="-5000" contrast="10000"/>
          </a:blip>
          <a:stretch>
            <a:fillRect/>
          </a:stretch>
        </p:blipFill>
        <p:spPr>
          <a:xfrm>
            <a:off x="0" y="-1"/>
            <a:ext cx="9144000" cy="6858001"/>
          </a:xfrm>
          <a:prstGeom prst="rect">
            <a:avLst/>
          </a:prstGeom>
        </p:spPr>
      </p:pic>
      <p:sp>
        <p:nvSpPr>
          <p:cNvPr id="3" name="Title 2"/>
          <p:cNvSpPr txBox="1">
            <a:spLocks/>
          </p:cNvSpPr>
          <p:nvPr/>
        </p:nvSpPr>
        <p:spPr>
          <a:xfrm>
            <a:off x="381000" y="228600"/>
            <a:ext cx="6781800" cy="1295400"/>
          </a:xfrm>
          <a:prstGeom prst="rect">
            <a:avLst/>
          </a:prstGeom>
          <a:solidFill>
            <a:schemeClr val="tx1">
              <a:alpha val="30000"/>
            </a:schemeClr>
          </a:solidFill>
        </p:spPr>
        <p:txBody>
          <a:bodyP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The greatest day..</a:t>
            </a:r>
            <a:b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b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Because of its </a:t>
            </a:r>
            <a:r>
              <a:rPr kumimoji="0" lang="en-US" sz="4400" b="0" i="0" u="sng" strike="noStrike" kern="1200" cap="none" spc="0" normalizeH="0" baseline="0" noProof="0" dirty="0" err="1" smtClean="0">
                <a:ln>
                  <a:noFill/>
                </a:ln>
                <a:solidFill>
                  <a:srgbClr val="FFC000"/>
                </a:solidFill>
                <a:effectLst/>
                <a:uLnTx/>
                <a:uFillTx/>
                <a:latin typeface="Georgia" pitchFamily="18" charset="0"/>
                <a:ea typeface="+mj-ea"/>
                <a:cs typeface="Times New Roman" pitchFamily="18" charset="0"/>
              </a:rPr>
              <a:t>UN</a:t>
            </a:r>
            <a:r>
              <a:rPr kumimoji="0" lang="en-US" sz="4400" b="0" i="0" u="none" strike="noStrike" kern="1200" cap="none" spc="0" normalizeH="0" baseline="0" noProof="0" dirty="0" err="1" smtClean="0">
                <a:ln>
                  <a:noFill/>
                </a:ln>
                <a:solidFill>
                  <a:srgbClr val="FFC000"/>
                </a:solidFill>
                <a:effectLst/>
                <a:uLnTx/>
                <a:uFillTx/>
                <a:latin typeface="Georgia" pitchFamily="18" charset="0"/>
                <a:ea typeface="+mj-ea"/>
                <a:cs typeface="Times New Roman" pitchFamily="18" charset="0"/>
              </a:rPr>
              <a:t>certainty</a:t>
            </a: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a:t>
            </a:r>
            <a:endParaRPr kumimoji="0" lang="en-US" sz="44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
        <p:nvSpPr>
          <p:cNvPr id="5" name="Content Placeholder 4"/>
          <p:cNvSpPr>
            <a:spLocks noGrp="1"/>
          </p:cNvSpPr>
          <p:nvPr>
            <p:ph idx="1"/>
          </p:nvPr>
        </p:nvSpPr>
        <p:spPr>
          <a:xfrm>
            <a:off x="457200" y="1676401"/>
            <a:ext cx="8229600" cy="2438400"/>
          </a:xfrm>
        </p:spPr>
        <p:txBody>
          <a:bodyPr>
            <a:normAutofit fontScale="92500" lnSpcReduction="10000"/>
          </a:bodyPr>
          <a:lstStyle/>
          <a:p>
            <a:r>
              <a:rPr lang="en-US" dirty="0" smtClean="0"/>
              <a:t>2 Corinthians 5:10 For we must all appear before the judgment seat of Christ, that each one may receive the things done in the body, according to what he has done, whether good or bad.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6781800" cy="1295400"/>
          </a:xfrm>
        </p:spPr>
        <p:txBody>
          <a:bodyPr>
            <a:normAutofit fontScale="90000"/>
          </a:bodyPr>
          <a:lstStyle/>
          <a:p>
            <a:r>
              <a:rPr lang="en-US" dirty="0" smtClean="0"/>
              <a:t>The greatest day..</a:t>
            </a:r>
            <a:br>
              <a:rPr lang="en-US" dirty="0" smtClean="0"/>
            </a:br>
            <a:r>
              <a:rPr lang="en-US" dirty="0" smtClean="0"/>
              <a:t>Because of its FINALITY..</a:t>
            </a:r>
            <a:endParaRPr lang="en-US" dirty="0"/>
          </a:p>
        </p:txBody>
      </p:sp>
      <p:sp>
        <p:nvSpPr>
          <p:cNvPr id="4" name="Content Placeholder 3"/>
          <p:cNvSpPr>
            <a:spLocks noGrp="1"/>
          </p:cNvSpPr>
          <p:nvPr>
            <p:ph idx="1"/>
          </p:nvPr>
        </p:nvSpPr>
        <p:spPr>
          <a:xfrm>
            <a:off x="457200" y="1981201"/>
            <a:ext cx="8229600" cy="2743199"/>
          </a:xfrm>
        </p:spPr>
        <p:txBody>
          <a:bodyPr>
            <a:normAutofit fontScale="92500" lnSpcReduction="20000"/>
          </a:bodyPr>
          <a:lstStyle/>
          <a:p>
            <a:r>
              <a:rPr lang="en-US" dirty="0" smtClean="0"/>
              <a:t>10 But the day of the Lord will come as a thief in the night, in which </a:t>
            </a:r>
            <a:r>
              <a:rPr lang="en-US" dirty="0" smtClean="0">
                <a:solidFill>
                  <a:srgbClr val="FFC000"/>
                </a:solidFill>
              </a:rPr>
              <a:t>the heavens will pass away with a great noise</a:t>
            </a:r>
            <a:r>
              <a:rPr lang="en-US" dirty="0" smtClean="0"/>
              <a:t>, and the elements will melt with fervent heat; both </a:t>
            </a:r>
            <a:r>
              <a:rPr lang="en-US" dirty="0" smtClean="0">
                <a:solidFill>
                  <a:srgbClr val="FFC000"/>
                </a:solidFill>
              </a:rPr>
              <a:t>the earth and the works that are in it will be burned up</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ternity in Our Hearts.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sp>
        <p:nvSpPr>
          <p:cNvPr id="3" name="Title 2"/>
          <p:cNvSpPr>
            <a:spLocks noGrp="1"/>
          </p:cNvSpPr>
          <p:nvPr>
            <p:ph type="title"/>
          </p:nvPr>
        </p:nvSpPr>
        <p:spPr>
          <a:xfrm>
            <a:off x="381000" y="304800"/>
            <a:ext cx="6553200" cy="1143000"/>
          </a:xfrm>
        </p:spPr>
        <p:txBody>
          <a:bodyPr>
            <a:normAutofit fontScale="90000"/>
          </a:bodyPr>
          <a:lstStyle/>
          <a:p>
            <a:r>
              <a:rPr lang="en-US" dirty="0" smtClean="0"/>
              <a:t>The greatest day..</a:t>
            </a:r>
            <a:br>
              <a:rPr lang="en-US" dirty="0" smtClean="0"/>
            </a:br>
            <a:r>
              <a:rPr lang="en-US" dirty="0" smtClean="0"/>
              <a:t>Because of its FINALITY..</a:t>
            </a:r>
            <a:endParaRPr lang="en-US" dirty="0"/>
          </a:p>
        </p:txBody>
      </p:sp>
      <p:sp>
        <p:nvSpPr>
          <p:cNvPr id="4" name="Content Placeholder 3"/>
          <p:cNvSpPr>
            <a:spLocks noGrp="1"/>
          </p:cNvSpPr>
          <p:nvPr>
            <p:ph idx="1"/>
          </p:nvPr>
        </p:nvSpPr>
        <p:spPr>
          <a:xfrm>
            <a:off x="457200" y="5105400"/>
            <a:ext cx="8229600" cy="1447800"/>
          </a:xfrm>
        </p:spPr>
        <p:txBody>
          <a:bodyPr/>
          <a:lstStyle/>
          <a:p>
            <a:r>
              <a:rPr lang="en-US" dirty="0" smtClean="0"/>
              <a:t>1st time…  world destroyed by water</a:t>
            </a:r>
          </a:p>
          <a:p>
            <a:r>
              <a:rPr lang="en-US" dirty="0" smtClean="0"/>
              <a:t>2</a:t>
            </a:r>
            <a:r>
              <a:rPr lang="en-US" baseline="30000" dirty="0" smtClean="0"/>
              <a:t>nd</a:t>
            </a:r>
            <a:r>
              <a:rPr lang="en-US" dirty="0" smtClean="0"/>
              <a:t> time…  to be destroyed by fire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house fire.jpg"/>
          <p:cNvPicPr>
            <a:picLocks noChangeAspect="1"/>
          </p:cNvPicPr>
          <p:nvPr/>
        </p:nvPicPr>
        <p:blipFill>
          <a:blip r:embed="rId2" cstate="print"/>
          <a:stretch>
            <a:fillRect/>
          </a:stretch>
        </p:blipFill>
        <p:spPr>
          <a:xfrm>
            <a:off x="304800" y="1371599"/>
            <a:ext cx="4876800" cy="3652893"/>
          </a:xfrm>
          <a:prstGeom prst="rect">
            <a:avLst/>
          </a:prstGeom>
        </p:spPr>
      </p:pic>
      <p:sp>
        <p:nvSpPr>
          <p:cNvPr id="4" name="Title 3"/>
          <p:cNvSpPr>
            <a:spLocks noGrp="1"/>
          </p:cNvSpPr>
          <p:nvPr>
            <p:ph type="title"/>
          </p:nvPr>
        </p:nvSpPr>
        <p:spPr/>
        <p:txBody>
          <a:bodyPr>
            <a:normAutofit fontScale="90000"/>
          </a:bodyPr>
          <a:lstStyle/>
          <a:p>
            <a:r>
              <a:rPr lang="en-US" dirty="0" smtClean="0"/>
              <a:t>Fire speaks of finality..</a:t>
            </a:r>
            <a:endParaRPr lang="en-US" dirty="0"/>
          </a:p>
        </p:txBody>
      </p:sp>
      <p:pic>
        <p:nvPicPr>
          <p:cNvPr id="6" name="Picture 5" descr="nice home charred remains.jpg"/>
          <p:cNvPicPr>
            <a:picLocks noChangeAspect="1"/>
          </p:cNvPicPr>
          <p:nvPr/>
        </p:nvPicPr>
        <p:blipFill>
          <a:blip r:embed="rId3" cstate="print"/>
          <a:srcRect l="22239"/>
          <a:stretch>
            <a:fillRect/>
          </a:stretch>
        </p:blipFill>
        <p:spPr>
          <a:xfrm>
            <a:off x="4419600" y="2209800"/>
            <a:ext cx="4400354" cy="42386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pic>
        <p:nvPicPr>
          <p:cNvPr id="5" name="Picture 4" descr="playing a great game.jpg"/>
          <p:cNvPicPr>
            <a:picLocks noChangeAspect="1"/>
          </p:cNvPicPr>
          <p:nvPr/>
        </p:nvPicPr>
        <p:blipFill>
          <a:blip r:embed="rId2" cstate="print"/>
          <a:stretch>
            <a:fillRect/>
          </a:stretch>
        </p:blipFill>
        <p:spPr>
          <a:xfrm>
            <a:off x="304800" y="609600"/>
            <a:ext cx="5867399" cy="3927898"/>
          </a:xfrm>
          <a:prstGeom prst="rect">
            <a:avLst/>
          </a:prstGeom>
        </p:spPr>
      </p:pic>
      <p:sp>
        <p:nvSpPr>
          <p:cNvPr id="7" name="TextBox 6"/>
          <p:cNvSpPr txBox="1"/>
          <p:nvPr/>
        </p:nvSpPr>
        <p:spPr>
          <a:xfrm>
            <a:off x="1371600" y="3886200"/>
            <a:ext cx="3276600" cy="523220"/>
          </a:xfrm>
          <a:prstGeom prst="rect">
            <a:avLst/>
          </a:prstGeom>
          <a:noFill/>
        </p:spPr>
        <p:txBody>
          <a:bodyPr wrap="square" rtlCol="0">
            <a:spAutoFit/>
          </a:bodyPr>
          <a:lstStyle/>
          <a:p>
            <a:pPr algn="ctr"/>
            <a:r>
              <a:rPr lang="en-US" sz="2800" dirty="0" smtClean="0">
                <a:solidFill>
                  <a:schemeClr val="bg1"/>
                </a:solidFill>
                <a:latin typeface="Georgia" pitchFamily="18" charset="0"/>
              </a:rPr>
              <a:t>“a great game..”</a:t>
            </a:r>
            <a:endParaRPr lang="en-US" sz="2800" dirty="0">
              <a:solidFill>
                <a:schemeClr val="bg1"/>
              </a:solidFill>
              <a:latin typeface="Georgia" pitchFamily="18" charset="0"/>
            </a:endParaRPr>
          </a:p>
        </p:txBody>
      </p:sp>
      <p:pic>
        <p:nvPicPr>
          <p:cNvPr id="6" name="Picture 5" descr="have a great day.jpg"/>
          <p:cNvPicPr>
            <a:picLocks noChangeAspect="1"/>
          </p:cNvPicPr>
          <p:nvPr/>
        </p:nvPicPr>
        <p:blipFill>
          <a:blip r:embed="rId3" cstate="print"/>
          <a:stretch>
            <a:fillRect/>
          </a:stretch>
        </p:blipFill>
        <p:spPr>
          <a:xfrm>
            <a:off x="3733800" y="2514600"/>
            <a:ext cx="5092700" cy="38241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ternity in Our Hearts.jpg"/>
          <p:cNvPicPr>
            <a:picLocks noChangeAspect="1"/>
          </p:cNvPicPr>
          <p:nvPr/>
        </p:nvPicPr>
        <p:blipFill>
          <a:blip r:embed="rId2" cstate="print">
            <a:lum bright="-25000" contrast="10000"/>
          </a:blip>
          <a:stretch>
            <a:fillRect/>
          </a:stretch>
        </p:blipFill>
        <p:spPr>
          <a:xfrm>
            <a:off x="0" y="0"/>
            <a:ext cx="9144000" cy="6858000"/>
          </a:xfrm>
          <a:prstGeom prst="rect">
            <a:avLst/>
          </a:prstGeom>
        </p:spPr>
      </p:pic>
      <p:sp>
        <p:nvSpPr>
          <p:cNvPr id="3" name="Title 2"/>
          <p:cNvSpPr>
            <a:spLocks noGrp="1"/>
          </p:cNvSpPr>
          <p:nvPr>
            <p:ph type="title"/>
          </p:nvPr>
        </p:nvSpPr>
        <p:spPr>
          <a:xfrm>
            <a:off x="381000" y="304800"/>
            <a:ext cx="6553200" cy="1143000"/>
          </a:xfrm>
        </p:spPr>
        <p:txBody>
          <a:bodyPr>
            <a:normAutofit fontScale="90000"/>
          </a:bodyPr>
          <a:lstStyle/>
          <a:p>
            <a:r>
              <a:rPr lang="en-US" dirty="0" smtClean="0"/>
              <a:t>The greatest day..</a:t>
            </a:r>
            <a:br>
              <a:rPr lang="en-US" dirty="0" smtClean="0"/>
            </a:br>
            <a:r>
              <a:rPr lang="en-US" dirty="0" smtClean="0"/>
              <a:t>Because of its FINALITY..</a:t>
            </a:r>
            <a:endParaRPr lang="en-US" dirty="0"/>
          </a:p>
        </p:txBody>
      </p:sp>
      <p:sp>
        <p:nvSpPr>
          <p:cNvPr id="4" name="Content Placeholder 3"/>
          <p:cNvSpPr>
            <a:spLocks noGrp="1"/>
          </p:cNvSpPr>
          <p:nvPr>
            <p:ph idx="1"/>
          </p:nvPr>
        </p:nvSpPr>
        <p:spPr>
          <a:xfrm>
            <a:off x="304800" y="1828800"/>
            <a:ext cx="8534400" cy="2971800"/>
          </a:xfrm>
        </p:spPr>
        <p:txBody>
          <a:bodyPr>
            <a:normAutofit fontScale="92500" lnSpcReduction="10000"/>
          </a:bodyPr>
          <a:lstStyle/>
          <a:p>
            <a:r>
              <a:rPr lang="en-US" dirty="0" smtClean="0"/>
              <a:t>2 Thessalonians 1:6-9 when the Lord Jesus is revealed from heaven with His mighty angels, 8 in flaming fire taking vengeance on those who do not know God, and on those who do not obey the gospel of our Lord Jesus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629400" cy="1143000"/>
          </a:xfrm>
        </p:spPr>
        <p:txBody>
          <a:bodyPr>
            <a:normAutofit fontScale="90000"/>
          </a:bodyPr>
          <a:lstStyle/>
          <a:p>
            <a:r>
              <a:rPr lang="en-US" dirty="0" smtClean="0"/>
              <a:t>We expect another chance..</a:t>
            </a:r>
            <a:endParaRPr lang="en-US" dirty="0"/>
          </a:p>
        </p:txBody>
      </p:sp>
      <p:pic>
        <p:nvPicPr>
          <p:cNvPr id="4" name="Picture 3" descr="appeal case.jpg"/>
          <p:cNvPicPr>
            <a:picLocks noChangeAspect="1"/>
          </p:cNvPicPr>
          <p:nvPr/>
        </p:nvPicPr>
        <p:blipFill>
          <a:blip r:embed="rId2" cstate="print"/>
          <a:stretch>
            <a:fillRect/>
          </a:stretch>
        </p:blipFill>
        <p:spPr>
          <a:xfrm>
            <a:off x="685800" y="1447800"/>
            <a:ext cx="4015419" cy="2748699"/>
          </a:xfrm>
          <a:prstGeom prst="rect">
            <a:avLst/>
          </a:prstGeom>
        </p:spPr>
      </p:pic>
      <p:pic>
        <p:nvPicPr>
          <p:cNvPr id="5" name="Picture 4" descr="lawyer appeal case.jpg"/>
          <p:cNvPicPr>
            <a:picLocks noChangeAspect="1"/>
          </p:cNvPicPr>
          <p:nvPr/>
        </p:nvPicPr>
        <p:blipFill>
          <a:blip r:embed="rId3" cstate="print"/>
          <a:stretch>
            <a:fillRect/>
          </a:stretch>
        </p:blipFill>
        <p:spPr>
          <a:xfrm>
            <a:off x="4267200" y="2438400"/>
            <a:ext cx="4315592" cy="3810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6781800" cy="1295400"/>
          </a:xfrm>
        </p:spPr>
        <p:txBody>
          <a:bodyPr>
            <a:normAutofit fontScale="90000"/>
          </a:bodyPr>
          <a:lstStyle/>
          <a:p>
            <a:r>
              <a:rPr lang="en-US" dirty="0" smtClean="0"/>
              <a:t>The greatest day..</a:t>
            </a:r>
            <a:br>
              <a:rPr lang="en-US" dirty="0" smtClean="0"/>
            </a:br>
            <a:r>
              <a:rPr lang="en-US" dirty="0" smtClean="0"/>
              <a:t>Because of its FINALITY..</a:t>
            </a:r>
            <a:endParaRPr lang="en-US" dirty="0"/>
          </a:p>
        </p:txBody>
      </p:sp>
      <p:sp>
        <p:nvSpPr>
          <p:cNvPr id="4" name="Content Placeholder 3"/>
          <p:cNvSpPr>
            <a:spLocks noGrp="1"/>
          </p:cNvSpPr>
          <p:nvPr>
            <p:ph idx="1"/>
          </p:nvPr>
        </p:nvSpPr>
        <p:spPr>
          <a:xfrm>
            <a:off x="457200" y="1981201"/>
            <a:ext cx="8229600" cy="3962399"/>
          </a:xfrm>
        </p:spPr>
        <p:txBody>
          <a:bodyPr>
            <a:normAutofit fontScale="70000" lnSpcReduction="20000"/>
          </a:bodyPr>
          <a:lstStyle/>
          <a:p>
            <a:r>
              <a:rPr lang="en-US" dirty="0" smtClean="0"/>
              <a:t>Luke 16:24-28 "Then he cried and said, 'Father Abraham, have mercy on me, and send Lazarus that he may dip the tip of his finger in water and cool my tongue; for I am tormented in this flame.'  25 But Abraham said, 'Son, </a:t>
            </a:r>
            <a:r>
              <a:rPr lang="en-US" dirty="0" smtClean="0">
                <a:solidFill>
                  <a:srgbClr val="FFC000"/>
                </a:solidFill>
              </a:rPr>
              <a:t>remember that in your lifetime you received your good things</a:t>
            </a:r>
            <a:r>
              <a:rPr lang="en-US" dirty="0" smtClean="0"/>
              <a:t>, and likewise Lazarus evil things; but now he is comforted and you are tormented.  26 And </a:t>
            </a:r>
            <a:r>
              <a:rPr lang="en-US" dirty="0" smtClean="0">
                <a:solidFill>
                  <a:srgbClr val="FFC000"/>
                </a:solidFill>
              </a:rPr>
              <a:t>besides all this, between us and you there is a great gulf fixed,</a:t>
            </a:r>
            <a:r>
              <a:rPr lang="en-US" dirty="0" smtClean="0"/>
              <a:t> so that those who want to pass from here to you cannot, nor can those from there pass to 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10400" cy="1143000"/>
          </a:xfrm>
        </p:spPr>
        <p:txBody>
          <a:bodyPr>
            <a:normAutofit fontScale="90000"/>
          </a:bodyPr>
          <a:lstStyle/>
          <a:p>
            <a:r>
              <a:rPr lang="en-US" dirty="0" smtClean="0"/>
              <a:t>Do we have to fear this day?</a:t>
            </a:r>
            <a:endParaRPr lang="en-US" dirty="0"/>
          </a:p>
        </p:txBody>
      </p:sp>
      <p:sp>
        <p:nvSpPr>
          <p:cNvPr id="3" name="Content Placeholder 2"/>
          <p:cNvSpPr>
            <a:spLocks noGrp="1"/>
          </p:cNvSpPr>
          <p:nvPr>
            <p:ph idx="1"/>
          </p:nvPr>
        </p:nvSpPr>
        <p:spPr>
          <a:xfrm>
            <a:off x="457200" y="1676400"/>
            <a:ext cx="8229600" cy="3505199"/>
          </a:xfrm>
        </p:spPr>
        <p:txBody>
          <a:bodyPr>
            <a:normAutofit fontScale="92500" lnSpcReduction="20000"/>
          </a:bodyPr>
          <a:lstStyle/>
          <a:p>
            <a:r>
              <a:rPr lang="en-US" dirty="0" smtClean="0"/>
              <a:t>2 Peter 3:11-12  Therefore, since all these things will be dissolved, what manner of persons ought you to be in holy conduct and godliness, 12 </a:t>
            </a:r>
            <a:r>
              <a:rPr lang="en-US" dirty="0" smtClean="0">
                <a:solidFill>
                  <a:srgbClr val="FFC000"/>
                </a:solidFill>
              </a:rPr>
              <a:t>looking for and hastening the coming of the day of God</a:t>
            </a:r>
            <a:r>
              <a:rPr lang="en-US" dirty="0" smtClean="0"/>
              <a:t>, because of which the heavens will be dissolved, being on fire, and the elements will melt with fervent heat?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10400" cy="1143000"/>
          </a:xfrm>
        </p:spPr>
        <p:txBody>
          <a:bodyPr>
            <a:normAutofit fontScale="90000"/>
          </a:bodyPr>
          <a:lstStyle/>
          <a:p>
            <a:r>
              <a:rPr lang="en-US" dirty="0" smtClean="0"/>
              <a:t>Do we have to fear this day?</a:t>
            </a:r>
            <a:endParaRPr lang="en-US" dirty="0"/>
          </a:p>
        </p:txBody>
      </p:sp>
      <p:sp>
        <p:nvSpPr>
          <p:cNvPr id="3" name="Content Placeholder 2"/>
          <p:cNvSpPr>
            <a:spLocks noGrp="1"/>
          </p:cNvSpPr>
          <p:nvPr>
            <p:ph idx="1"/>
          </p:nvPr>
        </p:nvSpPr>
        <p:spPr>
          <a:xfrm>
            <a:off x="457200" y="1676401"/>
            <a:ext cx="8229600" cy="2133600"/>
          </a:xfrm>
        </p:spPr>
        <p:txBody>
          <a:bodyPr>
            <a:normAutofit fontScale="92500"/>
          </a:bodyPr>
          <a:lstStyle/>
          <a:p>
            <a:r>
              <a:rPr lang="en-US" dirty="0" smtClean="0"/>
              <a:t>Acts 2:17-20 The sun shall be turned into darkness, and the moon into blood, Before the coming of </a:t>
            </a:r>
            <a:r>
              <a:rPr lang="en-US" dirty="0" smtClean="0">
                <a:solidFill>
                  <a:srgbClr val="FFC000"/>
                </a:solidFill>
              </a:rPr>
              <a:t>the great and awesome (glorious) day of the Lord</a:t>
            </a: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greatest day..</a:t>
            </a:r>
            <a:endParaRPr lang="en-US" dirty="0"/>
          </a:p>
        </p:txBody>
      </p:sp>
      <p:sp>
        <p:nvSpPr>
          <p:cNvPr id="3" name="Content Placeholder 2"/>
          <p:cNvSpPr>
            <a:spLocks noGrp="1"/>
          </p:cNvSpPr>
          <p:nvPr>
            <p:ph idx="1"/>
          </p:nvPr>
        </p:nvSpPr>
        <p:spPr>
          <a:xfrm>
            <a:off x="457200" y="1676401"/>
            <a:ext cx="8229600" cy="2514600"/>
          </a:xfrm>
        </p:spPr>
        <p:txBody>
          <a:bodyPr>
            <a:normAutofit fontScale="92500" lnSpcReduction="10000"/>
          </a:bodyPr>
          <a:lstStyle/>
          <a:p>
            <a:r>
              <a:rPr lang="en-US" sz="4000" dirty="0" smtClean="0"/>
              <a:t>It is sure..</a:t>
            </a:r>
          </a:p>
          <a:p>
            <a:r>
              <a:rPr lang="en-US" sz="4000" dirty="0" smtClean="0"/>
              <a:t>It is uncertain..</a:t>
            </a:r>
          </a:p>
          <a:p>
            <a:r>
              <a:rPr lang="en-US" sz="4000" dirty="0" smtClean="0"/>
              <a:t>It is final..</a:t>
            </a:r>
          </a:p>
          <a:p>
            <a:pPr>
              <a:buNone/>
            </a:pPr>
            <a:r>
              <a:rPr lang="en-US" dirty="0" smtClean="0"/>
              <a:t> </a:t>
            </a:r>
            <a:endParaRPr lang="en-US" dirty="0"/>
          </a:p>
        </p:txBody>
      </p:sp>
      <p:sp>
        <p:nvSpPr>
          <p:cNvPr id="4" name="Content Placeholder 2"/>
          <p:cNvSpPr txBox="1">
            <a:spLocks/>
          </p:cNvSpPr>
          <p:nvPr/>
        </p:nvSpPr>
        <p:spPr>
          <a:xfrm>
            <a:off x="304800" y="4572000"/>
            <a:ext cx="8686800" cy="1676400"/>
          </a:xfrm>
          <a:prstGeom prst="rect">
            <a:avLst/>
          </a:prstGeom>
          <a:solidFill>
            <a:schemeClr val="tx1">
              <a:alpha val="40000"/>
            </a:schemeClr>
          </a:solidFill>
        </p:spPr>
        <p:txBody>
          <a:bodyPr vert="horz" lIns="91440" tIns="45720" rIns="91440" bIns="45720" rtlCol="0">
            <a:normAutofit fontScale="92500"/>
          </a:bodyPr>
          <a:lstStyle/>
          <a:p>
            <a:pPr marL="342900" indent="-342900" algn="ctr">
              <a:spcBef>
                <a:spcPct val="20000"/>
              </a:spcBef>
            </a:pPr>
            <a:r>
              <a:rPr lang="en-US" sz="3200" dirty="0" smtClean="0">
                <a:solidFill>
                  <a:schemeClr val="bg1"/>
                </a:solidFill>
                <a:latin typeface="Georgia" pitchFamily="18" charset="0"/>
              </a:rPr>
              <a:t> </a:t>
            </a:r>
            <a:r>
              <a:rPr lang="en-US" sz="3900" dirty="0" smtClean="0">
                <a:solidFill>
                  <a:schemeClr val="bg1"/>
                </a:solidFill>
                <a:latin typeface="Georgia" pitchFamily="18" charset="0"/>
              </a:rPr>
              <a:t>“What manner of persons ought you to be in holy conduct and godliness?”..</a:t>
            </a:r>
            <a:endParaRPr kumimoji="0" lang="en-US" sz="3900" b="0" i="0" u="none" strike="noStrike" kern="1200" cap="none" spc="0" normalizeH="0" baseline="0" noProof="0" dirty="0">
              <a:ln>
                <a:noFill/>
              </a:ln>
              <a:solidFill>
                <a:schemeClr val="bg1"/>
              </a:solidFill>
              <a:effectLst/>
              <a:uLnTx/>
              <a:uFillTx/>
              <a:latin typeface="Georg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3"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one-beautiful-day.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85800" y="457200"/>
            <a:ext cx="7772400" cy="1752600"/>
          </a:xfrm>
          <a:solidFill>
            <a:schemeClr val="tx1">
              <a:alpha val="25000"/>
            </a:schemeClr>
          </a:solidFill>
        </p:spPr>
        <p:txBody>
          <a:bodyPr/>
          <a:lstStyle/>
          <a:p>
            <a:r>
              <a:rPr lang="en-US" dirty="0" smtClean="0"/>
              <a:t>The Greatest Day of Your Life</a:t>
            </a:r>
            <a:endParaRPr lang="en-US" dirty="0"/>
          </a:p>
        </p:txBody>
      </p:sp>
      <p:sp>
        <p:nvSpPr>
          <p:cNvPr id="6" name="Subtitle 5"/>
          <p:cNvSpPr>
            <a:spLocks noGrp="1"/>
          </p:cNvSpPr>
          <p:nvPr>
            <p:ph type="subTitle" idx="1"/>
          </p:nvPr>
        </p:nvSpPr>
        <p:spPr>
          <a:xfrm>
            <a:off x="1371600" y="5562600"/>
            <a:ext cx="6400800" cy="838200"/>
          </a:xfrm>
          <a:solidFill>
            <a:schemeClr val="tx1">
              <a:alpha val="25000"/>
            </a:schemeClr>
          </a:solidFill>
        </p:spPr>
        <p:txBody>
          <a:bodyPr/>
          <a:lstStyle/>
          <a:p>
            <a:r>
              <a:rPr lang="en-US" dirty="0" smtClean="0"/>
              <a:t>2 Peter 3:1-12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pic>
        <p:nvPicPr>
          <p:cNvPr id="9" name="Picture 8" descr="Ringling bros greatest show on earth.jpg"/>
          <p:cNvPicPr>
            <a:picLocks noChangeAspect="1"/>
          </p:cNvPicPr>
          <p:nvPr/>
        </p:nvPicPr>
        <p:blipFill>
          <a:blip r:embed="rId2" cstate="print"/>
          <a:stretch>
            <a:fillRect/>
          </a:stretch>
        </p:blipFill>
        <p:spPr>
          <a:xfrm>
            <a:off x="228600" y="304800"/>
            <a:ext cx="5257800" cy="3498189"/>
          </a:xfrm>
          <a:prstGeom prst="rect">
            <a:avLst/>
          </a:prstGeom>
        </p:spPr>
      </p:pic>
      <p:pic>
        <p:nvPicPr>
          <p:cNvPr id="10" name="Picture 9" descr="GreatestGeneration.jpg"/>
          <p:cNvPicPr>
            <a:picLocks noChangeAspect="1"/>
          </p:cNvPicPr>
          <p:nvPr/>
        </p:nvPicPr>
        <p:blipFill>
          <a:blip r:embed="rId3" cstate="print"/>
          <a:stretch>
            <a:fillRect/>
          </a:stretch>
        </p:blipFill>
        <p:spPr>
          <a:xfrm>
            <a:off x="3539716" y="2743200"/>
            <a:ext cx="5604284" cy="37232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
        <p:nvSpPr>
          <p:cNvPr id="5" name="Title 4"/>
          <p:cNvSpPr>
            <a:spLocks noGrp="1"/>
          </p:cNvSpPr>
          <p:nvPr>
            <p:ph type="title"/>
          </p:nvPr>
        </p:nvSpPr>
        <p:spPr>
          <a:xfrm>
            <a:off x="381000" y="152400"/>
            <a:ext cx="5562600" cy="1143000"/>
          </a:xfrm>
        </p:spPr>
        <p:txBody>
          <a:bodyPr/>
          <a:lstStyle/>
          <a:p>
            <a:r>
              <a:rPr lang="en-US" dirty="0" smtClean="0"/>
              <a:t>Your greatest day?..</a:t>
            </a:r>
            <a:endParaRPr lang="en-US" dirty="0"/>
          </a:p>
        </p:txBody>
      </p:sp>
      <p:pic>
        <p:nvPicPr>
          <p:cNvPr id="7" name="Picture 6" descr="graduation-day.jpg"/>
          <p:cNvPicPr>
            <a:picLocks noChangeAspect="1"/>
          </p:cNvPicPr>
          <p:nvPr/>
        </p:nvPicPr>
        <p:blipFill>
          <a:blip r:embed="rId2" cstate="print"/>
          <a:stretch>
            <a:fillRect/>
          </a:stretch>
        </p:blipFill>
        <p:spPr>
          <a:xfrm>
            <a:off x="381000" y="1371600"/>
            <a:ext cx="2825156" cy="2895600"/>
          </a:xfrm>
          <a:prstGeom prst="rect">
            <a:avLst/>
          </a:prstGeom>
        </p:spPr>
      </p:pic>
      <p:pic>
        <p:nvPicPr>
          <p:cNvPr id="11" name="Picture 10" descr="wedding day.jpg"/>
          <p:cNvPicPr>
            <a:picLocks noChangeAspect="1"/>
          </p:cNvPicPr>
          <p:nvPr/>
        </p:nvPicPr>
        <p:blipFill>
          <a:blip r:embed="rId3" cstate="print"/>
          <a:stretch>
            <a:fillRect/>
          </a:stretch>
        </p:blipFill>
        <p:spPr>
          <a:xfrm>
            <a:off x="2209800" y="1828800"/>
            <a:ext cx="2984500" cy="2984500"/>
          </a:xfrm>
          <a:prstGeom prst="rect">
            <a:avLst/>
          </a:prstGeom>
        </p:spPr>
      </p:pic>
      <p:pic>
        <p:nvPicPr>
          <p:cNvPr id="12" name="Picture 11" descr="newborn-baby.jpg"/>
          <p:cNvPicPr>
            <a:picLocks noChangeAspect="1"/>
          </p:cNvPicPr>
          <p:nvPr/>
        </p:nvPicPr>
        <p:blipFill>
          <a:blip r:embed="rId4" cstate="print"/>
          <a:stretch>
            <a:fillRect/>
          </a:stretch>
        </p:blipFill>
        <p:spPr>
          <a:xfrm>
            <a:off x="4191000" y="2895600"/>
            <a:ext cx="2939193" cy="3048000"/>
          </a:xfrm>
          <a:prstGeom prst="rect">
            <a:avLst/>
          </a:prstGeom>
        </p:spPr>
      </p:pic>
      <p:pic>
        <p:nvPicPr>
          <p:cNvPr id="13" name="Picture 12" descr="Myron%20retirement%20day%206-21-05.jpg"/>
          <p:cNvPicPr>
            <a:picLocks noChangeAspect="1"/>
          </p:cNvPicPr>
          <p:nvPr/>
        </p:nvPicPr>
        <p:blipFill>
          <a:blip r:embed="rId5" cstate="print"/>
          <a:srcRect r="4079"/>
          <a:stretch>
            <a:fillRect/>
          </a:stretch>
        </p:blipFill>
        <p:spPr>
          <a:xfrm>
            <a:off x="6019800" y="3657600"/>
            <a:ext cx="2906757" cy="2927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685800" y="1295400"/>
            <a:ext cx="7772400" cy="2133600"/>
          </a:xfrm>
        </p:spPr>
        <p:txBody>
          <a:bodyPr>
            <a:normAutofit/>
          </a:bodyPr>
          <a:lstStyle/>
          <a:p>
            <a:pPr algn="ctr"/>
            <a:r>
              <a:rPr lang="en-US" dirty="0" smtClean="0"/>
              <a:t>The greatest day in your life, my life, and everybody’s life.. </a:t>
            </a:r>
            <a:endParaRPr lang="en-US" dirty="0"/>
          </a:p>
        </p:txBody>
      </p:sp>
      <p:sp>
        <p:nvSpPr>
          <p:cNvPr id="6" name="Title 2"/>
          <p:cNvSpPr txBox="1">
            <a:spLocks/>
          </p:cNvSpPr>
          <p:nvPr/>
        </p:nvSpPr>
        <p:spPr>
          <a:xfrm>
            <a:off x="914400" y="3200400"/>
            <a:ext cx="7543800" cy="1295400"/>
          </a:xfrm>
          <a:prstGeom prst="rect">
            <a:avLst/>
          </a:prstGeom>
          <a:solidFill>
            <a:schemeClr val="tx1">
              <a:alpha val="4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THE EXACT SAME DAY</a:t>
            </a:r>
            <a:endParaRPr kumimoji="0" lang="en-US" sz="44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3</a:t>
            </a:r>
            <a:endParaRPr lang="en-US" dirty="0"/>
          </a:p>
        </p:txBody>
      </p:sp>
      <p:sp>
        <p:nvSpPr>
          <p:cNvPr id="3" name="Content Placeholder 2"/>
          <p:cNvSpPr>
            <a:spLocks noGrp="1"/>
          </p:cNvSpPr>
          <p:nvPr>
            <p:ph idx="1"/>
          </p:nvPr>
        </p:nvSpPr>
        <p:spPr>
          <a:xfrm>
            <a:off x="457200" y="1676401"/>
            <a:ext cx="8229600" cy="3657600"/>
          </a:xfrm>
        </p:spPr>
        <p:txBody>
          <a:bodyPr>
            <a:normAutofit fontScale="92500"/>
          </a:bodyPr>
          <a:lstStyle/>
          <a:p>
            <a:r>
              <a:rPr lang="en-US" dirty="0" smtClean="0"/>
              <a:t>1 Beloved, I now write to you this second epistle (in both of which I stir up your pure minds by way of reminder), 2 that you may be mindful of the words which were spoken before by the holy prophets, and of the commandment of us, the apostles of the Lord and Savior..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228600"/>
            <a:ext cx="5562600" cy="1295400"/>
          </a:xfrm>
        </p:spPr>
        <p:txBody>
          <a:bodyPr>
            <a:normAutofit fontScale="90000"/>
          </a:bodyPr>
          <a:lstStyle/>
          <a:p>
            <a:r>
              <a:rPr lang="en-US" dirty="0" smtClean="0"/>
              <a:t>The greatest day..</a:t>
            </a:r>
            <a:br>
              <a:rPr lang="en-US" dirty="0" smtClean="0"/>
            </a:br>
            <a:r>
              <a:rPr lang="en-US" dirty="0" smtClean="0"/>
              <a:t>Because of its Surety..</a:t>
            </a:r>
            <a:endParaRPr lang="en-US" dirty="0"/>
          </a:p>
        </p:txBody>
      </p:sp>
      <p:sp>
        <p:nvSpPr>
          <p:cNvPr id="4" name="Content Placeholder 3"/>
          <p:cNvSpPr>
            <a:spLocks noGrp="1"/>
          </p:cNvSpPr>
          <p:nvPr>
            <p:ph idx="1"/>
          </p:nvPr>
        </p:nvSpPr>
        <p:spPr>
          <a:xfrm>
            <a:off x="457200" y="1981200"/>
            <a:ext cx="8229600" cy="3505201"/>
          </a:xfrm>
        </p:spPr>
        <p:txBody>
          <a:bodyPr>
            <a:normAutofit fontScale="92500" lnSpcReduction="10000"/>
          </a:bodyPr>
          <a:lstStyle/>
          <a:p>
            <a:r>
              <a:rPr lang="en-US" dirty="0" smtClean="0"/>
              <a:t>3 knowing this first: that scoffers will come in the last days, walking according to their own lusts, 4 and saying, "Where is the promise of His coming? For since the fathers fell asleep, all things continue as they were from the beginning of creation."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228600"/>
            <a:ext cx="5562600" cy="1295400"/>
          </a:xfrm>
        </p:spPr>
        <p:txBody>
          <a:bodyPr>
            <a:normAutofit fontScale="90000"/>
          </a:bodyPr>
          <a:lstStyle/>
          <a:p>
            <a:r>
              <a:rPr lang="en-US" dirty="0" smtClean="0"/>
              <a:t>The greatest day..</a:t>
            </a:r>
            <a:br>
              <a:rPr lang="en-US" dirty="0" smtClean="0"/>
            </a:br>
            <a:r>
              <a:rPr lang="en-US" dirty="0" smtClean="0"/>
              <a:t>Because of its Surety..</a:t>
            </a:r>
            <a:endParaRPr lang="en-US" dirty="0"/>
          </a:p>
        </p:txBody>
      </p:sp>
      <p:sp>
        <p:nvSpPr>
          <p:cNvPr id="4" name="Content Placeholder 3"/>
          <p:cNvSpPr>
            <a:spLocks noGrp="1"/>
          </p:cNvSpPr>
          <p:nvPr>
            <p:ph idx="1"/>
          </p:nvPr>
        </p:nvSpPr>
        <p:spPr>
          <a:xfrm>
            <a:off x="457200" y="1981200"/>
            <a:ext cx="8229600" cy="3505201"/>
          </a:xfrm>
        </p:spPr>
        <p:txBody>
          <a:bodyPr>
            <a:normAutofit fontScale="77500" lnSpcReduction="20000"/>
          </a:bodyPr>
          <a:lstStyle/>
          <a:p>
            <a:r>
              <a:rPr lang="en-US" dirty="0" smtClean="0"/>
              <a:t>5 For this they willfully forget: that </a:t>
            </a:r>
            <a:r>
              <a:rPr lang="en-US" dirty="0" smtClean="0">
                <a:solidFill>
                  <a:srgbClr val="FFC000"/>
                </a:solidFill>
              </a:rPr>
              <a:t>by the word of God the heavens were of old</a:t>
            </a:r>
            <a:r>
              <a:rPr lang="en-US" dirty="0" smtClean="0"/>
              <a:t>, and the earth standing out of water and in the water, 6 by which</a:t>
            </a:r>
            <a:r>
              <a:rPr lang="en-US" dirty="0" smtClean="0">
                <a:solidFill>
                  <a:srgbClr val="FFC000"/>
                </a:solidFill>
              </a:rPr>
              <a:t> the world that then existed perished</a:t>
            </a:r>
            <a:r>
              <a:rPr lang="en-US" dirty="0" smtClean="0"/>
              <a:t>, </a:t>
            </a:r>
            <a:r>
              <a:rPr lang="en-US" dirty="0" smtClean="0">
                <a:solidFill>
                  <a:srgbClr val="FFC000"/>
                </a:solidFill>
              </a:rPr>
              <a:t>being flooded with water</a:t>
            </a:r>
            <a:r>
              <a:rPr lang="en-US" dirty="0" smtClean="0"/>
              <a:t>.</a:t>
            </a:r>
          </a:p>
          <a:p>
            <a:r>
              <a:rPr lang="en-US" dirty="0" smtClean="0"/>
              <a:t>7 But the heavens and the earth which are now preserved by the same word, are </a:t>
            </a:r>
            <a:r>
              <a:rPr lang="en-US" dirty="0" smtClean="0">
                <a:solidFill>
                  <a:srgbClr val="FFC000"/>
                </a:solidFill>
              </a:rPr>
              <a:t>reserved for fire </a:t>
            </a:r>
            <a:r>
              <a:rPr lang="en-US" dirty="0" smtClean="0"/>
              <a:t>until the day of judgment and perdition of ungodly men.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228600"/>
            <a:ext cx="5562600" cy="1295400"/>
          </a:xfrm>
        </p:spPr>
        <p:txBody>
          <a:bodyPr>
            <a:normAutofit fontScale="90000"/>
          </a:bodyPr>
          <a:lstStyle/>
          <a:p>
            <a:r>
              <a:rPr lang="en-US" dirty="0" smtClean="0"/>
              <a:t>The greatest day..</a:t>
            </a:r>
            <a:br>
              <a:rPr lang="en-US" dirty="0" smtClean="0"/>
            </a:br>
            <a:r>
              <a:rPr lang="en-US" dirty="0" smtClean="0"/>
              <a:t>Because of its Surety..</a:t>
            </a:r>
            <a:endParaRPr lang="en-US" dirty="0"/>
          </a:p>
        </p:txBody>
      </p:sp>
      <p:sp>
        <p:nvSpPr>
          <p:cNvPr id="4" name="Content Placeholder 3"/>
          <p:cNvSpPr>
            <a:spLocks noGrp="1"/>
          </p:cNvSpPr>
          <p:nvPr>
            <p:ph idx="1"/>
          </p:nvPr>
        </p:nvSpPr>
        <p:spPr>
          <a:xfrm>
            <a:off x="457200" y="1981201"/>
            <a:ext cx="8229600" cy="2895600"/>
          </a:xfrm>
        </p:spPr>
        <p:txBody>
          <a:bodyPr>
            <a:normAutofit fontScale="77500" lnSpcReduction="20000"/>
          </a:bodyPr>
          <a:lstStyle/>
          <a:p>
            <a:r>
              <a:rPr lang="en-US" dirty="0" smtClean="0"/>
              <a:t>8 But, beloved, do not forget this one thing, that with the Lord </a:t>
            </a:r>
            <a:r>
              <a:rPr lang="en-US" dirty="0" smtClean="0">
                <a:solidFill>
                  <a:srgbClr val="FFC000"/>
                </a:solidFill>
              </a:rPr>
              <a:t>one day is as a thousand years</a:t>
            </a:r>
            <a:r>
              <a:rPr lang="en-US" dirty="0" smtClean="0"/>
              <a:t>, and a thousand years as one day. </a:t>
            </a:r>
          </a:p>
          <a:p>
            <a:r>
              <a:rPr lang="en-US" dirty="0" smtClean="0"/>
              <a:t>9 The Lord is </a:t>
            </a:r>
            <a:r>
              <a:rPr lang="en-US" dirty="0" smtClean="0">
                <a:solidFill>
                  <a:srgbClr val="FFC000"/>
                </a:solidFill>
              </a:rPr>
              <a:t>not slack concerning His promise</a:t>
            </a:r>
            <a:r>
              <a:rPr lang="en-US" dirty="0" smtClean="0"/>
              <a:t>, as some count slackness, but is longsuffering toward us, </a:t>
            </a:r>
            <a:r>
              <a:rPr lang="en-US" dirty="0" smtClean="0">
                <a:solidFill>
                  <a:srgbClr val="FFC000"/>
                </a:solidFill>
              </a:rPr>
              <a:t>not willing that any should perish </a:t>
            </a:r>
            <a:r>
              <a:rPr lang="en-US" dirty="0" smtClean="0"/>
              <a:t>but that all should come to repentance. </a:t>
            </a:r>
            <a:endParaRPr lang="en-US" dirty="0"/>
          </a:p>
        </p:txBody>
      </p:sp>
      <p:sp>
        <p:nvSpPr>
          <p:cNvPr id="5" name="Content Placeholder 3"/>
          <p:cNvSpPr txBox="1">
            <a:spLocks/>
          </p:cNvSpPr>
          <p:nvPr/>
        </p:nvSpPr>
        <p:spPr>
          <a:xfrm>
            <a:off x="381000" y="5105400"/>
            <a:ext cx="8229600" cy="762000"/>
          </a:xfrm>
          <a:prstGeom prst="rect">
            <a:avLst/>
          </a:prstGeom>
          <a:solidFill>
            <a:schemeClr val="tx1">
              <a:alpha val="40000"/>
            </a:schemeClr>
          </a:solidFill>
        </p:spPr>
        <p:txBody>
          <a:bodyPr vert="horz" lIns="91440" tIns="45720" rIns="91440" bIns="45720" rtlCol="0">
            <a:normAutofit/>
          </a:bodyPr>
          <a:lstStyle/>
          <a:p>
            <a:pPr marL="342900" lvl="0" indent="-342900">
              <a:spcBef>
                <a:spcPct val="20000"/>
              </a:spcBef>
              <a:buFont typeface="Arial" pitchFamily="34" charset="0"/>
              <a:buChar char="•"/>
            </a:pPr>
            <a:r>
              <a:rPr lang="en-US" sz="3600" dirty="0" smtClean="0">
                <a:solidFill>
                  <a:schemeClr val="bg1"/>
                </a:solidFill>
                <a:latin typeface="Georgia" pitchFamily="18" charset="0"/>
              </a:rPr>
              <a:t>10 But the day of the Lord will come .. </a:t>
            </a:r>
            <a:endParaRPr kumimoji="0" lang="en-US" sz="3600" b="0" i="0" u="none" strike="noStrike" kern="1200" cap="none" spc="0" normalizeH="0" baseline="0" noProof="0" dirty="0">
              <a:ln>
                <a:noFill/>
              </a:ln>
              <a:solidFill>
                <a:schemeClr val="bg1"/>
              </a:solidFill>
              <a:effectLst/>
              <a:uLnTx/>
              <a:uFillTx/>
              <a:latin typeface="Georgia"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1501</TotalTime>
  <Words>1026</Words>
  <Application>Microsoft Office PowerPoint</Application>
  <PresentationFormat>On-screen Show (4:3)</PresentationFormat>
  <Paragraphs>58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Greatest Day of Your Life</vt:lpstr>
      <vt:lpstr>Slide 2</vt:lpstr>
      <vt:lpstr>Slide 3</vt:lpstr>
      <vt:lpstr>Your greatest day?..</vt:lpstr>
      <vt:lpstr>The greatest day in your life, my life, and everybody’s life.. </vt:lpstr>
      <vt:lpstr>2 Peter 3</vt:lpstr>
      <vt:lpstr>The greatest day.. Because of its Surety..</vt:lpstr>
      <vt:lpstr>The greatest day.. Because of its Surety..</vt:lpstr>
      <vt:lpstr>The greatest day.. Because of its Surety..</vt:lpstr>
      <vt:lpstr>The greatest day.. Because of its Surety..</vt:lpstr>
      <vt:lpstr>We often plan for what might happen..</vt:lpstr>
      <vt:lpstr>The greatest day.. Because of its Surety..</vt:lpstr>
      <vt:lpstr>The greatest day.. Because of its UNcertainty..</vt:lpstr>
      <vt:lpstr>The greatest day.. Because of its UNcertainty..</vt:lpstr>
      <vt:lpstr>Does right now qualify?..</vt:lpstr>
      <vt:lpstr>Slide 16</vt:lpstr>
      <vt:lpstr>The greatest day.. Because of its FINALITY..</vt:lpstr>
      <vt:lpstr>The greatest day.. Because of its FINALITY..</vt:lpstr>
      <vt:lpstr>Fire speaks of finality..</vt:lpstr>
      <vt:lpstr>The greatest day.. Because of its FINALITY..</vt:lpstr>
      <vt:lpstr>We expect another chance..</vt:lpstr>
      <vt:lpstr>The greatest day.. Because of its FINALITY..</vt:lpstr>
      <vt:lpstr>Do we have to fear this day?</vt:lpstr>
      <vt:lpstr>Do we have to fear this day?</vt:lpstr>
      <vt:lpstr>The greatest day..</vt:lpstr>
      <vt:lpstr>The Greatest Day of Your Life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268</cp:revision>
  <dcterms:created xsi:type="dcterms:W3CDTF">2011-02-15T07:29:10Z</dcterms:created>
  <dcterms:modified xsi:type="dcterms:W3CDTF">2014-10-04T17:33:17Z</dcterms:modified>
</cp:coreProperties>
</file>