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5" r:id="rId2"/>
    <p:sldId id="269" r:id="rId3"/>
    <p:sldId id="266" r:id="rId4"/>
    <p:sldId id="267"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663300"/>
    <a:srgbClr val="261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
            <a:ext cx="8610600" cy="1295399"/>
          </a:xfrm>
        </p:spPr>
        <p:txBody>
          <a:bodyPr/>
          <a:lstStyle/>
          <a:p>
            <a:r>
              <a:rPr lang="en-US" dirty="0" smtClean="0"/>
              <a:t>The Importance of Context</a:t>
            </a:r>
            <a:endParaRPr lang="en-US" dirty="0"/>
          </a:p>
        </p:txBody>
      </p:sp>
      <p:sp>
        <p:nvSpPr>
          <p:cNvPr id="6" name="Subtitle 5"/>
          <p:cNvSpPr>
            <a:spLocks noGrp="1"/>
          </p:cNvSpPr>
          <p:nvPr>
            <p:ph type="subTitle" idx="1"/>
          </p:nvPr>
        </p:nvSpPr>
        <p:spPr>
          <a:xfrm>
            <a:off x="1447800" y="5638800"/>
            <a:ext cx="6400800" cy="838200"/>
          </a:xfrm>
        </p:spPr>
        <p:txBody>
          <a:bodyPr>
            <a:normAutofit/>
          </a:bodyPr>
          <a:lstStyle/>
          <a:p>
            <a:r>
              <a:rPr lang="en-US" sz="4000" dirty="0" smtClean="0"/>
              <a:t>1 Corinthians 2:9-16</a:t>
            </a:r>
            <a:endParaRPr lang="en-US" sz="4000" dirty="0"/>
          </a:p>
        </p:txBody>
      </p:sp>
      <p:pic>
        <p:nvPicPr>
          <p:cNvPr id="9" name="Picture 8" descr="bible in context.jpg"/>
          <p:cNvPicPr>
            <a:picLocks noChangeAspect="1"/>
          </p:cNvPicPr>
          <p:nvPr/>
        </p:nvPicPr>
        <p:blipFill>
          <a:blip r:embed="rId2" cstate="print"/>
          <a:stretch>
            <a:fillRect/>
          </a:stretch>
        </p:blipFill>
        <p:spPr>
          <a:xfrm>
            <a:off x="0" y="1676400"/>
            <a:ext cx="9144000" cy="381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remiah-29-11-hot-air-balloon-550x320.jpg"/>
          <p:cNvPicPr>
            <a:picLocks noChangeAspect="1"/>
          </p:cNvPicPr>
          <p:nvPr/>
        </p:nvPicPr>
        <p:blipFill>
          <a:blip r:embed="rId2" cstate="print"/>
          <a:stretch>
            <a:fillRect/>
          </a:stretch>
        </p:blipFill>
        <p:spPr>
          <a:xfrm>
            <a:off x="381000" y="609600"/>
            <a:ext cx="5238750" cy="3048000"/>
          </a:xfrm>
          <a:prstGeom prst="rect">
            <a:avLst/>
          </a:prstGeom>
        </p:spPr>
      </p:pic>
      <p:pic>
        <p:nvPicPr>
          <p:cNvPr id="3" name="Picture 2" descr="Jeremiah-29-11.jpg"/>
          <p:cNvPicPr>
            <a:picLocks noChangeAspect="1"/>
          </p:cNvPicPr>
          <p:nvPr/>
        </p:nvPicPr>
        <p:blipFill>
          <a:blip r:embed="rId3" cstate="print"/>
          <a:stretch>
            <a:fillRect/>
          </a:stretch>
        </p:blipFill>
        <p:spPr>
          <a:xfrm>
            <a:off x="1066800" y="3962400"/>
            <a:ext cx="6775450" cy="2375366"/>
          </a:xfrm>
          <a:prstGeom prst="rect">
            <a:avLst/>
          </a:prstGeom>
        </p:spPr>
      </p:pic>
      <p:pic>
        <p:nvPicPr>
          <p:cNvPr id="4" name="Picture 3" descr="cc_bigplans2.jpg"/>
          <p:cNvPicPr>
            <a:picLocks noChangeAspect="1"/>
          </p:cNvPicPr>
          <p:nvPr/>
        </p:nvPicPr>
        <p:blipFill>
          <a:blip r:embed="rId4" cstate="print"/>
          <a:stretch>
            <a:fillRect/>
          </a:stretch>
        </p:blipFill>
        <p:spPr>
          <a:xfrm>
            <a:off x="5943600" y="1676400"/>
            <a:ext cx="2881313"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 the context..</a:t>
            </a:r>
            <a:endParaRPr lang="en-US" dirty="0"/>
          </a:p>
        </p:txBody>
      </p:sp>
      <p:sp>
        <p:nvSpPr>
          <p:cNvPr id="3" name="Content Placeholder 2"/>
          <p:cNvSpPr>
            <a:spLocks noGrp="1"/>
          </p:cNvSpPr>
          <p:nvPr>
            <p:ph idx="1"/>
          </p:nvPr>
        </p:nvSpPr>
        <p:spPr>
          <a:xfrm>
            <a:off x="457200" y="1752600"/>
            <a:ext cx="8229600" cy="3352800"/>
          </a:xfrm>
        </p:spPr>
        <p:txBody>
          <a:bodyPr>
            <a:normAutofit fontScale="92500" lnSpcReduction="10000"/>
          </a:bodyPr>
          <a:lstStyle/>
          <a:p>
            <a:r>
              <a:rPr lang="en-US" dirty="0" smtClean="0"/>
              <a:t>1  Now these are the words of the letter that Jeremiah the prophet sent from Jerusalem to the remainder of the elders who were carried away captive — to the priests, the prophets, and all the people whom Nebuchadnezzar had carried away captive from Jerusalem to Babylon.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_captivity_of_judah_babylon_shg.jpg"/>
          <p:cNvPicPr>
            <a:picLocks noChangeAspect="1"/>
          </p:cNvPicPr>
          <p:nvPr/>
        </p:nvPicPr>
        <p:blipFill>
          <a:blip r:embed="rId2" cstate="print"/>
          <a:stretch>
            <a:fillRect/>
          </a:stretch>
        </p:blipFill>
        <p:spPr>
          <a:xfrm>
            <a:off x="0" y="609600"/>
            <a:ext cx="9080500" cy="558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fontScale="90000"/>
          </a:bodyPr>
          <a:lstStyle/>
          <a:p>
            <a:r>
              <a:rPr lang="en-US" dirty="0" smtClean="0"/>
              <a:t>The word of the Lord to the exiles in Babylon..</a:t>
            </a:r>
            <a:endParaRPr lang="en-US" dirty="0"/>
          </a:p>
        </p:txBody>
      </p:sp>
      <p:sp>
        <p:nvSpPr>
          <p:cNvPr id="3" name="Content Placeholder 2"/>
          <p:cNvSpPr>
            <a:spLocks noGrp="1"/>
          </p:cNvSpPr>
          <p:nvPr>
            <p:ph idx="1"/>
          </p:nvPr>
        </p:nvSpPr>
        <p:spPr>
          <a:xfrm>
            <a:off x="457200" y="2057401"/>
            <a:ext cx="8229600" cy="2438400"/>
          </a:xfrm>
        </p:spPr>
        <p:txBody>
          <a:bodyPr>
            <a:normAutofit fontScale="92500"/>
          </a:bodyPr>
          <a:lstStyle/>
          <a:p>
            <a:r>
              <a:rPr lang="en-US" dirty="0" smtClean="0"/>
              <a:t>4 Thus says the Lord of hosts, the God of Israel, to all who were carried away captive, whom I have caused to be carried away from Jerusalem to Babylon..</a:t>
            </a:r>
          </a:p>
          <a:p>
            <a:pPr>
              <a:buNone/>
            </a:pPr>
            <a:endParaRPr lang="en-US" dirty="0"/>
          </a:p>
        </p:txBody>
      </p:sp>
      <p:pic>
        <p:nvPicPr>
          <p:cNvPr id="5" name="Picture 4" descr="Babylon%20aerial.jpg"/>
          <p:cNvPicPr>
            <a:picLocks noChangeAspect="1"/>
          </p:cNvPicPr>
          <p:nvPr/>
        </p:nvPicPr>
        <p:blipFill>
          <a:blip r:embed="rId2" cstate="print">
            <a:lum bright="5000" contrast="10000"/>
          </a:blip>
          <a:stretch>
            <a:fillRect/>
          </a:stretch>
        </p:blipFill>
        <p:spPr>
          <a:xfrm>
            <a:off x="4495800" y="4495800"/>
            <a:ext cx="3962400" cy="21076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fontScale="90000"/>
          </a:bodyPr>
          <a:lstStyle/>
          <a:p>
            <a:r>
              <a:rPr lang="en-US" dirty="0" smtClean="0"/>
              <a:t>The word of the Lord to the exiles in Babylon..</a:t>
            </a:r>
            <a:endParaRPr lang="en-US" dirty="0"/>
          </a:p>
        </p:txBody>
      </p:sp>
      <p:sp>
        <p:nvSpPr>
          <p:cNvPr id="3" name="Content Placeholder 2"/>
          <p:cNvSpPr>
            <a:spLocks noGrp="1"/>
          </p:cNvSpPr>
          <p:nvPr>
            <p:ph idx="1"/>
          </p:nvPr>
        </p:nvSpPr>
        <p:spPr>
          <a:xfrm>
            <a:off x="457200" y="2057401"/>
            <a:ext cx="8229600" cy="2438400"/>
          </a:xfrm>
        </p:spPr>
        <p:txBody>
          <a:bodyPr>
            <a:normAutofit fontScale="92500" lnSpcReduction="10000"/>
          </a:bodyPr>
          <a:lstStyle/>
          <a:p>
            <a:r>
              <a:rPr lang="en-US" dirty="0" smtClean="0"/>
              <a:t>10 For thus says the Lord: After seventy years are completed at Babylon, I will visit you and perform My good word toward you, and cause you to return to this place.</a:t>
            </a:r>
            <a:endParaRPr lang="en-US" dirty="0"/>
          </a:p>
        </p:txBody>
      </p:sp>
      <p:pic>
        <p:nvPicPr>
          <p:cNvPr id="5" name="Picture 4" descr="Babylon%20aerial.jpg"/>
          <p:cNvPicPr>
            <a:picLocks noChangeAspect="1"/>
          </p:cNvPicPr>
          <p:nvPr/>
        </p:nvPicPr>
        <p:blipFill>
          <a:blip r:embed="rId2" cstate="print">
            <a:lum bright="5000" contrast="10000"/>
          </a:blip>
          <a:stretch>
            <a:fillRect/>
          </a:stretch>
        </p:blipFill>
        <p:spPr>
          <a:xfrm>
            <a:off x="4495800" y="4495800"/>
            <a:ext cx="3962400" cy="21076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fontScale="90000"/>
          </a:bodyPr>
          <a:lstStyle/>
          <a:p>
            <a:r>
              <a:rPr lang="en-US" dirty="0" smtClean="0"/>
              <a:t>The word of the Lord to the exiles in Babylon..</a:t>
            </a:r>
            <a:endParaRPr lang="en-US" dirty="0"/>
          </a:p>
        </p:txBody>
      </p:sp>
      <p:sp>
        <p:nvSpPr>
          <p:cNvPr id="3" name="Content Placeholder 2"/>
          <p:cNvSpPr>
            <a:spLocks noGrp="1"/>
          </p:cNvSpPr>
          <p:nvPr>
            <p:ph idx="1"/>
          </p:nvPr>
        </p:nvSpPr>
        <p:spPr>
          <a:xfrm>
            <a:off x="457200" y="2057401"/>
            <a:ext cx="8229600" cy="3276600"/>
          </a:xfrm>
        </p:spPr>
        <p:txBody>
          <a:bodyPr>
            <a:normAutofit fontScale="85000" lnSpcReduction="10000"/>
          </a:bodyPr>
          <a:lstStyle/>
          <a:p>
            <a:r>
              <a:rPr lang="en-US" dirty="0" smtClean="0"/>
              <a:t>11 For I know the thoughts that I think toward you, says the Lord, thoughts of peace and not of evil, to give you a future and a hope. 12 Then you will call upon Me and go and pray to Me, and I will listen to you. 13 And you will seek Me and find Me, when you search for Me with all your heart.</a:t>
            </a:r>
            <a:endParaRPr lang="en-US" dirty="0"/>
          </a:p>
        </p:txBody>
      </p:sp>
      <p:pic>
        <p:nvPicPr>
          <p:cNvPr id="6" name="Picture 5" descr="bible in context.jpg"/>
          <p:cNvPicPr>
            <a:picLocks noChangeAspect="1"/>
          </p:cNvPicPr>
          <p:nvPr/>
        </p:nvPicPr>
        <p:blipFill>
          <a:blip r:embed="rId2" cstate="print"/>
          <a:stretch>
            <a:fillRect/>
          </a:stretch>
        </p:blipFill>
        <p:spPr>
          <a:xfrm>
            <a:off x="6263640" y="5562600"/>
            <a:ext cx="2651760" cy="110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18:20..</a:t>
            </a:r>
            <a:endParaRPr lang="en-US" dirty="0"/>
          </a:p>
        </p:txBody>
      </p:sp>
      <p:sp>
        <p:nvSpPr>
          <p:cNvPr id="3" name="Content Placeholder 2"/>
          <p:cNvSpPr>
            <a:spLocks noGrp="1"/>
          </p:cNvSpPr>
          <p:nvPr>
            <p:ph idx="1"/>
          </p:nvPr>
        </p:nvSpPr>
        <p:spPr>
          <a:xfrm>
            <a:off x="457200" y="1676401"/>
            <a:ext cx="8229600" cy="2286000"/>
          </a:xfrm>
        </p:spPr>
        <p:txBody>
          <a:bodyPr>
            <a:normAutofit/>
          </a:bodyPr>
          <a:lstStyle/>
          <a:p>
            <a:r>
              <a:rPr lang="en-US" sz="4000" dirty="0" smtClean="0"/>
              <a:t>For where two or three are gathered together in My name, I am there in the midst of them." </a:t>
            </a:r>
          </a:p>
        </p:txBody>
      </p:sp>
      <p:pic>
        <p:nvPicPr>
          <p:cNvPr id="4" name="Picture 3" descr="church-meeting-w_scripture.jpg"/>
          <p:cNvPicPr>
            <a:picLocks noChangeAspect="1"/>
          </p:cNvPicPr>
          <p:nvPr/>
        </p:nvPicPr>
        <p:blipFill>
          <a:blip r:embed="rId2" cstate="print"/>
          <a:stretch>
            <a:fillRect/>
          </a:stretch>
        </p:blipFill>
        <p:spPr>
          <a:xfrm>
            <a:off x="685800" y="3886200"/>
            <a:ext cx="3776094" cy="2514600"/>
          </a:xfrm>
          <a:prstGeom prst="rect">
            <a:avLst/>
          </a:prstGeom>
        </p:spPr>
      </p:pic>
      <p:pic>
        <p:nvPicPr>
          <p:cNvPr id="5" name="Picture 4" descr="matthew18_20.jpg"/>
          <p:cNvPicPr>
            <a:picLocks noChangeAspect="1"/>
          </p:cNvPicPr>
          <p:nvPr/>
        </p:nvPicPr>
        <p:blipFill>
          <a:blip r:embed="rId3" cstate="print"/>
          <a:stretch>
            <a:fillRect/>
          </a:stretch>
        </p:blipFill>
        <p:spPr>
          <a:xfrm>
            <a:off x="4724400" y="3886200"/>
            <a:ext cx="3892281"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context..</a:t>
            </a:r>
            <a:endParaRPr lang="en-US" dirty="0"/>
          </a:p>
        </p:txBody>
      </p:sp>
      <p:sp>
        <p:nvSpPr>
          <p:cNvPr id="3" name="Content Placeholder 2"/>
          <p:cNvSpPr>
            <a:spLocks noGrp="1"/>
          </p:cNvSpPr>
          <p:nvPr>
            <p:ph idx="1"/>
          </p:nvPr>
        </p:nvSpPr>
        <p:spPr>
          <a:xfrm>
            <a:off x="457200" y="1676400"/>
            <a:ext cx="8229600" cy="2666999"/>
          </a:xfrm>
        </p:spPr>
        <p:txBody>
          <a:bodyPr>
            <a:normAutofit fontScale="92500" lnSpcReduction="10000"/>
          </a:bodyPr>
          <a:lstStyle/>
          <a:p>
            <a:r>
              <a:rPr lang="en-US" sz="4000" dirty="0" smtClean="0"/>
              <a:t>Matthew 18:15  "Moreover if your brother sins against you, go and tell him his fault between you and him alone. If he hears you, you have gained your brother. </a:t>
            </a:r>
            <a:endParaRPr lang="en-US" sz="4000" dirty="0"/>
          </a:p>
        </p:txBody>
      </p:sp>
      <p:pic>
        <p:nvPicPr>
          <p:cNvPr id="6" name="Picture 5" descr="23rd-sunday-gospel-matthew-181520-1-638.jpg"/>
          <p:cNvPicPr>
            <a:picLocks noChangeAspect="1"/>
          </p:cNvPicPr>
          <p:nvPr/>
        </p:nvPicPr>
        <p:blipFill>
          <a:blip r:embed="rId2" cstate="print"/>
          <a:stretch>
            <a:fillRect/>
          </a:stretch>
        </p:blipFill>
        <p:spPr>
          <a:xfrm>
            <a:off x="5486400" y="4267200"/>
            <a:ext cx="2832100" cy="20341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context..</a:t>
            </a:r>
            <a:endParaRPr lang="en-US" dirty="0"/>
          </a:p>
        </p:txBody>
      </p:sp>
      <p:sp>
        <p:nvSpPr>
          <p:cNvPr id="3" name="Content Placeholder 2"/>
          <p:cNvSpPr>
            <a:spLocks noGrp="1"/>
          </p:cNvSpPr>
          <p:nvPr>
            <p:ph idx="1"/>
          </p:nvPr>
        </p:nvSpPr>
        <p:spPr>
          <a:xfrm>
            <a:off x="457200" y="1676400"/>
            <a:ext cx="8229600" cy="3581400"/>
          </a:xfrm>
        </p:spPr>
        <p:txBody>
          <a:bodyPr>
            <a:normAutofit fontScale="85000" lnSpcReduction="20000"/>
          </a:bodyPr>
          <a:lstStyle/>
          <a:p>
            <a:r>
              <a:rPr lang="en-US" sz="4000" dirty="0" smtClean="0"/>
              <a:t>16 But if he will not hear, take with you one or two more, that 'by the mouth of two or three witnesses every word may be established.'  </a:t>
            </a:r>
          </a:p>
          <a:p>
            <a:r>
              <a:rPr lang="en-US" sz="4000" dirty="0" smtClean="0"/>
              <a:t>17 And if he refuses to hear them, tell it to the church. But if he refuses even to hear the church, let him be to you like a heathen and a tax collector.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context..</a:t>
            </a:r>
            <a:endParaRPr lang="en-US" dirty="0"/>
          </a:p>
        </p:txBody>
      </p:sp>
      <p:sp>
        <p:nvSpPr>
          <p:cNvPr id="3" name="Content Placeholder 2"/>
          <p:cNvSpPr>
            <a:spLocks noGrp="1"/>
          </p:cNvSpPr>
          <p:nvPr>
            <p:ph idx="1"/>
          </p:nvPr>
        </p:nvSpPr>
        <p:spPr>
          <a:xfrm>
            <a:off x="381000" y="1828800"/>
            <a:ext cx="8229600" cy="4419600"/>
          </a:xfrm>
        </p:spPr>
        <p:txBody>
          <a:bodyPr>
            <a:normAutofit fontScale="77500" lnSpcReduction="20000"/>
          </a:bodyPr>
          <a:lstStyle/>
          <a:p>
            <a:r>
              <a:rPr lang="en-US" dirty="0" smtClean="0"/>
              <a:t>18 "Assuredly, I say to you, whatever you bind on earth will be bound in heaven, and whatever you loose on earth will be loosed in heaven. </a:t>
            </a:r>
          </a:p>
          <a:p>
            <a:r>
              <a:rPr lang="en-US" dirty="0" smtClean="0"/>
              <a:t>19 "Again I say to you that if two of you agree on earth concerning anything that they ask, it will be done for them by My Father in heaven.  </a:t>
            </a:r>
          </a:p>
          <a:p>
            <a:r>
              <a:rPr lang="en-US" dirty="0" smtClean="0"/>
              <a:t>20 For where two or three are gathered together in My name, I am there in the midst of them." </a:t>
            </a:r>
            <a:endParaRPr lang="en-US" dirty="0"/>
          </a:p>
        </p:txBody>
      </p:sp>
      <p:sp>
        <p:nvSpPr>
          <p:cNvPr id="4" name="Subtitle 5"/>
          <p:cNvSpPr txBox="1">
            <a:spLocks/>
          </p:cNvSpPr>
          <p:nvPr/>
        </p:nvSpPr>
        <p:spPr>
          <a:xfrm>
            <a:off x="381000" y="5410200"/>
            <a:ext cx="8305800" cy="838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rgbClr val="FFCC00"/>
                </a:solidFill>
                <a:effectLst/>
                <a:uLnTx/>
                <a:uFillTx/>
                <a:latin typeface="Georgia" pitchFamily="18" charset="0"/>
                <a:ea typeface="+mn-ea"/>
                <a:cs typeface="Times New Roman" pitchFamily="18" charset="0"/>
              </a:rPr>
              <a:t>The subject is reconciliation..</a:t>
            </a:r>
            <a:endParaRPr kumimoji="0" lang="en-US" sz="4000" b="0" i="0" u="none" strike="noStrike" kern="1200" cap="none" spc="0" normalizeH="0" baseline="0" noProof="0" dirty="0">
              <a:ln>
                <a:noFill/>
              </a:ln>
              <a:solidFill>
                <a:srgbClr val="FFCC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strVal val="#ppt_w*0.70"/>
                                          </p:val>
                                        </p:tav>
                                        <p:tav tm="100000">
                                          <p:val>
                                            <p:strVal val="#ppt_w"/>
                                          </p:val>
                                        </p:tav>
                                      </p:tavLst>
                                    </p:anim>
                                    <p:anim calcmode="lin" valueType="num">
                                      <p:cBhvr>
                                        <p:cTn id="29" dur="1000" fill="hold"/>
                                        <p:tgtEl>
                                          <p:spTgt spid="4"/>
                                        </p:tgtEl>
                                        <p:attrNameLst>
                                          <p:attrName>ppt_h</p:attrName>
                                        </p:attrNameLst>
                                      </p:cBhvr>
                                      <p:tavLst>
                                        <p:tav tm="0">
                                          <p:val>
                                            <p:strVal val="#ppt_h"/>
                                          </p:val>
                                        </p:tav>
                                        <p:tav tm="100000">
                                          <p:val>
                                            <p:strVal val="#ppt_h"/>
                                          </p:val>
                                        </p:tav>
                                      </p:tavLst>
                                    </p:anim>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e in context.jpg"/>
          <p:cNvPicPr>
            <a:picLocks noChangeAspect="1"/>
          </p:cNvPicPr>
          <p:nvPr/>
        </p:nvPicPr>
        <p:blipFill>
          <a:blip r:embed="rId2" cstate="print"/>
          <a:stretch>
            <a:fillRect/>
          </a:stretch>
        </p:blipFill>
        <p:spPr>
          <a:xfrm>
            <a:off x="6263640" y="5562600"/>
            <a:ext cx="2651760" cy="1104900"/>
          </a:xfrm>
          <a:prstGeom prst="rect">
            <a:avLst/>
          </a:prstGeom>
        </p:spPr>
      </p:pic>
      <p:sp>
        <p:nvSpPr>
          <p:cNvPr id="5" name="Title 4"/>
          <p:cNvSpPr>
            <a:spLocks noGrp="1"/>
          </p:cNvSpPr>
          <p:nvPr>
            <p:ph type="title"/>
          </p:nvPr>
        </p:nvSpPr>
        <p:spPr/>
        <p:txBody>
          <a:bodyPr/>
          <a:lstStyle/>
          <a:p>
            <a:r>
              <a:rPr lang="en-US" dirty="0" smtClean="0"/>
              <a:t>1 Corinthians 2:9 </a:t>
            </a:r>
            <a:endParaRPr lang="en-US" dirty="0"/>
          </a:p>
        </p:txBody>
      </p:sp>
      <p:sp>
        <p:nvSpPr>
          <p:cNvPr id="6" name="Content Placeholder 5"/>
          <p:cNvSpPr>
            <a:spLocks noGrp="1"/>
          </p:cNvSpPr>
          <p:nvPr>
            <p:ph idx="1"/>
          </p:nvPr>
        </p:nvSpPr>
        <p:spPr>
          <a:xfrm>
            <a:off x="304800" y="2057400"/>
            <a:ext cx="8382000" cy="3200400"/>
          </a:xfrm>
        </p:spPr>
        <p:txBody>
          <a:bodyPr>
            <a:normAutofit/>
          </a:bodyPr>
          <a:lstStyle/>
          <a:p>
            <a:r>
              <a:rPr lang="en-US" sz="4000" dirty="0" smtClean="0"/>
              <a:t>"Eye has not seen, nor ear heard, Nor have entered into the heart of man the things which God has prepared for those who love Him."</a:t>
            </a:r>
            <a:endParaRPr lang="en-US" sz="4000" dirty="0"/>
          </a:p>
        </p:txBody>
      </p:sp>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For by grace you have been saved through faith, and that not of yourselves; it is the gift of God, 9 not of works, lest anyone should boast. </a:t>
            </a:r>
          </a:p>
          <a:p>
            <a:pPr>
              <a:buNone/>
            </a:pPr>
            <a:endParaRPr lang="en-US" dirty="0"/>
          </a:p>
        </p:txBody>
      </p:sp>
      <p:sp>
        <p:nvSpPr>
          <p:cNvPr id="4" name="Subtitle 5"/>
          <p:cNvSpPr txBox="1">
            <a:spLocks/>
          </p:cNvSpPr>
          <p:nvPr/>
        </p:nvSpPr>
        <p:spPr>
          <a:xfrm>
            <a:off x="1371600" y="4495800"/>
            <a:ext cx="6096000" cy="16764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rgbClr val="FFCC00"/>
                </a:solidFill>
                <a:effectLst/>
                <a:uLnTx/>
                <a:uFillTx/>
                <a:latin typeface="Georgia" pitchFamily="18" charset="0"/>
                <a:ea typeface="+mn-ea"/>
                <a:cs typeface="Times New Roman" pitchFamily="18" charset="0"/>
              </a:rPr>
              <a:t>Man has no response other than faith?..</a:t>
            </a:r>
            <a:endParaRPr kumimoji="0" lang="en-US" sz="4400" b="0" i="0" u="none" strike="noStrike" kern="1200" cap="none" spc="0" normalizeH="0" baseline="0" noProof="0" dirty="0">
              <a:ln>
                <a:noFill/>
              </a:ln>
              <a:solidFill>
                <a:srgbClr val="FFCC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answer?...</a:t>
            </a:r>
            <a:endParaRPr lang="en-US" dirty="0"/>
          </a:p>
        </p:txBody>
      </p:sp>
      <p:sp>
        <p:nvSpPr>
          <p:cNvPr id="3" name="Content Placeholder 2"/>
          <p:cNvSpPr>
            <a:spLocks noGrp="1"/>
          </p:cNvSpPr>
          <p:nvPr>
            <p:ph idx="1"/>
          </p:nvPr>
        </p:nvSpPr>
        <p:spPr/>
        <p:txBody>
          <a:bodyPr/>
          <a:lstStyle/>
          <a:p>
            <a:r>
              <a:rPr lang="en-US" dirty="0" smtClean="0"/>
              <a:t>By grace (God’s Part)…</a:t>
            </a:r>
          </a:p>
          <a:p>
            <a:r>
              <a:rPr lang="en-US" dirty="0" smtClean="0"/>
              <a:t>Through faith (Man’s Part)..</a:t>
            </a:r>
          </a:p>
          <a:p>
            <a:r>
              <a:rPr lang="en-US" dirty="0" smtClean="0"/>
              <a:t>But is faith the only response?</a:t>
            </a:r>
          </a:p>
          <a:p>
            <a:r>
              <a:rPr lang="en-US" dirty="0" smtClean="0"/>
              <a:t>John 6:29 Jesus answered and said to them, "This is the work of God, that you believe in Him whom He sent."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 context..</a:t>
            </a:r>
            <a:endParaRPr lang="en-US" dirty="0"/>
          </a:p>
        </p:txBody>
      </p:sp>
      <p:sp>
        <p:nvSpPr>
          <p:cNvPr id="3" name="Content Placeholder 2"/>
          <p:cNvSpPr>
            <a:spLocks noGrp="1"/>
          </p:cNvSpPr>
          <p:nvPr>
            <p:ph idx="1"/>
          </p:nvPr>
        </p:nvSpPr>
        <p:spPr>
          <a:xfrm>
            <a:off x="457200" y="1676401"/>
            <a:ext cx="8229600" cy="2590800"/>
          </a:xfrm>
        </p:spPr>
        <p:txBody>
          <a:bodyPr/>
          <a:lstStyle/>
          <a:p>
            <a:r>
              <a:rPr lang="en-US" dirty="0" smtClean="0"/>
              <a:t>For by grace you have been saved through faith, and that not of yourselves; it is the gift of God, 9 not of works, lest anyone should boast. </a:t>
            </a:r>
          </a:p>
          <a:p>
            <a:pPr lvl="1">
              <a:buNone/>
            </a:pPr>
            <a:endParaRPr lang="en-US" dirty="0"/>
          </a:p>
        </p:txBody>
      </p:sp>
      <p:sp>
        <p:nvSpPr>
          <p:cNvPr id="4" name="Subtitle 5"/>
          <p:cNvSpPr txBox="1">
            <a:spLocks/>
          </p:cNvSpPr>
          <p:nvPr/>
        </p:nvSpPr>
        <p:spPr>
          <a:xfrm>
            <a:off x="228600" y="4648200"/>
            <a:ext cx="8458200" cy="16764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rgbClr val="FFCC00"/>
                </a:solidFill>
                <a:effectLst/>
                <a:uLnTx/>
                <a:uFillTx/>
                <a:latin typeface="Georgia" pitchFamily="18" charset="0"/>
                <a:ea typeface="+mn-ea"/>
                <a:cs typeface="Times New Roman" pitchFamily="18" charset="0"/>
              </a:rPr>
              <a:t>What works was Paul referring</a:t>
            </a:r>
            <a:r>
              <a:rPr kumimoji="0" lang="en-US" sz="4000" b="0" i="0" u="none" strike="noStrike" kern="1200" cap="none" spc="0" normalizeH="0" noProof="0" dirty="0" smtClean="0">
                <a:ln>
                  <a:noFill/>
                </a:ln>
                <a:solidFill>
                  <a:srgbClr val="FFCC00"/>
                </a:solidFill>
                <a:effectLst/>
                <a:uLnTx/>
                <a:uFillTx/>
                <a:latin typeface="Georgia" pitchFamily="18" charset="0"/>
                <a:ea typeface="+mn-ea"/>
                <a:cs typeface="Times New Roman" pitchFamily="18" charset="0"/>
              </a:rPr>
              <a:t> to which were causing some to boast?</a:t>
            </a:r>
            <a:endParaRPr kumimoji="0" lang="en-US" sz="4000" b="0" i="0" u="none" strike="noStrike" kern="1200" cap="none" spc="0" normalizeH="0" baseline="0" noProof="0" dirty="0">
              <a:ln>
                <a:noFill/>
              </a:ln>
              <a:solidFill>
                <a:srgbClr val="FFCC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 context..</a:t>
            </a:r>
            <a:endParaRPr lang="en-US" dirty="0"/>
          </a:p>
        </p:txBody>
      </p:sp>
      <p:sp>
        <p:nvSpPr>
          <p:cNvPr id="3" name="Content Placeholder 2"/>
          <p:cNvSpPr>
            <a:spLocks noGrp="1"/>
          </p:cNvSpPr>
          <p:nvPr>
            <p:ph idx="1"/>
          </p:nvPr>
        </p:nvSpPr>
        <p:spPr>
          <a:xfrm>
            <a:off x="457200" y="1676400"/>
            <a:ext cx="8229600" cy="3047999"/>
          </a:xfrm>
        </p:spPr>
        <p:txBody>
          <a:bodyPr>
            <a:normAutofit fontScale="77500" lnSpcReduction="20000"/>
          </a:bodyPr>
          <a:lstStyle/>
          <a:p>
            <a:r>
              <a:rPr lang="en-US" dirty="0" smtClean="0"/>
              <a:t>11 Therefore remember that you, once Gentiles in the flesh — who are called </a:t>
            </a:r>
            <a:r>
              <a:rPr lang="en-US" dirty="0" err="1" smtClean="0"/>
              <a:t>Uncircumcision</a:t>
            </a:r>
            <a:r>
              <a:rPr lang="en-US" dirty="0" smtClean="0"/>
              <a:t> by what is called the Circumcision made in the flesh by hands —  12 that at that time you were without Christ, being aliens from the commonwealth of Israel and strangers from the covenants of promise, having no hope and without God in the world.</a:t>
            </a:r>
            <a:endParaRPr lang="en-US" dirty="0"/>
          </a:p>
        </p:txBody>
      </p:sp>
      <p:sp>
        <p:nvSpPr>
          <p:cNvPr id="4" name="Subtitle 5"/>
          <p:cNvSpPr txBox="1">
            <a:spLocks/>
          </p:cNvSpPr>
          <p:nvPr/>
        </p:nvSpPr>
        <p:spPr>
          <a:xfrm>
            <a:off x="304800" y="4800600"/>
            <a:ext cx="8458200" cy="16764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4000" dirty="0" smtClean="0">
                <a:solidFill>
                  <a:srgbClr val="FFCC00"/>
                </a:solidFill>
                <a:latin typeface="Georgia" pitchFamily="18" charset="0"/>
                <a:cs typeface="Times New Roman" pitchFamily="18" charset="0"/>
              </a:rPr>
              <a:t>The Jewish Christians were boasting in their Jewish exclusiveness..</a:t>
            </a:r>
            <a:endParaRPr kumimoji="0" lang="en-US" sz="4000" b="0" i="0" u="none" strike="noStrike" kern="1200" cap="none" spc="0" normalizeH="0" baseline="0" noProof="0" dirty="0">
              <a:ln>
                <a:noFill/>
              </a:ln>
              <a:solidFill>
                <a:srgbClr val="FFCC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36-b.jpg"/>
          <p:cNvPicPr>
            <a:picLocks noChangeAspect="1"/>
          </p:cNvPicPr>
          <p:nvPr/>
        </p:nvPicPr>
        <p:blipFill>
          <a:blip r:embed="rId2" cstate="print"/>
          <a:stretch>
            <a:fillRect/>
          </a:stretch>
        </p:blipFill>
        <p:spPr>
          <a:xfrm>
            <a:off x="5867400" y="4724400"/>
            <a:ext cx="3048000" cy="2032000"/>
          </a:xfrm>
          <a:prstGeom prst="rect">
            <a:avLst/>
          </a:prstGeom>
        </p:spPr>
      </p:pic>
      <p:sp>
        <p:nvSpPr>
          <p:cNvPr id="2" name="Title 1"/>
          <p:cNvSpPr>
            <a:spLocks noGrp="1"/>
          </p:cNvSpPr>
          <p:nvPr>
            <p:ph type="title"/>
          </p:nvPr>
        </p:nvSpPr>
        <p:spPr/>
        <p:txBody>
          <a:bodyPr/>
          <a:lstStyle/>
          <a:p>
            <a:r>
              <a:rPr lang="en-US" dirty="0" smtClean="0"/>
              <a:t>Is baptism a work?</a:t>
            </a:r>
            <a:endParaRPr lang="en-US" dirty="0"/>
          </a:p>
        </p:txBody>
      </p:sp>
      <p:sp>
        <p:nvSpPr>
          <p:cNvPr id="3" name="Content Placeholder 2"/>
          <p:cNvSpPr>
            <a:spLocks noGrp="1"/>
          </p:cNvSpPr>
          <p:nvPr>
            <p:ph idx="1"/>
          </p:nvPr>
        </p:nvSpPr>
        <p:spPr>
          <a:xfrm>
            <a:off x="381000" y="1676401"/>
            <a:ext cx="8305800" cy="3352800"/>
          </a:xfrm>
        </p:spPr>
        <p:txBody>
          <a:bodyPr>
            <a:normAutofit fontScale="92500" lnSpcReduction="20000"/>
          </a:bodyPr>
          <a:lstStyle/>
          <a:p>
            <a:r>
              <a:rPr lang="en-US" dirty="0" smtClean="0"/>
              <a:t>Colossians 2:11-12 In Him you were also circumcised with the circumcision made without hands, by putting off the body of the sins of the flesh, by the circumcision of Christ, 12 buried with Him in baptism, in which you also were raised with Him through </a:t>
            </a:r>
            <a:r>
              <a:rPr lang="en-US" dirty="0" smtClean="0">
                <a:solidFill>
                  <a:srgbClr val="FFC000"/>
                </a:solidFill>
              </a:rPr>
              <a:t>faith in the working of God</a:t>
            </a:r>
            <a:r>
              <a:rPr lang="en-US" dirty="0" smtClean="0"/>
              <a:t>, who raised Him from the dead.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
            <a:ext cx="8610600" cy="1295399"/>
          </a:xfrm>
        </p:spPr>
        <p:txBody>
          <a:bodyPr/>
          <a:lstStyle/>
          <a:p>
            <a:r>
              <a:rPr lang="en-US" dirty="0" smtClean="0"/>
              <a:t>The Importance of Context</a:t>
            </a:r>
            <a:endParaRPr lang="en-US" dirty="0"/>
          </a:p>
        </p:txBody>
      </p:sp>
      <p:sp>
        <p:nvSpPr>
          <p:cNvPr id="6" name="Subtitle 5"/>
          <p:cNvSpPr>
            <a:spLocks noGrp="1"/>
          </p:cNvSpPr>
          <p:nvPr>
            <p:ph type="subTitle" idx="1"/>
          </p:nvPr>
        </p:nvSpPr>
        <p:spPr>
          <a:xfrm>
            <a:off x="1447800" y="5638800"/>
            <a:ext cx="6400800" cy="838200"/>
          </a:xfrm>
        </p:spPr>
        <p:txBody>
          <a:bodyPr>
            <a:normAutofit/>
          </a:bodyPr>
          <a:lstStyle/>
          <a:p>
            <a:r>
              <a:rPr lang="en-US" sz="4000" dirty="0" smtClean="0"/>
              <a:t>1 Corinthians 2:9-16</a:t>
            </a:r>
            <a:endParaRPr lang="en-US" sz="4000" dirty="0"/>
          </a:p>
        </p:txBody>
      </p:sp>
      <p:pic>
        <p:nvPicPr>
          <p:cNvPr id="9" name="Picture 8" descr="bible in context.jpg"/>
          <p:cNvPicPr>
            <a:picLocks noChangeAspect="1"/>
          </p:cNvPicPr>
          <p:nvPr/>
        </p:nvPicPr>
        <p:blipFill>
          <a:blip r:embed="rId2" cstate="print"/>
          <a:stretch>
            <a:fillRect/>
          </a:stretch>
        </p:blipFill>
        <p:spPr>
          <a:xfrm>
            <a:off x="0" y="1676400"/>
            <a:ext cx="9144000" cy="381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Corinthians_2-9.jpg"/>
          <p:cNvPicPr>
            <a:picLocks noChangeAspect="1"/>
          </p:cNvPicPr>
          <p:nvPr/>
        </p:nvPicPr>
        <p:blipFill>
          <a:blip r:embed="rId2" cstate="print"/>
          <a:stretch>
            <a:fillRect/>
          </a:stretch>
        </p:blipFill>
        <p:spPr>
          <a:xfrm>
            <a:off x="533400" y="1600200"/>
            <a:ext cx="8153400" cy="4680739"/>
          </a:xfrm>
          <a:prstGeom prst="rect">
            <a:avLst/>
          </a:prstGeom>
        </p:spPr>
      </p:pic>
      <p:sp>
        <p:nvSpPr>
          <p:cNvPr id="5" name="Title 4"/>
          <p:cNvSpPr>
            <a:spLocks noGrp="1"/>
          </p:cNvSpPr>
          <p:nvPr>
            <p:ph type="title"/>
          </p:nvPr>
        </p:nvSpPr>
        <p:spPr/>
        <p:txBody>
          <a:bodyPr/>
          <a:lstStyle/>
          <a:p>
            <a:r>
              <a:rPr lang="en-US" dirty="0" smtClean="0"/>
              <a:t>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7010400" cy="1143000"/>
          </a:xfrm>
        </p:spPr>
        <p:txBody>
          <a:bodyPr>
            <a:normAutofit fontScale="90000"/>
          </a:bodyPr>
          <a:lstStyle/>
          <a:p>
            <a:r>
              <a:rPr lang="en-US" dirty="0" smtClean="0"/>
              <a:t>What was Paul talking about?</a:t>
            </a:r>
            <a:endParaRPr lang="en-US" dirty="0"/>
          </a:p>
        </p:txBody>
      </p:sp>
      <p:sp>
        <p:nvSpPr>
          <p:cNvPr id="4" name="Content Placeholder 3"/>
          <p:cNvSpPr>
            <a:spLocks noGrp="1"/>
          </p:cNvSpPr>
          <p:nvPr>
            <p:ph idx="1"/>
          </p:nvPr>
        </p:nvSpPr>
        <p:spPr>
          <a:xfrm>
            <a:off x="381000" y="1905000"/>
            <a:ext cx="8458200" cy="3048000"/>
          </a:xfrm>
        </p:spPr>
        <p:txBody>
          <a:bodyPr>
            <a:normAutofit fontScale="92500" lnSpcReduction="10000"/>
          </a:bodyPr>
          <a:lstStyle/>
          <a:p>
            <a:r>
              <a:rPr lang="en-US" dirty="0" smtClean="0"/>
              <a:t>1 </a:t>
            </a:r>
            <a:r>
              <a:rPr lang="en-US" dirty="0" err="1" smtClean="0"/>
              <a:t>Cor</a:t>
            </a:r>
            <a:r>
              <a:rPr lang="en-US" dirty="0" smtClean="0"/>
              <a:t> 2:7-8   But we speak the wisdom of God in a mystery, the hidden wisdom which God ordained before the ages for our glory, 8 which none of the rulers of this age knew; for had they known, they would not have crucified the Lord of glory. </a:t>
            </a:r>
          </a:p>
        </p:txBody>
      </p:sp>
      <p:pic>
        <p:nvPicPr>
          <p:cNvPr id="5" name="Picture 4" descr="bible in context.jpg"/>
          <p:cNvPicPr>
            <a:picLocks noChangeAspect="1"/>
          </p:cNvPicPr>
          <p:nvPr/>
        </p:nvPicPr>
        <p:blipFill>
          <a:blip r:embed="rId2" cstate="print"/>
          <a:stretch>
            <a:fillRect/>
          </a:stretch>
        </p:blipFill>
        <p:spPr>
          <a:xfrm>
            <a:off x="6263640" y="5562600"/>
            <a:ext cx="2651760" cy="110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5257800" cy="1600200"/>
          </a:xfrm>
        </p:spPr>
        <p:txBody>
          <a:bodyPr>
            <a:normAutofit/>
          </a:bodyPr>
          <a:lstStyle/>
          <a:p>
            <a:r>
              <a:rPr lang="en-US" dirty="0" smtClean="0"/>
              <a:t>The mystery of God’s wisdom..</a:t>
            </a:r>
            <a:endParaRPr lang="en-US" dirty="0"/>
          </a:p>
        </p:txBody>
      </p:sp>
      <p:sp>
        <p:nvSpPr>
          <p:cNvPr id="4" name="Content Placeholder 3"/>
          <p:cNvSpPr>
            <a:spLocks noGrp="1"/>
          </p:cNvSpPr>
          <p:nvPr>
            <p:ph idx="1"/>
          </p:nvPr>
        </p:nvSpPr>
        <p:spPr>
          <a:xfrm>
            <a:off x="381000" y="2057400"/>
            <a:ext cx="8382000" cy="3505200"/>
          </a:xfrm>
        </p:spPr>
        <p:txBody>
          <a:bodyPr>
            <a:normAutofit fontScale="92500" lnSpcReduction="10000"/>
          </a:bodyPr>
          <a:lstStyle/>
          <a:p>
            <a:r>
              <a:rPr lang="en-US" dirty="0" smtClean="0"/>
              <a:t>2:9-10  But as it is written: "Eye has not seen, nor ear heard, Nor have entered into the heart of man The things which God has prepared for those who love Him." 10 But God has revealed them to us through His Spirit. For the Spirit searches all things, yes, the deep things of God. </a:t>
            </a:r>
          </a:p>
          <a:p>
            <a:endParaRPr lang="en-US" dirty="0"/>
          </a:p>
        </p:txBody>
      </p:sp>
      <p:sp>
        <p:nvSpPr>
          <p:cNvPr id="5" name="Subtitle 5"/>
          <p:cNvSpPr txBox="1">
            <a:spLocks/>
          </p:cNvSpPr>
          <p:nvPr/>
        </p:nvSpPr>
        <p:spPr>
          <a:xfrm>
            <a:off x="381000" y="5638800"/>
            <a:ext cx="8305800" cy="838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rgbClr val="FFCC00"/>
                </a:solidFill>
                <a:effectLst/>
                <a:uLnTx/>
                <a:uFillTx/>
                <a:latin typeface="Georgia" pitchFamily="18" charset="0"/>
                <a:ea typeface="+mn-ea"/>
                <a:cs typeface="Times New Roman" pitchFamily="18" charset="0"/>
              </a:rPr>
              <a:t>God’s </a:t>
            </a:r>
            <a:r>
              <a:rPr lang="en-US" sz="4000" noProof="0" dirty="0" smtClean="0">
                <a:solidFill>
                  <a:srgbClr val="FFCC00"/>
                </a:solidFill>
                <a:latin typeface="Georgia" pitchFamily="18" charset="0"/>
                <a:cs typeface="Times New Roman" pitchFamily="18" charset="0"/>
              </a:rPr>
              <a:t>plan revealed in </a:t>
            </a:r>
            <a:r>
              <a:rPr lang="en-US" sz="4000" dirty="0" smtClean="0">
                <a:solidFill>
                  <a:srgbClr val="FFCC00"/>
                </a:solidFill>
                <a:latin typeface="Georgia" pitchFamily="18" charset="0"/>
                <a:cs typeface="Times New Roman" pitchFamily="18" charset="0"/>
              </a:rPr>
              <a:t>t</a:t>
            </a:r>
            <a:r>
              <a:rPr kumimoji="0" lang="en-US" sz="4000" b="0" i="0" u="none" strike="noStrike" kern="1200" cap="none" spc="0" normalizeH="0" baseline="0" noProof="0" dirty="0" smtClean="0">
                <a:ln>
                  <a:noFill/>
                </a:ln>
                <a:solidFill>
                  <a:srgbClr val="FFCC00"/>
                </a:solidFill>
                <a:effectLst/>
                <a:uLnTx/>
                <a:uFillTx/>
                <a:latin typeface="Georgia" pitchFamily="18" charset="0"/>
                <a:ea typeface="+mn-ea"/>
                <a:cs typeface="Times New Roman" pitchFamily="18" charset="0"/>
              </a:rPr>
              <a:t>he Gospel</a:t>
            </a:r>
            <a:endParaRPr kumimoji="0" lang="en-US" sz="4000" b="0" i="0" u="none" strike="noStrike" kern="1200" cap="none" spc="0" normalizeH="0" baseline="0" noProof="0" dirty="0">
              <a:ln>
                <a:noFill/>
              </a:ln>
              <a:solidFill>
                <a:srgbClr val="FFCC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context..</a:t>
            </a:r>
            <a:endParaRPr lang="en-US" dirty="0"/>
          </a:p>
        </p:txBody>
      </p:sp>
      <p:sp>
        <p:nvSpPr>
          <p:cNvPr id="3" name="Content Placeholder 2"/>
          <p:cNvSpPr>
            <a:spLocks noGrp="1"/>
          </p:cNvSpPr>
          <p:nvPr>
            <p:ph idx="1"/>
          </p:nvPr>
        </p:nvSpPr>
        <p:spPr>
          <a:xfrm>
            <a:off x="457200" y="2209799"/>
            <a:ext cx="8229600" cy="3581401"/>
          </a:xfrm>
        </p:spPr>
        <p:txBody>
          <a:bodyPr>
            <a:normAutofit fontScale="92500" lnSpcReduction="20000"/>
          </a:bodyPr>
          <a:lstStyle/>
          <a:p>
            <a:r>
              <a:rPr lang="en-US" dirty="0" smtClean="0"/>
              <a:t>2:11-13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 </a:t>
            </a:r>
            <a:endParaRPr lang="en-US" dirty="0"/>
          </a:p>
        </p:txBody>
      </p:sp>
      <p:pic>
        <p:nvPicPr>
          <p:cNvPr id="4" name="Picture 3" descr="bible in context.jpg"/>
          <p:cNvPicPr>
            <a:picLocks noChangeAspect="1"/>
          </p:cNvPicPr>
          <p:nvPr/>
        </p:nvPicPr>
        <p:blipFill>
          <a:blip r:embed="rId2" cstate="print"/>
          <a:stretch>
            <a:fillRect/>
          </a:stretch>
        </p:blipFill>
        <p:spPr>
          <a:xfrm>
            <a:off x="6263640" y="5562600"/>
            <a:ext cx="2651760" cy="11049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iteracy_0306.jpg"/>
          <p:cNvPicPr>
            <a:picLocks noChangeAspect="1"/>
          </p:cNvPicPr>
          <p:nvPr/>
        </p:nvPicPr>
        <p:blipFill>
          <a:blip r:embed="rId2" cstate="print"/>
          <a:stretch>
            <a:fillRect/>
          </a:stretch>
        </p:blipFill>
        <p:spPr>
          <a:xfrm>
            <a:off x="5791200" y="4876800"/>
            <a:ext cx="2870200" cy="1699158"/>
          </a:xfrm>
          <a:prstGeom prst="rect">
            <a:avLst/>
          </a:prstGeom>
        </p:spPr>
      </p:pic>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457200" y="1676401"/>
            <a:ext cx="8229600" cy="3886200"/>
          </a:xfrm>
        </p:spPr>
        <p:txBody>
          <a:bodyPr/>
          <a:lstStyle/>
          <a:p>
            <a:r>
              <a:rPr lang="en-US" b="1" dirty="0" err="1" smtClean="0"/>
              <a:t>con·text</a:t>
            </a:r>
            <a:endParaRPr lang="en-US" dirty="0" smtClean="0"/>
          </a:p>
          <a:p>
            <a:pPr lvl="1"/>
            <a:r>
              <a:rPr lang="en-US" dirty="0" smtClean="0"/>
              <a:t>the situation in which something happens </a:t>
            </a:r>
          </a:p>
          <a:p>
            <a:pPr lvl="1"/>
            <a:r>
              <a:rPr lang="en-US" dirty="0" smtClean="0"/>
              <a:t>the parts of a discourse that surround a word or passage and can throw light on its meaning </a:t>
            </a:r>
          </a:p>
          <a:p>
            <a:pPr lvl="1"/>
            <a:r>
              <a:rPr lang="en-US" dirty="0" smtClean="0"/>
              <a:t>Environment, setting, surroundings, circumstances</a:t>
            </a:r>
          </a:p>
          <a:p>
            <a:pPr lvl="1"/>
            <a:r>
              <a:rPr lang="en-US" dirty="0" smtClean="0"/>
              <a:t>“to weave together”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ssolv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sz="4800" dirty="0" smtClean="0"/>
              <a:t>4 x 4</a:t>
            </a:r>
            <a:r>
              <a:rPr lang="en-US" dirty="0" smtClean="0"/>
              <a:t>” Rule…</a:t>
            </a:r>
            <a:endParaRPr lang="en-US" dirty="0"/>
          </a:p>
        </p:txBody>
      </p:sp>
      <p:pic>
        <p:nvPicPr>
          <p:cNvPr id="4" name="Picture 3" descr="Bible page.jpg"/>
          <p:cNvPicPr>
            <a:picLocks noChangeAspect="1"/>
          </p:cNvPicPr>
          <p:nvPr/>
        </p:nvPicPr>
        <p:blipFill>
          <a:blip r:embed="rId2" cstate="print"/>
          <a:srcRect t="15938" b="12188"/>
          <a:stretch>
            <a:fillRect/>
          </a:stretch>
        </p:blipFill>
        <p:spPr>
          <a:xfrm>
            <a:off x="0" y="1600200"/>
            <a:ext cx="9144000" cy="4495800"/>
          </a:xfrm>
          <a:prstGeom prst="rect">
            <a:avLst/>
          </a:prstGeom>
        </p:spPr>
      </p:pic>
      <p:sp>
        <p:nvSpPr>
          <p:cNvPr id="5" name="Rectangle 4"/>
          <p:cNvSpPr/>
          <p:nvPr/>
        </p:nvSpPr>
        <p:spPr>
          <a:xfrm>
            <a:off x="610862" y="2967736"/>
            <a:ext cx="2036109" cy="764009"/>
          </a:xfrm>
          <a:prstGeom prst="rect">
            <a:avLst/>
          </a:prstGeom>
          <a:solidFill>
            <a:srgbClr val="FFFF0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338" y="2063828"/>
            <a:ext cx="1682655" cy="838200"/>
          </a:xfrm>
          <a:prstGeom prst="rect">
            <a:avLst/>
          </a:prstGeom>
          <a:solidFill>
            <a:srgbClr val="92D05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0"/>
            <a:ext cx="1981200" cy="1295400"/>
          </a:xfrm>
          <a:prstGeom prst="rect">
            <a:avLst/>
          </a:prstGeom>
          <a:solidFill>
            <a:srgbClr val="92D05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1752600" y="2133600"/>
            <a:ext cx="152400" cy="685800"/>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295400" y="3886200"/>
            <a:ext cx="76200" cy="10668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29:11..</a:t>
            </a:r>
            <a:endParaRPr lang="en-US" dirty="0"/>
          </a:p>
        </p:txBody>
      </p:sp>
      <p:sp>
        <p:nvSpPr>
          <p:cNvPr id="3" name="Content Placeholder 2"/>
          <p:cNvSpPr>
            <a:spLocks noGrp="1"/>
          </p:cNvSpPr>
          <p:nvPr>
            <p:ph idx="1"/>
          </p:nvPr>
        </p:nvSpPr>
        <p:spPr>
          <a:xfrm>
            <a:off x="457200" y="1981200"/>
            <a:ext cx="8229600" cy="4144963"/>
          </a:xfrm>
        </p:spPr>
        <p:txBody>
          <a:bodyPr/>
          <a:lstStyle/>
          <a:p>
            <a:r>
              <a:rPr lang="en-US" sz="4000" dirty="0" smtClean="0"/>
              <a:t>For I know the thoughts that I think toward you, says the Lord, thoughts of peace and not of evil, to give you a future and a hope.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1089</Words>
  <Application>Microsoft Office PowerPoint</Application>
  <PresentationFormat>On-screen Show (4:3)</PresentationFormat>
  <Paragraphs>59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Importance of Context</vt:lpstr>
      <vt:lpstr>1 Corinthians 2:9 </vt:lpstr>
      <vt:lpstr>Heaven?...</vt:lpstr>
      <vt:lpstr>What was Paul talking about?</vt:lpstr>
      <vt:lpstr>The mystery of God’s wisdom..</vt:lpstr>
      <vt:lpstr>Following context..</vt:lpstr>
      <vt:lpstr>Definition..</vt:lpstr>
      <vt:lpstr>The “4 x 4” Rule…</vt:lpstr>
      <vt:lpstr>Jeremiah 29:11..</vt:lpstr>
      <vt:lpstr>Slide 10</vt:lpstr>
      <vt:lpstr>Examine the context..</vt:lpstr>
      <vt:lpstr>Slide 12</vt:lpstr>
      <vt:lpstr>The word of the Lord to the exiles in Babylon..</vt:lpstr>
      <vt:lpstr>The word of the Lord to the exiles in Babylon..</vt:lpstr>
      <vt:lpstr>The word of the Lord to the exiles in Babylon..</vt:lpstr>
      <vt:lpstr>Matthew 18:20..</vt:lpstr>
      <vt:lpstr>Previous context..</vt:lpstr>
      <vt:lpstr>Previous context..</vt:lpstr>
      <vt:lpstr>Previous context..</vt:lpstr>
      <vt:lpstr>Ephesians 2:8-9</vt:lpstr>
      <vt:lpstr>How to answer?...</vt:lpstr>
      <vt:lpstr>Ephesians 2 context..</vt:lpstr>
      <vt:lpstr>Ephesians 2 context..</vt:lpstr>
      <vt:lpstr>Is baptism a work?</vt:lpstr>
      <vt:lpstr>The Importance of Context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267</cp:revision>
  <dcterms:created xsi:type="dcterms:W3CDTF">2011-02-15T07:29:10Z</dcterms:created>
  <dcterms:modified xsi:type="dcterms:W3CDTF">2014-10-04T17:30:11Z</dcterms:modified>
</cp:coreProperties>
</file>