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9" r:id="rId2"/>
    <p:sldId id="268" r:id="rId3"/>
    <p:sldId id="265" r:id="rId4"/>
    <p:sldId id="271" r:id="rId5"/>
    <p:sldId id="272" r:id="rId6"/>
    <p:sldId id="274" r:id="rId7"/>
    <p:sldId id="275" r:id="rId8"/>
    <p:sldId id="276" r:id="rId9"/>
    <p:sldId id="277" r:id="rId10"/>
    <p:sldId id="278" r:id="rId11"/>
    <p:sldId id="279" r:id="rId12"/>
    <p:sldId id="280" r:id="rId13"/>
    <p:sldId id="28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80000"/>
    <a:srgbClr val="1E0000"/>
    <a:srgbClr val="360000"/>
    <a:srgbClr val="663300"/>
    <a:srgbClr val="261300"/>
    <a:srgbClr val="0094C8"/>
    <a:srgbClr val="0078A2"/>
    <a:srgbClr val="000000"/>
    <a:srgbClr val="FFCC00"/>
    <a:srgbClr val="66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17" autoAdjust="0"/>
    <p:restoredTop sz="94660"/>
  </p:normalViewPr>
  <p:slideViewPr>
    <p:cSldViewPr>
      <p:cViewPr varScale="1">
        <p:scale>
          <a:sx n="94" d="100"/>
          <a:sy n="94" d="100"/>
        </p:scale>
        <p:origin x="-264"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12/20/2014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12/20/2014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12/20/2014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000"/>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12/20/2014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12/20/2014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hurch leadership  02.jpg"/>
          <p:cNvPicPr>
            <a:picLocks noChangeAspect="1"/>
          </p:cNvPicPr>
          <p:nvPr userDrawn="1"/>
        </p:nvPicPr>
        <p:blipFill>
          <a:blip r:embed="rId13" cstate="print">
            <a:lum bright="-10000" contrast="10000"/>
          </a:blip>
          <a:stretch>
            <a:fillRect/>
          </a:stretch>
        </p:blipFill>
        <p:spPr>
          <a:xfrm>
            <a:off x="0" y="0"/>
            <a:ext cx="9144000" cy="6858000"/>
          </a:xfrm>
          <a:prstGeom prst="rect">
            <a:avLst/>
          </a:prstGeom>
        </p:spPr>
      </p:pic>
      <p:pic>
        <p:nvPicPr>
          <p:cNvPr id="8" name="Picture 7" descr="Federal way lights.jpg"/>
          <p:cNvPicPr>
            <a:picLocks noChangeAspect="1"/>
          </p:cNvPicPr>
          <p:nvPr userDrawn="1"/>
        </p:nvPicPr>
        <p:blipFill>
          <a:blip r:embed="rId14" cstate="print"/>
          <a:stretch>
            <a:fillRect/>
          </a:stretch>
        </p:blipFill>
        <p:spPr>
          <a:xfrm>
            <a:off x="0" y="0"/>
            <a:ext cx="9144000" cy="6858000"/>
          </a:xfrm>
          <a:prstGeom prst="rect">
            <a:avLst/>
          </a:prstGeom>
        </p:spPr>
      </p:pic>
      <p:pic>
        <p:nvPicPr>
          <p:cNvPr id="6" name="Picture 5" descr="Federal way lights.jpg"/>
          <p:cNvPicPr>
            <a:picLocks noChangeAspect="1"/>
          </p:cNvPicPr>
          <p:nvPr userDrawn="1"/>
        </p:nvPicPr>
        <p:blipFill>
          <a:blip r:embed="rId14" cstate="print">
            <a:lum contrast="10000"/>
          </a:blip>
          <a:stretch>
            <a:fillRect/>
          </a:stretch>
        </p:blipFill>
        <p:spPr>
          <a:xfrm>
            <a:off x="0" y="0"/>
            <a:ext cx="9144000" cy="6858000"/>
          </a:xfrm>
          <a:prstGeom prst="rect">
            <a:avLst/>
          </a:prstGeom>
        </p:spPr>
      </p:pic>
      <p:sp>
        <p:nvSpPr>
          <p:cNvPr id="7" name="Rectangle 6"/>
          <p:cNvSpPr/>
          <p:nvPr userDrawn="1"/>
        </p:nvSpPr>
        <p:spPr>
          <a:xfrm>
            <a:off x="0" y="0"/>
            <a:ext cx="9144000" cy="68580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400" kern="1200">
          <a:solidFill>
            <a:srgbClr val="FFC000"/>
          </a:solidFill>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kern="1200">
          <a:solidFill>
            <a:schemeClr val="bg1"/>
          </a:solidFill>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ederal way lights.jpg"/>
          <p:cNvPicPr>
            <a:picLocks noChangeAspect="1"/>
          </p:cNvPicPr>
          <p:nvPr/>
        </p:nvPicPr>
        <p:blipFill>
          <a:blip r:embed="rId3" cstate="print">
            <a:lum bright="-15000" contrast="10000"/>
          </a:blip>
          <a:stretch>
            <a:fillRect/>
          </a:stretch>
        </p:blipFill>
        <p:spPr>
          <a:xfrm>
            <a:off x="0" y="0"/>
            <a:ext cx="9144000" cy="6858000"/>
          </a:xfrm>
          <a:prstGeom prst="rect">
            <a:avLst/>
          </a:prstGeom>
        </p:spPr>
      </p:pic>
      <p:sp>
        <p:nvSpPr>
          <p:cNvPr id="2" name="Title 1"/>
          <p:cNvSpPr>
            <a:spLocks noGrp="1"/>
          </p:cNvSpPr>
          <p:nvPr>
            <p:ph type="ctrTitle"/>
          </p:nvPr>
        </p:nvSpPr>
        <p:spPr>
          <a:xfrm>
            <a:off x="762000" y="228600"/>
            <a:ext cx="7772400" cy="1295399"/>
          </a:xfrm>
          <a:solidFill>
            <a:schemeClr val="tx1">
              <a:alpha val="45000"/>
            </a:schemeClr>
          </a:solidFill>
        </p:spPr>
        <p:txBody>
          <a:bodyPr/>
          <a:lstStyle/>
          <a:p>
            <a:r>
              <a:rPr lang="en-US" dirty="0" smtClean="0"/>
              <a:t>Lights in the World</a:t>
            </a:r>
            <a:endParaRPr lang="en-US" dirty="0"/>
          </a:p>
        </p:txBody>
      </p:sp>
      <p:sp>
        <p:nvSpPr>
          <p:cNvPr id="3" name="Subtitle 2"/>
          <p:cNvSpPr>
            <a:spLocks noGrp="1"/>
          </p:cNvSpPr>
          <p:nvPr>
            <p:ph type="subTitle" idx="1"/>
          </p:nvPr>
        </p:nvSpPr>
        <p:spPr>
          <a:xfrm>
            <a:off x="1524000" y="5791200"/>
            <a:ext cx="6400800" cy="838200"/>
          </a:xfrm>
          <a:solidFill>
            <a:schemeClr val="tx1">
              <a:alpha val="45000"/>
            </a:schemeClr>
          </a:solidFill>
        </p:spPr>
        <p:txBody>
          <a:bodyPr>
            <a:normAutofit/>
          </a:bodyPr>
          <a:lstStyle/>
          <a:p>
            <a:r>
              <a:rPr lang="en-US" sz="4400" dirty="0" smtClean="0"/>
              <a:t>Matthew 5:13-16</a:t>
            </a:r>
            <a:endParaRPr lang="en-US" sz="4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estive lights 01.jpg"/>
          <p:cNvPicPr>
            <a:picLocks noChangeAspect="1"/>
          </p:cNvPicPr>
          <p:nvPr/>
        </p:nvPicPr>
        <p:blipFill>
          <a:blip r:embed="rId3" cstate="print"/>
          <a:stretch>
            <a:fillRect/>
          </a:stretch>
        </p:blipFill>
        <p:spPr>
          <a:xfrm>
            <a:off x="-1" y="0"/>
            <a:ext cx="9144001" cy="6858000"/>
          </a:xfrm>
          <a:prstGeom prst="rect">
            <a:avLst/>
          </a:prstGeom>
        </p:spPr>
      </p:pic>
      <p:sp>
        <p:nvSpPr>
          <p:cNvPr id="3" name="Rectangle 2"/>
          <p:cNvSpPr/>
          <p:nvPr/>
        </p:nvSpPr>
        <p:spPr>
          <a:xfrm>
            <a:off x="0" y="0"/>
            <a:ext cx="9144000" cy="6858000"/>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p:cNvSpPr>
            <a:spLocks noGrp="1"/>
          </p:cNvSpPr>
          <p:nvPr>
            <p:ph type="title"/>
          </p:nvPr>
        </p:nvSpPr>
        <p:spPr>
          <a:xfrm>
            <a:off x="381000" y="304800"/>
            <a:ext cx="6705600" cy="1143000"/>
          </a:xfrm>
        </p:spPr>
        <p:txBody>
          <a:bodyPr>
            <a:normAutofit/>
          </a:bodyPr>
          <a:lstStyle/>
          <a:p>
            <a:r>
              <a:rPr lang="en-US" dirty="0" smtClean="0"/>
              <a:t>Being lights in the world..</a:t>
            </a:r>
            <a:endParaRPr lang="en-US" dirty="0"/>
          </a:p>
        </p:txBody>
      </p:sp>
      <p:sp>
        <p:nvSpPr>
          <p:cNvPr id="7" name="Content Placeholder 6"/>
          <p:cNvSpPr>
            <a:spLocks noGrp="1"/>
          </p:cNvSpPr>
          <p:nvPr>
            <p:ph idx="1"/>
          </p:nvPr>
        </p:nvSpPr>
        <p:spPr>
          <a:xfrm>
            <a:off x="457200" y="1676401"/>
            <a:ext cx="8229600" cy="3886200"/>
          </a:xfrm>
          <a:solidFill>
            <a:schemeClr val="tx1">
              <a:alpha val="55000"/>
            </a:schemeClr>
          </a:solidFill>
        </p:spPr>
        <p:txBody>
          <a:bodyPr/>
          <a:lstStyle/>
          <a:p>
            <a:r>
              <a:rPr lang="en-US" dirty="0" smtClean="0"/>
              <a:t>The darker the world gets, the brighter we can shine…</a:t>
            </a:r>
          </a:p>
          <a:p>
            <a:pPr lvl="1"/>
            <a:r>
              <a:rPr lang="en-US" dirty="0" smtClean="0"/>
              <a:t>Philippians 2:15-16 that you may become blameless and harmless, children of God without fault in the midst of a crooked and perverse generation, among whom you shine as lights in the world, 16 holding fast the word of life...</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ntitled.jpg"/>
          <p:cNvPicPr>
            <a:picLocks noChangeAspect="1"/>
          </p:cNvPicPr>
          <p:nvPr/>
        </p:nvPicPr>
        <p:blipFill>
          <a:blip r:embed="rId2" cstate="print"/>
          <a:stretch>
            <a:fillRect/>
          </a:stretch>
        </p:blipFill>
        <p:spPr>
          <a:xfrm>
            <a:off x="0" y="1"/>
            <a:ext cx="9144000" cy="6764238"/>
          </a:xfrm>
          <a:prstGeom prst="rect">
            <a:avLst/>
          </a:prstGeom>
        </p:spPr>
      </p:pic>
      <p:sp>
        <p:nvSpPr>
          <p:cNvPr id="3" name="Rectangle 2"/>
          <p:cNvSpPr/>
          <p:nvPr/>
        </p:nvSpPr>
        <p:spPr>
          <a:xfrm>
            <a:off x="0" y="0"/>
            <a:ext cx="9144000" cy="6858000"/>
          </a:xfrm>
          <a:prstGeom prst="rect">
            <a:avLst/>
          </a:prstGeom>
          <a:solidFill>
            <a:schemeClr val="tx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p:cNvSpPr>
            <a:spLocks noGrp="1"/>
          </p:cNvSpPr>
          <p:nvPr>
            <p:ph type="title"/>
          </p:nvPr>
        </p:nvSpPr>
        <p:spPr/>
        <p:txBody>
          <a:bodyPr/>
          <a:lstStyle/>
          <a:p>
            <a:r>
              <a:rPr lang="en-US" dirty="0" smtClean="0"/>
              <a:t>The lower lights..</a:t>
            </a:r>
            <a:endParaRPr lang="en-US" dirty="0"/>
          </a:p>
        </p:txBody>
      </p:sp>
      <p:sp>
        <p:nvSpPr>
          <p:cNvPr id="9" name="Content Placeholder 8"/>
          <p:cNvSpPr>
            <a:spLocks noGrp="1"/>
          </p:cNvSpPr>
          <p:nvPr>
            <p:ph idx="1"/>
          </p:nvPr>
        </p:nvSpPr>
        <p:spPr/>
        <p:txBody>
          <a:bodyPr/>
          <a:lstStyle/>
          <a:p>
            <a:r>
              <a:rPr lang="en-US" dirty="0" smtClean="0"/>
              <a:t>Brightly beams our Father’s mercy from His lighthouse ever more…</a:t>
            </a:r>
          </a:p>
          <a:p>
            <a:r>
              <a:rPr lang="en-US" dirty="0" smtClean="0"/>
              <a:t>But to us He gives the keeping of the lights along the shore…</a:t>
            </a:r>
            <a:endParaRPr lang="en-US" dirty="0"/>
          </a:p>
        </p:txBody>
      </p:sp>
      <p:pic>
        <p:nvPicPr>
          <p:cNvPr id="8" name="Content Placeholder 5" descr="lower-lights.jpg"/>
          <p:cNvPicPr>
            <a:picLocks noChangeAspect="1"/>
          </p:cNvPicPr>
          <p:nvPr/>
        </p:nvPicPr>
        <p:blipFill>
          <a:blip r:embed="rId3" cstate="print"/>
          <a:stretch>
            <a:fillRect/>
          </a:stretch>
        </p:blipFill>
        <p:spPr>
          <a:xfrm>
            <a:off x="6981190" y="3810000"/>
            <a:ext cx="1858010" cy="284026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dissolv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Lights-along-the-shore.jp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ederal way lights.jpg"/>
          <p:cNvPicPr>
            <a:picLocks noChangeAspect="1"/>
          </p:cNvPicPr>
          <p:nvPr/>
        </p:nvPicPr>
        <p:blipFill>
          <a:blip r:embed="rId3" cstate="print">
            <a:lum bright="-15000" contrast="10000"/>
          </a:blip>
          <a:stretch>
            <a:fillRect/>
          </a:stretch>
        </p:blipFill>
        <p:spPr>
          <a:xfrm>
            <a:off x="0" y="0"/>
            <a:ext cx="9144000" cy="6858000"/>
          </a:xfrm>
          <a:prstGeom prst="rect">
            <a:avLst/>
          </a:prstGeom>
        </p:spPr>
      </p:pic>
      <p:sp>
        <p:nvSpPr>
          <p:cNvPr id="2" name="Title 1"/>
          <p:cNvSpPr>
            <a:spLocks noGrp="1"/>
          </p:cNvSpPr>
          <p:nvPr>
            <p:ph type="ctrTitle"/>
          </p:nvPr>
        </p:nvSpPr>
        <p:spPr>
          <a:xfrm>
            <a:off x="762000" y="228600"/>
            <a:ext cx="7772400" cy="1295399"/>
          </a:xfrm>
          <a:solidFill>
            <a:schemeClr val="tx1">
              <a:alpha val="45000"/>
            </a:schemeClr>
          </a:solidFill>
        </p:spPr>
        <p:txBody>
          <a:bodyPr/>
          <a:lstStyle/>
          <a:p>
            <a:r>
              <a:rPr lang="en-US" dirty="0" smtClean="0"/>
              <a:t>Lights in the World</a:t>
            </a:r>
            <a:endParaRPr lang="en-US" dirty="0"/>
          </a:p>
        </p:txBody>
      </p:sp>
      <p:sp>
        <p:nvSpPr>
          <p:cNvPr id="3" name="Subtitle 2"/>
          <p:cNvSpPr>
            <a:spLocks noGrp="1"/>
          </p:cNvSpPr>
          <p:nvPr>
            <p:ph type="subTitle" idx="1"/>
          </p:nvPr>
        </p:nvSpPr>
        <p:spPr>
          <a:xfrm>
            <a:off x="1524000" y="5791200"/>
            <a:ext cx="6400800" cy="838200"/>
          </a:xfrm>
          <a:solidFill>
            <a:schemeClr val="tx1">
              <a:alpha val="45000"/>
            </a:schemeClr>
          </a:solidFill>
        </p:spPr>
        <p:txBody>
          <a:bodyPr>
            <a:normAutofit/>
          </a:bodyPr>
          <a:lstStyle/>
          <a:p>
            <a:r>
              <a:rPr lang="en-US" sz="4400" dirty="0" smtClean="0"/>
              <a:t>Matthew 5:13-16</a:t>
            </a:r>
            <a:endParaRPr lang="en-US" sz="4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5" name="Content Placeholder 4" descr="the world a dark place.jpg"/>
          <p:cNvPicPr>
            <a:picLocks noGrp="1" noChangeAspect="1"/>
          </p:cNvPicPr>
          <p:nvPr>
            <p:ph idx="4294967295"/>
          </p:nvPr>
        </p:nvPicPr>
        <p:blipFill>
          <a:blip r:embed="rId2" cstate="print"/>
          <a:stretch>
            <a:fillRect/>
          </a:stretch>
        </p:blipFill>
        <p:spPr>
          <a:xfrm>
            <a:off x="304800" y="609600"/>
            <a:ext cx="6677025" cy="4449763"/>
          </a:xfrm>
        </p:spPr>
      </p:pic>
      <p:sp>
        <p:nvSpPr>
          <p:cNvPr id="2" name="Rectangle 1"/>
          <p:cNvSpPr/>
          <p:nvPr/>
        </p:nvSpPr>
        <p:spPr>
          <a:xfrm flipV="1">
            <a:off x="0" y="6477000"/>
            <a:ext cx="9144000" cy="381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ubtitle 7"/>
          <p:cNvSpPr>
            <a:spLocks noGrp="1"/>
          </p:cNvSpPr>
          <p:nvPr>
            <p:ph type="subTitle" idx="1"/>
          </p:nvPr>
        </p:nvSpPr>
        <p:spPr>
          <a:xfrm>
            <a:off x="381000" y="5715000"/>
            <a:ext cx="8305800" cy="914400"/>
          </a:xfrm>
        </p:spPr>
        <p:txBody>
          <a:bodyPr>
            <a:normAutofit/>
          </a:bodyPr>
          <a:lstStyle/>
          <a:p>
            <a:r>
              <a:rPr lang="en-US" dirty="0" smtClean="0"/>
              <a:t>Light is needed in a dark world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2" cstate="print">
            <a:lum bright="-20000" contrast="10000"/>
          </a:blip>
          <a:stretch>
            <a:fillRect/>
          </a:stretch>
        </p:blipFill>
        <p:spPr>
          <a:xfrm>
            <a:off x="0" y="0"/>
            <a:ext cx="9144000" cy="6858000"/>
          </a:xfrm>
          <a:prstGeom prst="rect">
            <a:avLst/>
          </a:prstGeom>
        </p:spPr>
      </p:pic>
      <p:pic>
        <p:nvPicPr>
          <p:cNvPr id="9" name="Picture 8" descr="weddings.jpg"/>
          <p:cNvPicPr>
            <a:picLocks noChangeAspect="1"/>
          </p:cNvPicPr>
          <p:nvPr/>
        </p:nvPicPr>
        <p:blipFill>
          <a:blip r:embed="rId3" cstate="print">
            <a:lum contrast="10000"/>
          </a:blip>
          <a:srcRect l="10141" r="7606"/>
          <a:stretch>
            <a:fillRect/>
          </a:stretch>
        </p:blipFill>
        <p:spPr>
          <a:xfrm>
            <a:off x="0" y="0"/>
            <a:ext cx="9144000" cy="6858000"/>
          </a:xfrm>
          <a:prstGeom prst="rect">
            <a:avLst/>
          </a:prstGeom>
        </p:spPr>
      </p:pic>
      <p:sp>
        <p:nvSpPr>
          <p:cNvPr id="10" name="Rectangle 9"/>
          <p:cNvSpPr/>
          <p:nvPr/>
        </p:nvSpPr>
        <p:spPr>
          <a:xfrm>
            <a:off x="0" y="0"/>
            <a:ext cx="9144000" cy="6858000"/>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10"/>
          <p:cNvSpPr>
            <a:spLocks noGrp="1"/>
          </p:cNvSpPr>
          <p:nvPr>
            <p:ph type="title"/>
          </p:nvPr>
        </p:nvSpPr>
        <p:spPr>
          <a:xfrm>
            <a:off x="228600" y="228600"/>
            <a:ext cx="5181600" cy="1143000"/>
          </a:xfrm>
          <a:solidFill>
            <a:schemeClr val="tx1">
              <a:alpha val="25000"/>
            </a:schemeClr>
          </a:solidFill>
        </p:spPr>
        <p:txBody>
          <a:bodyPr>
            <a:normAutofit fontScale="90000"/>
          </a:bodyPr>
          <a:lstStyle/>
          <a:p>
            <a:r>
              <a:rPr lang="en-US" dirty="0" smtClean="0"/>
              <a:t>Marriage in America..</a:t>
            </a:r>
            <a:endParaRPr lang="en-US" dirty="0"/>
          </a:p>
        </p:txBody>
      </p:sp>
      <p:pic>
        <p:nvPicPr>
          <p:cNvPr id="13" name="Picture 12" descr="time-marriage-226x300.jpg"/>
          <p:cNvPicPr>
            <a:picLocks noChangeAspect="1"/>
          </p:cNvPicPr>
          <p:nvPr/>
        </p:nvPicPr>
        <p:blipFill>
          <a:blip r:embed="rId4" cstate="print"/>
          <a:stretch>
            <a:fillRect/>
          </a:stretch>
        </p:blipFill>
        <p:spPr>
          <a:xfrm>
            <a:off x="6629400" y="3810000"/>
            <a:ext cx="1968500" cy="2613053"/>
          </a:xfrm>
          <a:prstGeom prst="rect">
            <a:avLst/>
          </a:prstGeom>
        </p:spPr>
      </p:pic>
      <p:sp>
        <p:nvSpPr>
          <p:cNvPr id="8" name="Content Placeholder 11"/>
          <p:cNvSpPr txBox="1">
            <a:spLocks/>
          </p:cNvSpPr>
          <p:nvPr/>
        </p:nvSpPr>
        <p:spPr>
          <a:xfrm>
            <a:off x="381000" y="1752600"/>
            <a:ext cx="8229600" cy="762000"/>
          </a:xfrm>
          <a:prstGeom prst="rect">
            <a:avLst/>
          </a:prstGeom>
          <a:solidFill>
            <a:schemeClr val="tx1">
              <a:alpha val="25000"/>
            </a:schemeClr>
          </a:solidFill>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600" b="0" i="0" u="none" strike="noStrike" kern="1200" cap="none" spc="0" normalizeH="0" baseline="0" noProof="0" dirty="0" smtClean="0">
                <a:ln>
                  <a:noFill/>
                </a:ln>
                <a:solidFill>
                  <a:schemeClr val="bg1"/>
                </a:solidFill>
                <a:effectLst/>
                <a:uLnTx/>
                <a:uFillTx/>
                <a:latin typeface="Georgia" pitchFamily="18" charset="0"/>
                <a:ea typeface="+mn-ea"/>
                <a:cs typeface="Times New Roman" pitchFamily="18" charset="0"/>
              </a:rPr>
              <a:t>50% couples choosing not to marry..</a:t>
            </a:r>
            <a:endParaRPr kumimoji="0" lang="en-US" sz="3600" b="0" i="0" u="none" strike="noStrike" kern="1200" cap="none" spc="0" normalizeH="0" baseline="0" noProof="0" dirty="0">
              <a:ln>
                <a:noFill/>
              </a:ln>
              <a:solidFill>
                <a:schemeClr val="bg1"/>
              </a:solidFill>
              <a:effectLst/>
              <a:uLnTx/>
              <a:uFillTx/>
              <a:latin typeface="Georgia" pitchFamily="18" charset="0"/>
              <a:ea typeface="+mn-ea"/>
              <a:cs typeface="Times New Roman" pitchFamily="18" charset="0"/>
            </a:endParaRPr>
          </a:p>
        </p:txBody>
      </p:sp>
      <p:sp>
        <p:nvSpPr>
          <p:cNvPr id="14" name="Content Placeholder 13"/>
          <p:cNvSpPr>
            <a:spLocks noGrp="1"/>
          </p:cNvSpPr>
          <p:nvPr>
            <p:ph idx="1"/>
          </p:nvPr>
        </p:nvSpPr>
        <p:spPr>
          <a:xfrm>
            <a:off x="457200" y="2590801"/>
            <a:ext cx="5791200" cy="2819400"/>
          </a:xfrm>
        </p:spPr>
        <p:txBody>
          <a:bodyPr/>
          <a:lstStyle/>
          <a:p>
            <a:pPr lvl="1"/>
            <a:r>
              <a:rPr lang="en-US" sz="3200" dirty="0" smtClean="0"/>
              <a:t>Convenience..</a:t>
            </a:r>
          </a:p>
          <a:p>
            <a:pPr lvl="1"/>
            <a:r>
              <a:rPr lang="en-US" sz="3200" dirty="0" smtClean="0"/>
              <a:t>Sociological experts..</a:t>
            </a:r>
          </a:p>
          <a:p>
            <a:pPr lvl="1"/>
            <a:r>
              <a:rPr lang="en-US" sz="3200" dirty="0" smtClean="0"/>
              <a:t>Economic reasons..</a:t>
            </a:r>
          </a:p>
          <a:p>
            <a:pPr lvl="1"/>
            <a:r>
              <a:rPr lang="en-US" sz="3200" dirty="0" smtClean="0"/>
              <a:t>Religious leaders..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strVal val="#ppt_w*0.70"/>
                                          </p:val>
                                        </p:tav>
                                        <p:tav tm="100000">
                                          <p:val>
                                            <p:strVal val="#ppt_w"/>
                                          </p:val>
                                        </p:tav>
                                      </p:tavLst>
                                    </p:anim>
                                    <p:anim calcmode="lin" valueType="num">
                                      <p:cBhvr>
                                        <p:cTn id="8" dur="1000" fill="hold"/>
                                        <p:tgtEl>
                                          <p:spTgt spid="11"/>
                                        </p:tgtEl>
                                        <p:attrNameLst>
                                          <p:attrName>ppt_h</p:attrName>
                                        </p:attrNameLst>
                                      </p:cBhvr>
                                      <p:tavLst>
                                        <p:tav tm="0">
                                          <p:val>
                                            <p:strVal val="#ppt_h"/>
                                          </p:val>
                                        </p:tav>
                                        <p:tav tm="100000">
                                          <p:val>
                                            <p:strVal val="#ppt_h"/>
                                          </p:val>
                                        </p:tav>
                                      </p:tavLst>
                                    </p:anim>
                                    <p:animEffect transition="in" filter="fade">
                                      <p:cBhvr>
                                        <p:cTn id="9" dur="10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dissolve">
                                      <p:cBhvr>
                                        <p:cTn id="14" dur="500"/>
                                        <p:tgtEl>
                                          <p:spTgt spid="13"/>
                                        </p:tgtEl>
                                      </p:cBhvr>
                                    </p:animEffect>
                                  </p:childTnLst>
                                </p:cTn>
                              </p:par>
                            </p:childTnLst>
                          </p:cTn>
                        </p:par>
                        <p:par>
                          <p:cTn id="15" fill="hold">
                            <p:stCondLst>
                              <p:cond delay="500"/>
                            </p:stCondLst>
                            <p:childTnLst>
                              <p:par>
                                <p:cTn id="16" presetID="9" presetClass="entr" presetSubtype="0" fill="hold" grpId="0" nodeType="afterEffect">
                                  <p:stCondLst>
                                    <p:cond delay="0"/>
                                  </p:stCondLst>
                                  <p:childTnLst>
                                    <p:set>
                                      <p:cBhvr>
                                        <p:cTn id="17" dur="1" fill="hold">
                                          <p:stCondLst>
                                            <p:cond delay="0"/>
                                          </p:stCondLst>
                                        </p:cTn>
                                        <p:tgtEl>
                                          <p:spTgt spid="8">
                                            <p:bg/>
                                          </p:spTgt>
                                        </p:tgtEl>
                                        <p:attrNameLst>
                                          <p:attrName>style.visibility</p:attrName>
                                        </p:attrNameLst>
                                      </p:cBhvr>
                                      <p:to>
                                        <p:strVal val="visible"/>
                                      </p:to>
                                    </p:set>
                                    <p:animEffect transition="in" filter="dissolve">
                                      <p:cBhvr>
                                        <p:cTn id="18" dur="500"/>
                                        <p:tgtEl>
                                          <p:spTgt spid="8">
                                            <p:bg/>
                                          </p:spTgt>
                                        </p:tgtEl>
                                      </p:cBhvr>
                                    </p:animEffect>
                                  </p:childTnLst>
                                </p:cTn>
                              </p:par>
                            </p:childTnLst>
                          </p:cTn>
                        </p:par>
                        <p:par>
                          <p:cTn id="19" fill="hold">
                            <p:stCondLst>
                              <p:cond delay="1000"/>
                            </p:stCondLst>
                            <p:childTnLst>
                              <p:par>
                                <p:cTn id="20" presetID="9" presetClass="entr" presetSubtype="0" fill="hold" grpId="0" nodeType="after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dissolve">
                                      <p:cBhvr>
                                        <p:cTn id="22" dur="500"/>
                                        <p:tgtEl>
                                          <p:spTgt spid="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4">
                                            <p:txEl>
                                              <p:pRg st="0" end="0"/>
                                            </p:txEl>
                                          </p:spTgt>
                                        </p:tgtEl>
                                        <p:attrNameLst>
                                          <p:attrName>style.visibility</p:attrName>
                                        </p:attrNameLst>
                                      </p:cBhvr>
                                      <p:to>
                                        <p:strVal val="visible"/>
                                      </p:to>
                                    </p:set>
                                    <p:animEffect transition="in" filter="dissolve">
                                      <p:cBhvr>
                                        <p:cTn id="27" dur="500"/>
                                        <p:tgtEl>
                                          <p:spTgt spid="14">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14">
                                            <p:txEl>
                                              <p:pRg st="1" end="1"/>
                                            </p:txEl>
                                          </p:spTgt>
                                        </p:tgtEl>
                                        <p:attrNameLst>
                                          <p:attrName>style.visibility</p:attrName>
                                        </p:attrNameLst>
                                      </p:cBhvr>
                                      <p:to>
                                        <p:strVal val="visible"/>
                                      </p:to>
                                    </p:set>
                                    <p:animEffect transition="in" filter="dissolve">
                                      <p:cBhvr>
                                        <p:cTn id="32" dur="500"/>
                                        <p:tgtEl>
                                          <p:spTgt spid="14">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14">
                                            <p:txEl>
                                              <p:pRg st="2" end="2"/>
                                            </p:txEl>
                                          </p:spTgt>
                                        </p:tgtEl>
                                        <p:attrNameLst>
                                          <p:attrName>style.visibility</p:attrName>
                                        </p:attrNameLst>
                                      </p:cBhvr>
                                      <p:to>
                                        <p:strVal val="visible"/>
                                      </p:to>
                                    </p:set>
                                    <p:animEffect transition="in" filter="dissolve">
                                      <p:cBhvr>
                                        <p:cTn id="37" dur="500"/>
                                        <p:tgtEl>
                                          <p:spTgt spid="14">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14">
                                            <p:txEl>
                                              <p:pRg st="3" end="3"/>
                                            </p:txEl>
                                          </p:spTgt>
                                        </p:tgtEl>
                                        <p:attrNameLst>
                                          <p:attrName>style.visibility</p:attrName>
                                        </p:attrNameLst>
                                      </p:cBhvr>
                                      <p:to>
                                        <p:strVal val="visible"/>
                                      </p:to>
                                    </p:set>
                                    <p:animEffect transition="in" filter="dissolve">
                                      <p:cBhvr>
                                        <p:cTn id="42" dur="500"/>
                                        <p:tgtEl>
                                          <p:spTgt spid="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8"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2" cstate="print">
            <a:lum bright="-20000" contrast="10000"/>
          </a:blip>
          <a:stretch>
            <a:fillRect/>
          </a:stretch>
        </p:blipFill>
        <p:spPr>
          <a:xfrm>
            <a:off x="0" y="0"/>
            <a:ext cx="9144000" cy="6858000"/>
          </a:xfrm>
          <a:prstGeom prst="rect">
            <a:avLst/>
          </a:prstGeom>
        </p:spPr>
      </p:pic>
      <p:pic>
        <p:nvPicPr>
          <p:cNvPr id="9" name="Picture 8" descr="weddings.jpg"/>
          <p:cNvPicPr>
            <a:picLocks noChangeAspect="1"/>
          </p:cNvPicPr>
          <p:nvPr/>
        </p:nvPicPr>
        <p:blipFill>
          <a:blip r:embed="rId3" cstate="print"/>
          <a:stretch>
            <a:fillRect/>
          </a:stretch>
        </p:blipFill>
        <p:spPr>
          <a:xfrm>
            <a:off x="0" y="0"/>
            <a:ext cx="9144000" cy="6858000"/>
          </a:xfrm>
          <a:prstGeom prst="rect">
            <a:avLst/>
          </a:prstGeom>
        </p:spPr>
      </p:pic>
      <p:pic>
        <p:nvPicPr>
          <p:cNvPr id="15" name="Picture 14" descr="white-wedding.jpg"/>
          <p:cNvPicPr>
            <a:picLocks noChangeAspect="1"/>
          </p:cNvPicPr>
          <p:nvPr/>
        </p:nvPicPr>
        <p:blipFill>
          <a:blip r:embed="rId4" cstate="print"/>
          <a:stretch>
            <a:fillRect/>
          </a:stretch>
        </p:blipFill>
        <p:spPr>
          <a:xfrm>
            <a:off x="0" y="0"/>
            <a:ext cx="9144000" cy="6858000"/>
          </a:xfrm>
          <a:prstGeom prst="rect">
            <a:avLst/>
          </a:prstGeom>
        </p:spPr>
      </p:pic>
      <p:sp>
        <p:nvSpPr>
          <p:cNvPr id="14" name="Rectangle 13"/>
          <p:cNvSpPr/>
          <p:nvPr/>
        </p:nvSpPr>
        <p:spPr>
          <a:xfrm>
            <a:off x="0" y="0"/>
            <a:ext cx="9144000" cy="6858000"/>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10"/>
          <p:cNvSpPr>
            <a:spLocks noGrp="1"/>
          </p:cNvSpPr>
          <p:nvPr>
            <p:ph type="title"/>
          </p:nvPr>
        </p:nvSpPr>
        <p:spPr>
          <a:xfrm>
            <a:off x="228600" y="228600"/>
            <a:ext cx="4724400" cy="1295400"/>
          </a:xfrm>
          <a:solidFill>
            <a:schemeClr val="tx1">
              <a:alpha val="25000"/>
            </a:schemeClr>
          </a:solidFill>
        </p:spPr>
        <p:txBody>
          <a:bodyPr>
            <a:normAutofit fontScale="90000"/>
          </a:bodyPr>
          <a:lstStyle/>
          <a:p>
            <a:r>
              <a:rPr lang="en-US" dirty="0" smtClean="0"/>
              <a:t>Census questions..</a:t>
            </a:r>
            <a:endParaRPr lang="en-US" dirty="0"/>
          </a:p>
        </p:txBody>
      </p:sp>
      <p:sp>
        <p:nvSpPr>
          <p:cNvPr id="12" name="Content Placeholder 11"/>
          <p:cNvSpPr>
            <a:spLocks noGrp="1"/>
          </p:cNvSpPr>
          <p:nvPr>
            <p:ph idx="1"/>
          </p:nvPr>
        </p:nvSpPr>
        <p:spPr>
          <a:xfrm>
            <a:off x="228600" y="5867401"/>
            <a:ext cx="8534400" cy="990599"/>
          </a:xfrm>
          <a:solidFill>
            <a:schemeClr val="tx1">
              <a:alpha val="25000"/>
            </a:schemeClr>
          </a:solidFill>
        </p:spPr>
        <p:txBody>
          <a:bodyPr/>
          <a:lstStyle/>
          <a:p>
            <a:r>
              <a:rPr lang="en-US" dirty="0" smtClean="0"/>
              <a:t>Plan to eliminate marriage questions..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strVal val="#ppt_w*0.70"/>
                                          </p:val>
                                        </p:tav>
                                        <p:tav tm="100000">
                                          <p:val>
                                            <p:strVal val="#ppt_w"/>
                                          </p:val>
                                        </p:tav>
                                      </p:tavLst>
                                    </p:anim>
                                    <p:anim calcmode="lin" valueType="num">
                                      <p:cBhvr>
                                        <p:cTn id="8" dur="1000" fill="hold"/>
                                        <p:tgtEl>
                                          <p:spTgt spid="11"/>
                                        </p:tgtEl>
                                        <p:attrNameLst>
                                          <p:attrName>ppt_h</p:attrName>
                                        </p:attrNameLst>
                                      </p:cBhvr>
                                      <p:tavLst>
                                        <p:tav tm="0">
                                          <p:val>
                                            <p:strVal val="#ppt_h"/>
                                          </p:val>
                                        </p:tav>
                                        <p:tav tm="100000">
                                          <p:val>
                                            <p:strVal val="#ppt_h"/>
                                          </p:val>
                                        </p:tav>
                                      </p:tavLst>
                                    </p:anim>
                                    <p:animEffect transition="in" filter="fade">
                                      <p:cBhvr>
                                        <p:cTn id="9" dur="1000"/>
                                        <p:tgtEl>
                                          <p:spTgt spid="11"/>
                                        </p:tgtEl>
                                      </p:cBhvr>
                                    </p:animEffect>
                                  </p:childTnLst>
                                </p:cTn>
                              </p:par>
                            </p:childTnLst>
                          </p:cTn>
                        </p:par>
                        <p:par>
                          <p:cTn id="10" fill="hold">
                            <p:stCondLst>
                              <p:cond delay="1000"/>
                            </p:stCondLst>
                            <p:childTnLst>
                              <p:par>
                                <p:cTn id="11" presetID="9" presetClass="entr" presetSubtype="0" fill="hold" grpId="0" nodeType="afterEffect">
                                  <p:stCondLst>
                                    <p:cond delay="0"/>
                                  </p:stCondLst>
                                  <p:childTnLst>
                                    <p:set>
                                      <p:cBhvr>
                                        <p:cTn id="12" dur="1" fill="hold">
                                          <p:stCondLst>
                                            <p:cond delay="0"/>
                                          </p:stCondLst>
                                        </p:cTn>
                                        <p:tgtEl>
                                          <p:spTgt spid="12">
                                            <p:bg/>
                                          </p:spTgt>
                                        </p:tgtEl>
                                        <p:attrNameLst>
                                          <p:attrName>style.visibility</p:attrName>
                                        </p:attrNameLst>
                                      </p:cBhvr>
                                      <p:to>
                                        <p:strVal val="visible"/>
                                      </p:to>
                                    </p:set>
                                    <p:animEffect transition="in" filter="dissolve">
                                      <p:cBhvr>
                                        <p:cTn id="13" dur="500"/>
                                        <p:tgtEl>
                                          <p:spTgt spid="12">
                                            <p:bg/>
                                          </p:spTgt>
                                        </p:tgtEl>
                                      </p:cBhvr>
                                    </p:animEffect>
                                  </p:childTnLst>
                                </p:cTn>
                              </p:par>
                            </p:childTnLst>
                          </p:cTn>
                        </p:par>
                        <p:par>
                          <p:cTn id="14" fill="hold">
                            <p:stCondLst>
                              <p:cond delay="1500"/>
                            </p:stCondLst>
                            <p:childTnLst>
                              <p:par>
                                <p:cTn id="15" presetID="9" presetClass="entr" presetSubtype="0" fill="hold" grpId="0" nodeType="afterEffect">
                                  <p:stCondLst>
                                    <p:cond delay="0"/>
                                  </p:stCondLst>
                                  <p:childTnLst>
                                    <p:set>
                                      <p:cBhvr>
                                        <p:cTn id="16" dur="1" fill="hold">
                                          <p:stCondLst>
                                            <p:cond delay="0"/>
                                          </p:stCondLst>
                                        </p:cTn>
                                        <p:tgtEl>
                                          <p:spTgt spid="12">
                                            <p:txEl>
                                              <p:pRg st="0" end="0"/>
                                            </p:txEl>
                                          </p:spTgt>
                                        </p:tgtEl>
                                        <p:attrNameLst>
                                          <p:attrName>style.visibility</p:attrName>
                                        </p:attrNameLst>
                                      </p:cBhvr>
                                      <p:to>
                                        <p:strVal val="visible"/>
                                      </p:to>
                                    </p:set>
                                    <p:animEffect transition="in" filter="dissolve">
                                      <p:cBhvr>
                                        <p:cTn id="17"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2" cstate="print">
            <a:lum bright="-20000" contrast="10000"/>
          </a:blip>
          <a:stretch>
            <a:fillRect/>
          </a:stretch>
        </p:blipFill>
        <p:spPr>
          <a:xfrm>
            <a:off x="0" y="0"/>
            <a:ext cx="9144000" cy="6858000"/>
          </a:xfrm>
          <a:prstGeom prst="rect">
            <a:avLst/>
          </a:prstGeom>
        </p:spPr>
      </p:pic>
      <p:pic>
        <p:nvPicPr>
          <p:cNvPr id="9" name="Picture 8" descr="No Gender December.jpg"/>
          <p:cNvPicPr>
            <a:picLocks noChangeAspect="1"/>
          </p:cNvPicPr>
          <p:nvPr/>
        </p:nvPicPr>
        <p:blipFill>
          <a:blip r:embed="rId3" cstate="print"/>
          <a:srcRect l="5806" r="2323"/>
          <a:stretch>
            <a:fillRect/>
          </a:stretch>
        </p:blipFill>
        <p:spPr>
          <a:xfrm>
            <a:off x="1" y="0"/>
            <a:ext cx="9144000" cy="6858000"/>
          </a:xfrm>
          <a:prstGeom prst="rect">
            <a:avLst/>
          </a:prstGeom>
        </p:spPr>
      </p:pic>
      <p:sp>
        <p:nvSpPr>
          <p:cNvPr id="10" name="Rectangle 9"/>
          <p:cNvSpPr/>
          <p:nvPr/>
        </p:nvSpPr>
        <p:spPr>
          <a:xfrm>
            <a:off x="0" y="0"/>
            <a:ext cx="9144000" cy="6858000"/>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10"/>
          <p:cNvSpPr>
            <a:spLocks noGrp="1"/>
          </p:cNvSpPr>
          <p:nvPr>
            <p:ph type="title"/>
          </p:nvPr>
        </p:nvSpPr>
        <p:spPr>
          <a:xfrm>
            <a:off x="228600" y="228600"/>
            <a:ext cx="5638800" cy="1295400"/>
          </a:xfrm>
          <a:solidFill>
            <a:schemeClr val="tx1">
              <a:alpha val="25000"/>
            </a:schemeClr>
          </a:solidFill>
        </p:spPr>
        <p:txBody>
          <a:bodyPr>
            <a:normAutofit/>
          </a:bodyPr>
          <a:lstStyle/>
          <a:p>
            <a:r>
              <a:rPr lang="en-US" dirty="0" smtClean="0"/>
              <a:t>No gender campaign..</a:t>
            </a:r>
            <a:endParaRPr lang="en-US" dirty="0"/>
          </a:p>
        </p:txBody>
      </p:sp>
      <p:sp>
        <p:nvSpPr>
          <p:cNvPr id="12" name="Content Placeholder 11"/>
          <p:cNvSpPr>
            <a:spLocks noGrp="1"/>
          </p:cNvSpPr>
          <p:nvPr>
            <p:ph idx="1"/>
          </p:nvPr>
        </p:nvSpPr>
        <p:spPr>
          <a:xfrm>
            <a:off x="228600" y="5867401"/>
            <a:ext cx="8534400" cy="990599"/>
          </a:xfrm>
          <a:solidFill>
            <a:schemeClr val="tx1">
              <a:alpha val="25000"/>
            </a:schemeClr>
          </a:solidFill>
        </p:spPr>
        <p:txBody>
          <a:bodyPr/>
          <a:lstStyle/>
          <a:p>
            <a:r>
              <a:rPr lang="en-US" dirty="0" smtClean="0"/>
              <a:t>Toys not defined as boys or girls..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strVal val="#ppt_w*0.70"/>
                                          </p:val>
                                        </p:tav>
                                        <p:tav tm="100000">
                                          <p:val>
                                            <p:strVal val="#ppt_w"/>
                                          </p:val>
                                        </p:tav>
                                      </p:tavLst>
                                    </p:anim>
                                    <p:anim calcmode="lin" valueType="num">
                                      <p:cBhvr>
                                        <p:cTn id="8" dur="1000" fill="hold"/>
                                        <p:tgtEl>
                                          <p:spTgt spid="11"/>
                                        </p:tgtEl>
                                        <p:attrNameLst>
                                          <p:attrName>ppt_h</p:attrName>
                                        </p:attrNameLst>
                                      </p:cBhvr>
                                      <p:tavLst>
                                        <p:tav tm="0">
                                          <p:val>
                                            <p:strVal val="#ppt_h"/>
                                          </p:val>
                                        </p:tav>
                                        <p:tav tm="100000">
                                          <p:val>
                                            <p:strVal val="#ppt_h"/>
                                          </p:val>
                                        </p:tav>
                                      </p:tavLst>
                                    </p:anim>
                                    <p:animEffect transition="in" filter="fade">
                                      <p:cBhvr>
                                        <p:cTn id="9" dur="1000"/>
                                        <p:tgtEl>
                                          <p:spTgt spid="11"/>
                                        </p:tgtEl>
                                      </p:cBhvr>
                                    </p:animEffect>
                                  </p:childTnLst>
                                </p:cTn>
                              </p:par>
                            </p:childTnLst>
                          </p:cTn>
                        </p:par>
                        <p:par>
                          <p:cTn id="10" fill="hold">
                            <p:stCondLst>
                              <p:cond delay="1000"/>
                            </p:stCondLst>
                            <p:childTnLst>
                              <p:par>
                                <p:cTn id="11" presetID="9" presetClass="entr" presetSubtype="0" fill="hold" grpId="0" nodeType="afterEffect">
                                  <p:stCondLst>
                                    <p:cond delay="0"/>
                                  </p:stCondLst>
                                  <p:childTnLst>
                                    <p:set>
                                      <p:cBhvr>
                                        <p:cTn id="12" dur="1" fill="hold">
                                          <p:stCondLst>
                                            <p:cond delay="0"/>
                                          </p:stCondLst>
                                        </p:cTn>
                                        <p:tgtEl>
                                          <p:spTgt spid="12">
                                            <p:bg/>
                                          </p:spTgt>
                                        </p:tgtEl>
                                        <p:attrNameLst>
                                          <p:attrName>style.visibility</p:attrName>
                                        </p:attrNameLst>
                                      </p:cBhvr>
                                      <p:to>
                                        <p:strVal val="visible"/>
                                      </p:to>
                                    </p:set>
                                    <p:animEffect transition="in" filter="dissolve">
                                      <p:cBhvr>
                                        <p:cTn id="13" dur="500"/>
                                        <p:tgtEl>
                                          <p:spTgt spid="12">
                                            <p:bg/>
                                          </p:spTgt>
                                        </p:tgtEl>
                                      </p:cBhvr>
                                    </p:animEffect>
                                  </p:childTnLst>
                                </p:cTn>
                              </p:par>
                            </p:childTnLst>
                          </p:cTn>
                        </p:par>
                        <p:par>
                          <p:cTn id="14" fill="hold">
                            <p:stCondLst>
                              <p:cond delay="1500"/>
                            </p:stCondLst>
                            <p:childTnLst>
                              <p:par>
                                <p:cTn id="15" presetID="9" presetClass="entr" presetSubtype="0" fill="hold" grpId="0" nodeType="afterEffect">
                                  <p:stCondLst>
                                    <p:cond delay="0"/>
                                  </p:stCondLst>
                                  <p:childTnLst>
                                    <p:set>
                                      <p:cBhvr>
                                        <p:cTn id="16" dur="1" fill="hold">
                                          <p:stCondLst>
                                            <p:cond delay="0"/>
                                          </p:stCondLst>
                                        </p:cTn>
                                        <p:tgtEl>
                                          <p:spTgt spid="12">
                                            <p:txEl>
                                              <p:pRg st="0" end="0"/>
                                            </p:txEl>
                                          </p:spTgt>
                                        </p:tgtEl>
                                        <p:attrNameLst>
                                          <p:attrName>style.visibility</p:attrName>
                                        </p:attrNameLst>
                                      </p:cBhvr>
                                      <p:to>
                                        <p:strVal val="visible"/>
                                      </p:to>
                                    </p:set>
                                    <p:animEffect transition="in" filter="dissolve">
                                      <p:cBhvr>
                                        <p:cTn id="17"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5" name="Content Placeholder 4" descr="the world a dark place.jpg"/>
          <p:cNvPicPr>
            <a:picLocks noGrp="1" noChangeAspect="1"/>
          </p:cNvPicPr>
          <p:nvPr>
            <p:ph idx="1"/>
          </p:nvPr>
        </p:nvPicPr>
        <p:blipFill>
          <a:blip r:embed="rId2" cstate="print"/>
          <a:stretch>
            <a:fillRect/>
          </a:stretch>
        </p:blipFill>
        <p:spPr>
          <a:xfrm>
            <a:off x="381000" y="228600"/>
            <a:ext cx="6677253" cy="4449763"/>
          </a:xfrm>
        </p:spPr>
      </p:pic>
      <p:sp>
        <p:nvSpPr>
          <p:cNvPr id="6" name="Title 5"/>
          <p:cNvSpPr>
            <a:spLocks noGrp="1"/>
          </p:cNvSpPr>
          <p:nvPr>
            <p:ph type="title"/>
          </p:nvPr>
        </p:nvSpPr>
        <p:spPr/>
        <p:txBody>
          <a:bodyPr>
            <a:normAutofit fontScale="90000"/>
          </a:bodyPr>
          <a:lstStyle/>
          <a:p>
            <a:r>
              <a:rPr lang="en-US" dirty="0" smtClean="0"/>
              <a:t>Be a light set on a hill..</a:t>
            </a:r>
            <a:endParaRPr lang="en-US" dirty="0"/>
          </a:p>
        </p:txBody>
      </p:sp>
      <p:sp>
        <p:nvSpPr>
          <p:cNvPr id="8" name="Subtitle 7"/>
          <p:cNvSpPr>
            <a:spLocks noGrp="1"/>
          </p:cNvSpPr>
          <p:nvPr>
            <p:ph type="subTitle" idx="4294967295"/>
          </p:nvPr>
        </p:nvSpPr>
        <p:spPr>
          <a:xfrm>
            <a:off x="228600" y="3733800"/>
            <a:ext cx="8763000" cy="2895600"/>
          </a:xfrm>
        </p:spPr>
        <p:txBody>
          <a:bodyPr>
            <a:normAutofit fontScale="85000" lnSpcReduction="20000"/>
          </a:bodyPr>
          <a:lstStyle/>
          <a:p>
            <a:r>
              <a:rPr lang="en-US" dirty="0" smtClean="0"/>
              <a:t>Matthew 5:13-16 You are the light of the world. A city that is set on a hill cannot be hidden.  15 Nor do they light a lamp and put it under a basket, but on a </a:t>
            </a:r>
            <a:r>
              <a:rPr lang="en-US" dirty="0" err="1" smtClean="0"/>
              <a:t>lampstand</a:t>
            </a:r>
            <a:r>
              <a:rPr lang="en-US" dirty="0" smtClean="0"/>
              <a:t>, and it gives light to all who are in the house.  16 Let your light so shine before men, that they may see your good works and glorify your Father in heaven. </a:t>
            </a:r>
          </a:p>
        </p:txBody>
      </p:sp>
      <p:sp>
        <p:nvSpPr>
          <p:cNvPr id="2" name="Rectangle 1"/>
          <p:cNvSpPr/>
          <p:nvPr/>
        </p:nvSpPr>
        <p:spPr>
          <a:xfrm flipV="1">
            <a:off x="0" y="6477000"/>
            <a:ext cx="9144000" cy="381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strVal val="#ppt_w*0.70"/>
                                          </p:val>
                                        </p:tav>
                                        <p:tav tm="100000">
                                          <p:val>
                                            <p:strVal val="#ppt_w"/>
                                          </p:val>
                                        </p:tav>
                                      </p:tavLst>
                                    </p:anim>
                                    <p:anim calcmode="lin" valueType="num">
                                      <p:cBhvr>
                                        <p:cTn id="13" dur="1000" fill="hold"/>
                                        <p:tgtEl>
                                          <p:spTgt spid="6"/>
                                        </p:tgtEl>
                                        <p:attrNameLst>
                                          <p:attrName>ppt_h</p:attrName>
                                        </p:attrNameLst>
                                      </p:cBhvr>
                                      <p:tavLst>
                                        <p:tav tm="0">
                                          <p:val>
                                            <p:strVal val="#ppt_h"/>
                                          </p:val>
                                        </p:tav>
                                        <p:tav tm="100000">
                                          <p:val>
                                            <p:strVal val="#ppt_h"/>
                                          </p:val>
                                        </p:tav>
                                      </p:tavLst>
                                    </p:anim>
                                    <p:animEffect transition="in" filter="fade">
                                      <p:cBhvr>
                                        <p:cTn id="1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descr="Screen-Shot-2014-04-28-at-7_41_41-PM-1024x474.jpg"/>
          <p:cNvPicPr>
            <a:picLocks noChangeAspect="1"/>
          </p:cNvPicPr>
          <p:nvPr/>
        </p:nvPicPr>
        <p:blipFill>
          <a:blip r:embed="rId2" cstate="print">
            <a:lum bright="-10000" contrast="10000"/>
          </a:blip>
          <a:srcRect l="9844" r="12656"/>
          <a:stretch>
            <a:fillRect/>
          </a:stretch>
        </p:blipFill>
        <p:spPr>
          <a:xfrm>
            <a:off x="0" y="0"/>
            <a:ext cx="9144000" cy="6857999"/>
          </a:xfrm>
          <a:prstGeom prst="rect">
            <a:avLst/>
          </a:prstGeom>
        </p:spPr>
      </p:pic>
      <p:pic>
        <p:nvPicPr>
          <p:cNvPr id="8" name="Picture 7" descr="Screen-shot-2011-09-04-at-4_05_21-PM.jpg"/>
          <p:cNvPicPr>
            <a:picLocks noChangeAspect="1"/>
          </p:cNvPicPr>
          <p:nvPr/>
        </p:nvPicPr>
        <p:blipFill>
          <a:blip r:embed="rId3" cstate="print">
            <a:lum bright="-15000" contrast="15000"/>
          </a:blip>
          <a:stretch>
            <a:fillRect/>
          </a:stretch>
        </p:blipFill>
        <p:spPr>
          <a:xfrm>
            <a:off x="0" y="-1"/>
            <a:ext cx="9144000" cy="6875859"/>
          </a:xfrm>
          <a:prstGeom prst="rect">
            <a:avLst/>
          </a:prstGeom>
        </p:spPr>
      </p:pic>
      <p:sp>
        <p:nvSpPr>
          <p:cNvPr id="2" name="Title 1"/>
          <p:cNvSpPr>
            <a:spLocks noGrp="1"/>
          </p:cNvSpPr>
          <p:nvPr>
            <p:ph type="title"/>
          </p:nvPr>
        </p:nvSpPr>
        <p:spPr>
          <a:xfrm>
            <a:off x="381000" y="304800"/>
            <a:ext cx="6934200" cy="1143000"/>
          </a:xfrm>
        </p:spPr>
        <p:txBody>
          <a:bodyPr>
            <a:normAutofit fontScale="90000"/>
          </a:bodyPr>
          <a:lstStyle/>
          <a:p>
            <a:r>
              <a:rPr lang="en-US" dirty="0" smtClean="0"/>
              <a:t>How can we be helpful light?</a:t>
            </a:r>
            <a:endParaRPr lang="en-US" dirty="0"/>
          </a:p>
        </p:txBody>
      </p:sp>
      <p:sp>
        <p:nvSpPr>
          <p:cNvPr id="7" name="Content Placeholder 6"/>
          <p:cNvSpPr>
            <a:spLocks noGrp="1"/>
          </p:cNvSpPr>
          <p:nvPr>
            <p:ph idx="1"/>
          </p:nvPr>
        </p:nvSpPr>
        <p:spPr>
          <a:xfrm>
            <a:off x="381000" y="5638800"/>
            <a:ext cx="8458200" cy="1020763"/>
          </a:xfrm>
          <a:solidFill>
            <a:schemeClr val="tx1">
              <a:alpha val="40000"/>
            </a:schemeClr>
          </a:solidFill>
        </p:spPr>
        <p:txBody>
          <a:bodyPr/>
          <a:lstStyle/>
          <a:p>
            <a:r>
              <a:rPr lang="en-US" dirty="0" smtClean="0"/>
              <a:t>Give illumination without blinding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7">
                                            <p:bg/>
                                          </p:spTgt>
                                        </p:tgtEl>
                                        <p:attrNameLst>
                                          <p:attrName>style.visibility</p:attrName>
                                        </p:attrNameLst>
                                      </p:cBhvr>
                                      <p:to>
                                        <p:strVal val="visible"/>
                                      </p:to>
                                    </p:set>
                                    <p:animEffect transition="in" filter="dissolve">
                                      <p:cBhvr>
                                        <p:cTn id="14" dur="500"/>
                                        <p:tgtEl>
                                          <p:spTgt spid="7">
                                            <p:bg/>
                                          </p:spTgt>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Effect transition="in" filter="dissolve">
                                      <p:cBhvr>
                                        <p:cTn id="19" dur="500"/>
                                        <p:tgtEl>
                                          <p:spTgt spid="7">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dissolve">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estive lights 01.jpg"/>
          <p:cNvPicPr>
            <a:picLocks noChangeAspect="1"/>
          </p:cNvPicPr>
          <p:nvPr/>
        </p:nvPicPr>
        <p:blipFill>
          <a:blip r:embed="rId3" cstate="print"/>
          <a:stretch>
            <a:fillRect/>
          </a:stretch>
        </p:blipFill>
        <p:spPr>
          <a:xfrm>
            <a:off x="-1" y="0"/>
            <a:ext cx="9144001" cy="6858000"/>
          </a:xfrm>
          <a:prstGeom prst="rect">
            <a:avLst/>
          </a:prstGeom>
        </p:spPr>
      </p:pic>
      <p:sp>
        <p:nvSpPr>
          <p:cNvPr id="3" name="Rectangle 2"/>
          <p:cNvSpPr/>
          <p:nvPr/>
        </p:nvSpPr>
        <p:spPr>
          <a:xfrm>
            <a:off x="0" y="0"/>
            <a:ext cx="9144000" cy="6858000"/>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p:cNvSpPr>
            <a:spLocks noGrp="1"/>
          </p:cNvSpPr>
          <p:nvPr>
            <p:ph type="title"/>
          </p:nvPr>
        </p:nvSpPr>
        <p:spPr>
          <a:xfrm>
            <a:off x="381000" y="304800"/>
            <a:ext cx="6705600" cy="1143000"/>
          </a:xfrm>
        </p:spPr>
        <p:txBody>
          <a:bodyPr>
            <a:normAutofit/>
          </a:bodyPr>
          <a:lstStyle/>
          <a:p>
            <a:r>
              <a:rPr lang="en-US" dirty="0" smtClean="0"/>
              <a:t>Being lights in the world..</a:t>
            </a:r>
            <a:endParaRPr lang="en-US" dirty="0"/>
          </a:p>
        </p:txBody>
      </p:sp>
      <p:sp>
        <p:nvSpPr>
          <p:cNvPr id="5" name="Content Placeholder 4"/>
          <p:cNvSpPr>
            <a:spLocks noGrp="1"/>
          </p:cNvSpPr>
          <p:nvPr>
            <p:ph idx="1"/>
          </p:nvPr>
        </p:nvSpPr>
        <p:spPr>
          <a:xfrm>
            <a:off x="457200" y="1676401"/>
            <a:ext cx="8229600" cy="4038600"/>
          </a:xfrm>
          <a:solidFill>
            <a:schemeClr val="tx1">
              <a:alpha val="40000"/>
            </a:schemeClr>
          </a:solidFill>
        </p:spPr>
        <p:txBody>
          <a:bodyPr>
            <a:normAutofit/>
          </a:bodyPr>
          <a:lstStyle/>
          <a:p>
            <a:r>
              <a:rPr lang="en-US" dirty="0" smtClean="0"/>
              <a:t>Live as a true follower of Jesus …</a:t>
            </a:r>
          </a:p>
          <a:p>
            <a:pPr lvl="1"/>
            <a:r>
              <a:rPr lang="en-US" dirty="0" smtClean="0"/>
              <a:t>Matthew 7:1-4  "Judge not, that you be not judged...  3 And why do you look at the speck in your brother's eye, but do not consider the plank in your own eye?...</a:t>
            </a:r>
          </a:p>
          <a:p>
            <a:pPr lvl="1"/>
            <a:r>
              <a:rPr lang="en-US" dirty="0" smtClean="0"/>
              <a:t>Acts 16:25  But at midnight Paul and Silas were praying and singing hymns to God, and the prisoners were listening to them. </a:t>
            </a:r>
          </a:p>
          <a:p>
            <a:pPr lvl="1"/>
            <a:endParaRPr lang="en-US" dirty="0" smtClean="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estive lights 01.jpg"/>
          <p:cNvPicPr>
            <a:picLocks noChangeAspect="1"/>
          </p:cNvPicPr>
          <p:nvPr/>
        </p:nvPicPr>
        <p:blipFill>
          <a:blip r:embed="rId3" cstate="print"/>
          <a:stretch>
            <a:fillRect/>
          </a:stretch>
        </p:blipFill>
        <p:spPr>
          <a:xfrm>
            <a:off x="-1" y="0"/>
            <a:ext cx="9144001" cy="6858000"/>
          </a:xfrm>
          <a:prstGeom prst="rect">
            <a:avLst/>
          </a:prstGeom>
        </p:spPr>
      </p:pic>
      <p:sp>
        <p:nvSpPr>
          <p:cNvPr id="3" name="Rectangle 2"/>
          <p:cNvSpPr/>
          <p:nvPr/>
        </p:nvSpPr>
        <p:spPr>
          <a:xfrm>
            <a:off x="0" y="0"/>
            <a:ext cx="9144000" cy="6858000"/>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p:cNvSpPr>
            <a:spLocks noGrp="1"/>
          </p:cNvSpPr>
          <p:nvPr>
            <p:ph type="title"/>
          </p:nvPr>
        </p:nvSpPr>
        <p:spPr>
          <a:xfrm>
            <a:off x="381000" y="304800"/>
            <a:ext cx="6705600" cy="1143000"/>
          </a:xfrm>
        </p:spPr>
        <p:txBody>
          <a:bodyPr>
            <a:normAutofit/>
          </a:bodyPr>
          <a:lstStyle/>
          <a:p>
            <a:r>
              <a:rPr lang="en-US" dirty="0" smtClean="0"/>
              <a:t>Being lights in the world..</a:t>
            </a:r>
            <a:endParaRPr lang="en-US" dirty="0"/>
          </a:p>
        </p:txBody>
      </p:sp>
      <p:sp>
        <p:nvSpPr>
          <p:cNvPr id="6" name="Content Placeholder 5"/>
          <p:cNvSpPr>
            <a:spLocks noGrp="1"/>
          </p:cNvSpPr>
          <p:nvPr>
            <p:ph idx="1"/>
          </p:nvPr>
        </p:nvSpPr>
        <p:spPr>
          <a:xfrm>
            <a:off x="381000" y="1676400"/>
            <a:ext cx="8534400" cy="4449763"/>
          </a:xfrm>
          <a:solidFill>
            <a:schemeClr val="tx1">
              <a:alpha val="45000"/>
            </a:schemeClr>
          </a:solidFill>
        </p:spPr>
        <p:txBody>
          <a:bodyPr/>
          <a:lstStyle/>
          <a:p>
            <a:r>
              <a:rPr lang="en-US" dirty="0" smtClean="0"/>
              <a:t>We ARE the light… but we pass the glory upward…</a:t>
            </a:r>
          </a:p>
          <a:p>
            <a:pPr lvl="1"/>
            <a:r>
              <a:rPr lang="en-US" dirty="0" smtClean="0"/>
              <a:t>Let YOUR light so shine…</a:t>
            </a:r>
          </a:p>
          <a:p>
            <a:pPr lvl="1"/>
            <a:r>
              <a:rPr lang="en-US" dirty="0" smtClean="0"/>
              <a:t>That they may SEE your good works…</a:t>
            </a:r>
          </a:p>
          <a:p>
            <a:pPr lvl="1"/>
            <a:r>
              <a:rPr lang="en-US" dirty="0" smtClean="0"/>
              <a:t>And glorify your FATHER in heaven..</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dissolv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dissolve">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1522</TotalTime>
  <Words>369</Words>
  <Application>Microsoft Office PowerPoint</Application>
  <PresentationFormat>On-screen Show (4:3)</PresentationFormat>
  <Paragraphs>39</Paragraphs>
  <Slides>13</Slides>
  <Notes>5</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Lights in the World</vt:lpstr>
      <vt:lpstr>Slide 2</vt:lpstr>
      <vt:lpstr>Marriage in America..</vt:lpstr>
      <vt:lpstr>Census questions..</vt:lpstr>
      <vt:lpstr>No gender campaign..</vt:lpstr>
      <vt:lpstr>Be a light set on a hill..</vt:lpstr>
      <vt:lpstr>How can we be helpful light?</vt:lpstr>
      <vt:lpstr>Being lights in the world..</vt:lpstr>
      <vt:lpstr>Being lights in the world..</vt:lpstr>
      <vt:lpstr>Being lights in the world..</vt:lpstr>
      <vt:lpstr>The lower lights..</vt:lpstr>
      <vt:lpstr>Slide 12</vt:lpstr>
      <vt:lpstr>Lights in the World</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261</cp:revision>
  <dcterms:created xsi:type="dcterms:W3CDTF">2011-02-15T07:29:10Z</dcterms:created>
  <dcterms:modified xsi:type="dcterms:W3CDTF">2014-12-21T01:33:01Z</dcterms:modified>
</cp:coreProperties>
</file>