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9" r:id="rId3"/>
    <p:sldId id="270" r:id="rId4"/>
    <p:sldId id="271" r:id="rId5"/>
    <p:sldId id="272" r:id="rId6"/>
    <p:sldId id="273" r:id="rId7"/>
    <p:sldId id="268" r:id="rId8"/>
    <p:sldId id="274" r:id="rId9"/>
    <p:sldId id="275"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000"/>
    <a:srgbClr val="180000"/>
    <a:srgbClr val="1E0000"/>
    <a:srgbClr val="663300"/>
    <a:srgbClr val="261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64" autoAdjust="0"/>
    <p:restoredTop sz="94660"/>
  </p:normalViewPr>
  <p:slideViewPr>
    <p:cSldViewPr>
      <p:cViewPr varScale="1">
        <p:scale>
          <a:sx n="94" d="100"/>
          <a:sy n="94" d="100"/>
        </p:scale>
        <p:origin x="-12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Living a God Pleasing Life 01.jpg"/>
          <p:cNvPicPr>
            <a:picLocks noChangeAspect="1"/>
          </p:cNvPicPr>
          <p:nvPr userDrawn="1"/>
        </p:nvPicPr>
        <p:blipFill>
          <a:blip r:embed="rId13" cstate="print">
            <a:lum bright="-10000" contrast="10000"/>
          </a:blip>
          <a:stretch>
            <a:fillRect/>
          </a:stretch>
        </p:blipFill>
        <p:spPr>
          <a:xfrm>
            <a:off x="0" y="1524000"/>
            <a:ext cx="9144000" cy="4724400"/>
          </a:xfrm>
          <a:prstGeom prst="rect">
            <a:avLst/>
          </a:prstGeom>
        </p:spPr>
      </p:pic>
      <p:sp>
        <p:nvSpPr>
          <p:cNvPr id="7" name="Rectangle 6"/>
          <p:cNvSpPr/>
          <p:nvPr userDrawn="1"/>
        </p:nvSpPr>
        <p:spPr>
          <a:xfrm>
            <a:off x="0" y="1524000"/>
            <a:ext cx="9144000" cy="4724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4" cstate="print">
            <a:lum bright="-1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Personality God Likes</a:t>
            </a:r>
            <a:endParaRPr lang="en-US" dirty="0"/>
          </a:p>
        </p:txBody>
      </p:sp>
      <p:sp>
        <p:nvSpPr>
          <p:cNvPr id="5" name="Subtitle 4"/>
          <p:cNvSpPr>
            <a:spLocks noGrp="1"/>
          </p:cNvSpPr>
          <p:nvPr>
            <p:ph type="subTitle" idx="1"/>
          </p:nvPr>
        </p:nvSpPr>
        <p:spPr>
          <a:xfrm>
            <a:off x="1371600" y="5791200"/>
            <a:ext cx="6400800" cy="914400"/>
          </a:xfrm>
        </p:spPr>
        <p:txBody>
          <a:bodyPr>
            <a:normAutofit/>
          </a:bodyPr>
          <a:lstStyle/>
          <a:p>
            <a:r>
              <a:rPr lang="en-US" sz="4400" dirty="0" smtClean="0"/>
              <a:t>Matthew 5:1-12</a:t>
            </a:r>
            <a:endParaRPr lang="en-US" sz="4400" dirty="0"/>
          </a:p>
        </p:txBody>
      </p:sp>
      <p:pic>
        <p:nvPicPr>
          <p:cNvPr id="6" name="Picture 5" descr="Living a God Pleasing Life 01.jpg"/>
          <p:cNvPicPr>
            <a:picLocks noChangeAspect="1"/>
          </p:cNvPicPr>
          <p:nvPr/>
        </p:nvPicPr>
        <p:blipFill>
          <a:blip r:embed="rId3" cstate="print"/>
          <a:stretch>
            <a:fillRect/>
          </a:stretch>
        </p:blipFill>
        <p:spPr>
          <a:xfrm>
            <a:off x="0" y="1752600"/>
            <a:ext cx="9144000" cy="381000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areers-volunteers.jpg"/>
          <p:cNvPicPr>
            <a:picLocks noChangeAspect="1"/>
          </p:cNvPicPr>
          <p:nvPr/>
        </p:nvPicPr>
        <p:blipFill>
          <a:blip r:embed="rId2" cstate="print"/>
          <a:stretch>
            <a:fillRect/>
          </a:stretch>
        </p:blipFill>
        <p:spPr>
          <a:xfrm>
            <a:off x="0" y="1637270"/>
            <a:ext cx="9144000" cy="3583459"/>
          </a:xfrm>
          <a:prstGeom prst="rect">
            <a:avLst/>
          </a:prstGeom>
          <a:effectLst>
            <a:glow rad="139700">
              <a:schemeClr val="accent6">
                <a:satMod val="175000"/>
                <a:alpha val="40000"/>
              </a:schemeClr>
            </a:glow>
          </a:effectLst>
        </p:spPr>
      </p:pic>
      <p:sp>
        <p:nvSpPr>
          <p:cNvPr id="12" name="Rectangle 11"/>
          <p:cNvSpPr/>
          <p:nvPr/>
        </p:nvSpPr>
        <p:spPr>
          <a:xfrm>
            <a:off x="0" y="16002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Kindness..</a:t>
            </a:r>
            <a:endParaRPr lang="en-US" dirty="0"/>
          </a:p>
        </p:txBody>
      </p:sp>
      <p:sp>
        <p:nvSpPr>
          <p:cNvPr id="9" name="Content Placeholder 7"/>
          <p:cNvSpPr txBox="1">
            <a:spLocks/>
          </p:cNvSpPr>
          <p:nvPr/>
        </p:nvSpPr>
        <p:spPr>
          <a:xfrm>
            <a:off x="457200" y="5105400"/>
            <a:ext cx="8229600" cy="15240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James 2:15-16 If a brother or sister is naked and destitute of daily food, 16 and one of you says to them, "Depart in peace, be warmed and filled," but you do not give them the things which are needed for the body, what does it profit? </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04800" y="3810000"/>
            <a:ext cx="8458200" cy="1295400"/>
          </a:xfrm>
          <a:solidFill>
            <a:schemeClr val="tx1">
              <a:alpha val="30000"/>
            </a:schemeClr>
          </a:solidFill>
        </p:spPr>
        <p:txBody>
          <a:bodyPr>
            <a:noAutofit/>
          </a:bodyPr>
          <a:lstStyle/>
          <a:p>
            <a:r>
              <a:rPr lang="en-US" sz="3200" dirty="0" smtClean="0"/>
              <a:t>7 Blessed are the merciful, For they shall obtain mercy.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new-baby-620x349.jpg"/>
          <p:cNvPicPr>
            <a:picLocks noChangeAspect="1"/>
          </p:cNvPicPr>
          <p:nvPr/>
        </p:nvPicPr>
        <p:blipFill>
          <a:blip r:embed="rId2" cstate="print"/>
          <a:srcRect t="6189" b="16504"/>
          <a:stretch>
            <a:fillRect/>
          </a:stretch>
        </p:blipFill>
        <p:spPr>
          <a:xfrm>
            <a:off x="0" y="1600200"/>
            <a:ext cx="9144000" cy="3979056"/>
          </a:xfrm>
          <a:prstGeom prst="rect">
            <a:avLst/>
          </a:prstGeom>
          <a:effectLst>
            <a:glow rad="139700">
              <a:schemeClr val="accent6">
                <a:satMod val="175000"/>
                <a:alpha val="40000"/>
              </a:schemeClr>
            </a:glow>
          </a:effectLst>
        </p:spPr>
      </p:pic>
      <p:sp>
        <p:nvSpPr>
          <p:cNvPr id="12" name="Rectangle 11"/>
          <p:cNvSpPr/>
          <p:nvPr/>
        </p:nvSpPr>
        <p:spPr>
          <a:xfrm>
            <a:off x="0" y="1600200"/>
            <a:ext cx="9144000" cy="3962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Purity..</a:t>
            </a:r>
            <a:endParaRPr lang="en-US" dirty="0"/>
          </a:p>
        </p:txBody>
      </p:sp>
      <p:sp>
        <p:nvSpPr>
          <p:cNvPr id="9" name="Content Placeholder 7"/>
          <p:cNvSpPr txBox="1">
            <a:spLocks/>
          </p:cNvSpPr>
          <p:nvPr/>
        </p:nvSpPr>
        <p:spPr>
          <a:xfrm>
            <a:off x="457200" y="5105400"/>
            <a:ext cx="8229600" cy="16002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1 John 3:1-3 Behold what manner of love the Father has bestowed on us, that we should be called children of God! 3 And everyone who has this hope in Him purifies himself, just as He is pure. </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04800" y="3810000"/>
            <a:ext cx="8458200" cy="1295400"/>
          </a:xfrm>
          <a:solidFill>
            <a:schemeClr val="tx1">
              <a:alpha val="30000"/>
            </a:schemeClr>
          </a:solidFill>
        </p:spPr>
        <p:txBody>
          <a:bodyPr>
            <a:noAutofit/>
          </a:bodyPr>
          <a:lstStyle/>
          <a:p>
            <a:r>
              <a:rPr lang="en-US" sz="3200" dirty="0" smtClean="0"/>
              <a:t>5:8 Blessed are the pure in heart, For they shall see God.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relationships.jpg"/>
          <p:cNvPicPr>
            <a:picLocks noChangeAspect="1"/>
          </p:cNvPicPr>
          <p:nvPr/>
        </p:nvPicPr>
        <p:blipFill>
          <a:blip r:embed="rId2" cstate="print"/>
          <a:stretch>
            <a:fillRect/>
          </a:stretch>
        </p:blipFill>
        <p:spPr>
          <a:xfrm>
            <a:off x="0" y="1676400"/>
            <a:ext cx="9144000" cy="3543300"/>
          </a:xfrm>
          <a:prstGeom prst="rect">
            <a:avLst/>
          </a:prstGeom>
          <a:effectLst>
            <a:glow rad="139700">
              <a:schemeClr val="accent6">
                <a:satMod val="175000"/>
                <a:alpha val="40000"/>
              </a:schemeClr>
            </a:glow>
          </a:effectLst>
        </p:spPr>
      </p:pic>
      <p:sp>
        <p:nvSpPr>
          <p:cNvPr id="12" name="Rectangle 11"/>
          <p:cNvSpPr/>
          <p:nvPr/>
        </p:nvSpPr>
        <p:spPr>
          <a:xfrm>
            <a:off x="0" y="1676400"/>
            <a:ext cx="9144000" cy="3962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Peacemaker..</a:t>
            </a:r>
            <a:endParaRPr lang="en-US" dirty="0"/>
          </a:p>
        </p:txBody>
      </p:sp>
      <p:sp>
        <p:nvSpPr>
          <p:cNvPr id="9" name="Content Placeholder 7"/>
          <p:cNvSpPr txBox="1">
            <a:spLocks/>
          </p:cNvSpPr>
          <p:nvPr/>
        </p:nvSpPr>
        <p:spPr>
          <a:xfrm>
            <a:off x="457200" y="5486400"/>
            <a:ext cx="8229600" cy="16002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James 3:17 But the wisdom that is from above is first pure, then peaceable, gentle, willing to yield, full of mercy and good fruits, without partiality and without hypocrisy. </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04800" y="3810000"/>
            <a:ext cx="8458200" cy="1295400"/>
          </a:xfrm>
          <a:solidFill>
            <a:schemeClr val="tx1">
              <a:alpha val="30000"/>
            </a:schemeClr>
          </a:solidFill>
        </p:spPr>
        <p:txBody>
          <a:bodyPr>
            <a:noAutofit/>
          </a:bodyPr>
          <a:lstStyle/>
          <a:p>
            <a:r>
              <a:rPr lang="en-US" sz="3200" dirty="0" smtClean="0"/>
              <a:t>9 Blessed are the peacemakers, For they shall be called sons of God.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traight-Narrow-Path.jpg"/>
          <p:cNvPicPr>
            <a:picLocks noChangeAspect="1"/>
          </p:cNvPicPr>
          <p:nvPr/>
        </p:nvPicPr>
        <p:blipFill>
          <a:blip r:embed="rId2" cstate="print"/>
          <a:stretch>
            <a:fillRect/>
          </a:stretch>
        </p:blipFill>
        <p:spPr>
          <a:xfrm>
            <a:off x="0" y="1874520"/>
            <a:ext cx="9144000" cy="3108960"/>
          </a:xfrm>
          <a:prstGeom prst="rect">
            <a:avLst/>
          </a:prstGeom>
          <a:effectLst>
            <a:glow rad="139700">
              <a:schemeClr val="accent6">
                <a:satMod val="175000"/>
                <a:alpha val="40000"/>
              </a:schemeClr>
            </a:glow>
          </a:effectLst>
        </p:spPr>
      </p:pic>
      <p:sp>
        <p:nvSpPr>
          <p:cNvPr id="12" name="Rectangle 11"/>
          <p:cNvSpPr/>
          <p:nvPr/>
        </p:nvSpPr>
        <p:spPr>
          <a:xfrm>
            <a:off x="0" y="1828800"/>
            <a:ext cx="9144000" cy="3200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Rejoicing..</a:t>
            </a:r>
            <a:endParaRPr lang="en-US" dirty="0"/>
          </a:p>
        </p:txBody>
      </p:sp>
      <p:sp>
        <p:nvSpPr>
          <p:cNvPr id="9" name="Content Placeholder 7"/>
          <p:cNvSpPr txBox="1">
            <a:spLocks/>
          </p:cNvSpPr>
          <p:nvPr/>
        </p:nvSpPr>
        <p:spPr>
          <a:xfrm>
            <a:off x="457200" y="5486400"/>
            <a:ext cx="8229600" cy="1600200"/>
          </a:xfrm>
          <a:prstGeom prst="rect">
            <a:avLst/>
          </a:prstGeom>
          <a:noFill/>
        </p:spPr>
        <p:txBody>
          <a:bodyPr vert="horz" lIns="91440" tIns="45720" rIns="91440" bIns="45720" rtlCol="0">
            <a:noAutofit/>
          </a:bodyPr>
          <a:lstStyle/>
          <a:p>
            <a:r>
              <a:rPr lang="en-US" sz="2800" dirty="0" smtClean="0">
                <a:solidFill>
                  <a:schemeClr val="bg1"/>
                </a:solidFill>
                <a:latin typeface="Georgia" pitchFamily="18" charset="0"/>
              </a:rPr>
              <a:t>2 Timothy 3:12 Yes, and all who desire to live godly in Christ Jesus will suffer persecution.</a:t>
            </a:r>
            <a:endParaRPr lang="en-US" sz="2800" dirty="0">
              <a:solidFill>
                <a:schemeClr val="bg1"/>
              </a:solidFill>
              <a:latin typeface="Georgia" pitchFamily="18" charset="0"/>
            </a:endParaRPr>
          </a:p>
        </p:txBody>
      </p:sp>
      <p:sp>
        <p:nvSpPr>
          <p:cNvPr id="8" name="Content Placeholder 7"/>
          <p:cNvSpPr>
            <a:spLocks noGrp="1"/>
          </p:cNvSpPr>
          <p:nvPr>
            <p:ph idx="1"/>
          </p:nvPr>
        </p:nvSpPr>
        <p:spPr>
          <a:xfrm>
            <a:off x="304800" y="3429000"/>
            <a:ext cx="8458200" cy="1295400"/>
          </a:xfrm>
          <a:solidFill>
            <a:schemeClr val="tx1">
              <a:alpha val="30000"/>
            </a:schemeClr>
          </a:solidFill>
        </p:spPr>
        <p:txBody>
          <a:bodyPr>
            <a:noAutofit/>
          </a:bodyPr>
          <a:lstStyle/>
          <a:p>
            <a:r>
              <a:rPr lang="en-US" sz="3200" dirty="0" smtClean="0"/>
              <a:t>10 Blessed are those who are persecuted for righteousness' sake, For theirs is the kingdom of heaven.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Personality God Likes</a:t>
            </a:r>
            <a:endParaRPr lang="en-US" dirty="0"/>
          </a:p>
        </p:txBody>
      </p:sp>
      <p:sp>
        <p:nvSpPr>
          <p:cNvPr id="5" name="Subtitle 4"/>
          <p:cNvSpPr>
            <a:spLocks noGrp="1"/>
          </p:cNvSpPr>
          <p:nvPr>
            <p:ph type="subTitle" idx="1"/>
          </p:nvPr>
        </p:nvSpPr>
        <p:spPr>
          <a:xfrm>
            <a:off x="1371600" y="5791200"/>
            <a:ext cx="6400800" cy="914400"/>
          </a:xfrm>
        </p:spPr>
        <p:txBody>
          <a:bodyPr>
            <a:normAutofit/>
          </a:bodyPr>
          <a:lstStyle/>
          <a:p>
            <a:r>
              <a:rPr lang="en-US" sz="4400" dirty="0" smtClean="0"/>
              <a:t>Matthew 5:1-12</a:t>
            </a:r>
            <a:endParaRPr lang="en-US" sz="4400" dirty="0"/>
          </a:p>
        </p:txBody>
      </p:sp>
      <p:pic>
        <p:nvPicPr>
          <p:cNvPr id="6" name="Picture 5" descr="Living a God Pleasing Life 01.jpg"/>
          <p:cNvPicPr>
            <a:picLocks noChangeAspect="1"/>
          </p:cNvPicPr>
          <p:nvPr/>
        </p:nvPicPr>
        <p:blipFill>
          <a:blip r:embed="rId3" cstate="print"/>
          <a:stretch>
            <a:fillRect/>
          </a:stretch>
        </p:blipFill>
        <p:spPr>
          <a:xfrm>
            <a:off x="0" y="1752600"/>
            <a:ext cx="9144000" cy="381000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smtClean="0"/>
              <a:t>Accepting instruction..</a:t>
            </a:r>
            <a:endParaRPr lang="en-US" dirty="0"/>
          </a:p>
        </p:txBody>
      </p:sp>
      <p:pic>
        <p:nvPicPr>
          <p:cNvPr id="9" name="Content Placeholder 5" descr="Handgun training.jpg"/>
          <p:cNvPicPr>
            <a:picLocks noChangeAspect="1"/>
          </p:cNvPicPr>
          <p:nvPr/>
        </p:nvPicPr>
        <p:blipFill>
          <a:blip r:embed="rId3" cstate="print"/>
          <a:stretch>
            <a:fillRect/>
          </a:stretch>
        </p:blipFill>
        <p:spPr>
          <a:xfrm>
            <a:off x="0" y="1600200"/>
            <a:ext cx="9061749" cy="3517177"/>
          </a:xfrm>
          <a:prstGeom prst="rect">
            <a:avLst/>
          </a:prstGeom>
          <a:effectLst>
            <a:glow rad="139700">
              <a:schemeClr val="accent6">
                <a:satMod val="175000"/>
                <a:alpha val="40000"/>
              </a:schemeClr>
            </a:glow>
          </a:effectLst>
        </p:spPr>
      </p:pic>
      <p:sp>
        <p:nvSpPr>
          <p:cNvPr id="10" name="Content Placeholder 9"/>
          <p:cNvSpPr>
            <a:spLocks noGrp="1"/>
          </p:cNvSpPr>
          <p:nvPr>
            <p:ph idx="1"/>
          </p:nvPr>
        </p:nvSpPr>
        <p:spPr>
          <a:xfrm>
            <a:off x="457200" y="5334000"/>
            <a:ext cx="8229600" cy="1295401"/>
          </a:xfrm>
        </p:spPr>
        <p:txBody>
          <a:bodyPr/>
          <a:lstStyle/>
          <a:p>
            <a:r>
              <a:rPr lang="en-US" dirty="0" smtClean="0"/>
              <a:t>Why not accept help and coaching in things that really matter?...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shows us how to please God.jpg"/>
          <p:cNvPicPr>
            <a:picLocks noChangeAspect="1"/>
          </p:cNvPicPr>
          <p:nvPr/>
        </p:nvPicPr>
        <p:blipFill>
          <a:blip r:embed="rId2" cstate="print"/>
          <a:stretch>
            <a:fillRect/>
          </a:stretch>
        </p:blipFill>
        <p:spPr>
          <a:xfrm>
            <a:off x="0" y="1676400"/>
            <a:ext cx="9144000" cy="3581400"/>
          </a:xfrm>
          <a:prstGeom prst="rect">
            <a:avLst/>
          </a:prstGeom>
          <a:effectLst>
            <a:glow rad="139700">
              <a:schemeClr val="accent6">
                <a:satMod val="175000"/>
                <a:alpha val="40000"/>
              </a:schemeClr>
            </a:glow>
          </a:effectLst>
        </p:spPr>
      </p:pic>
      <p:sp>
        <p:nvSpPr>
          <p:cNvPr id="4" name="Rectangle 3"/>
          <p:cNvSpPr/>
          <p:nvPr/>
        </p:nvSpPr>
        <p:spPr>
          <a:xfrm>
            <a:off x="0" y="16764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a:bodyPr>
          <a:lstStyle/>
          <a:p>
            <a:r>
              <a:rPr lang="en-US" dirty="0" smtClean="0"/>
              <a:t>Accept Jesus’ help..</a:t>
            </a:r>
            <a:endParaRPr lang="en-US" dirty="0"/>
          </a:p>
        </p:txBody>
      </p:sp>
      <p:sp>
        <p:nvSpPr>
          <p:cNvPr id="6" name="Content Placeholder 5"/>
          <p:cNvSpPr>
            <a:spLocks noGrp="1"/>
          </p:cNvSpPr>
          <p:nvPr>
            <p:ph idx="1"/>
          </p:nvPr>
        </p:nvSpPr>
        <p:spPr>
          <a:xfrm>
            <a:off x="457200" y="5410200"/>
            <a:ext cx="8382000" cy="1295400"/>
          </a:xfrm>
        </p:spPr>
        <p:txBody>
          <a:bodyPr>
            <a:normAutofit/>
          </a:bodyPr>
          <a:lstStyle/>
          <a:p>
            <a:r>
              <a:rPr lang="en-US" dirty="0" smtClean="0"/>
              <a:t>Train me in what type of personality to develop to be pleasing to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dissolve">
                                      <p:cBhvr>
                                        <p:cTn id="1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leasingGod.jpg"/>
          <p:cNvPicPr>
            <a:picLocks noChangeAspect="1"/>
          </p:cNvPicPr>
          <p:nvPr/>
        </p:nvPicPr>
        <p:blipFill>
          <a:blip r:embed="rId2" cstate="print"/>
          <a:stretch>
            <a:fillRect/>
          </a:stretch>
        </p:blipFill>
        <p:spPr>
          <a:xfrm>
            <a:off x="0" y="1676400"/>
            <a:ext cx="9144000" cy="3582186"/>
          </a:xfrm>
          <a:prstGeom prst="rect">
            <a:avLst/>
          </a:prstGeom>
          <a:effectLst>
            <a:glow rad="139700">
              <a:schemeClr val="accent6">
                <a:satMod val="175000"/>
                <a:alpha val="40000"/>
              </a:schemeClr>
            </a:glow>
          </a:effectLst>
        </p:spPr>
      </p:pic>
      <p:sp>
        <p:nvSpPr>
          <p:cNvPr id="3" name="Title 2"/>
          <p:cNvSpPr>
            <a:spLocks noGrp="1"/>
          </p:cNvSpPr>
          <p:nvPr>
            <p:ph type="title"/>
          </p:nvPr>
        </p:nvSpPr>
        <p:spPr>
          <a:xfrm>
            <a:off x="381000" y="304800"/>
            <a:ext cx="6477000" cy="1143000"/>
          </a:xfrm>
        </p:spPr>
        <p:txBody>
          <a:bodyPr>
            <a:normAutofit/>
          </a:bodyPr>
          <a:lstStyle/>
          <a:p>
            <a:r>
              <a:rPr lang="en-US" dirty="0" smtClean="0"/>
              <a:t>Learn what pleases God..</a:t>
            </a:r>
            <a:endParaRPr lang="en-US" dirty="0"/>
          </a:p>
        </p:txBody>
      </p:sp>
      <p:sp>
        <p:nvSpPr>
          <p:cNvPr id="4" name="Content Placeholder 3"/>
          <p:cNvSpPr>
            <a:spLocks noGrp="1"/>
          </p:cNvSpPr>
          <p:nvPr>
            <p:ph idx="1"/>
          </p:nvPr>
        </p:nvSpPr>
        <p:spPr>
          <a:xfrm>
            <a:off x="304800" y="4724400"/>
            <a:ext cx="8610600" cy="1981200"/>
          </a:xfrm>
          <a:solidFill>
            <a:schemeClr val="tx1">
              <a:alpha val="45000"/>
            </a:schemeClr>
          </a:solidFill>
        </p:spPr>
        <p:txBody>
          <a:bodyPr>
            <a:normAutofit fontScale="85000" lnSpcReduction="10000"/>
          </a:bodyPr>
          <a:lstStyle/>
          <a:p>
            <a:r>
              <a:rPr lang="en-US" dirty="0" smtClean="0"/>
              <a:t>Ephesians 5:6-10  Let no one deceive you with empty words.. Therefore do not be partakers with them. ...Walk as children of light.. trying to learn what is pleasing to the Lord.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ssolve">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shows us how to please God.jpg"/>
          <p:cNvPicPr>
            <a:picLocks noChangeAspect="1"/>
          </p:cNvPicPr>
          <p:nvPr/>
        </p:nvPicPr>
        <p:blipFill>
          <a:blip r:embed="rId2" cstate="print"/>
          <a:stretch>
            <a:fillRect/>
          </a:stretch>
        </p:blipFill>
        <p:spPr>
          <a:xfrm>
            <a:off x="0" y="1676400"/>
            <a:ext cx="9144000" cy="3581400"/>
          </a:xfrm>
          <a:prstGeom prst="rect">
            <a:avLst/>
          </a:prstGeom>
          <a:effectLst>
            <a:glow rad="139700">
              <a:schemeClr val="accent6">
                <a:satMod val="175000"/>
                <a:alpha val="40000"/>
              </a:schemeClr>
            </a:glow>
          </a:effectLst>
        </p:spPr>
      </p:pic>
      <p:sp>
        <p:nvSpPr>
          <p:cNvPr id="4" name="Rectangle 3"/>
          <p:cNvSpPr/>
          <p:nvPr/>
        </p:nvSpPr>
        <p:spPr>
          <a:xfrm>
            <a:off x="0" y="16764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p:spPr>
        <p:txBody>
          <a:bodyPr>
            <a:normAutofit fontScale="90000"/>
          </a:bodyPr>
          <a:lstStyle/>
          <a:p>
            <a:r>
              <a:rPr lang="en-US" dirty="0" smtClean="0"/>
              <a:t>Following Jesus begins with inward character..</a:t>
            </a:r>
            <a:endParaRPr lang="en-US" dirty="0"/>
          </a:p>
        </p:txBody>
      </p:sp>
      <p:sp>
        <p:nvSpPr>
          <p:cNvPr id="6" name="Content Placeholder 5"/>
          <p:cNvSpPr>
            <a:spLocks noGrp="1"/>
          </p:cNvSpPr>
          <p:nvPr>
            <p:ph idx="1"/>
          </p:nvPr>
        </p:nvSpPr>
        <p:spPr>
          <a:xfrm>
            <a:off x="457200" y="5410200"/>
            <a:ext cx="8382000" cy="1295400"/>
          </a:xfrm>
        </p:spPr>
        <p:txBody>
          <a:bodyPr>
            <a:normAutofit lnSpcReduction="10000"/>
          </a:bodyPr>
          <a:lstStyle/>
          <a:p>
            <a:r>
              <a:rPr lang="en-US" dirty="0" smtClean="0"/>
              <a:t>Blessed are the…. they shall receive..</a:t>
            </a:r>
          </a:p>
          <a:p>
            <a:r>
              <a:rPr lang="en-US" dirty="0" smtClean="0"/>
              <a:t>Attitudes which set us apart…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dissolv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dissolve">
                                      <p:cBhvr>
                                        <p:cTn id="1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nd-on-bible.jpg"/>
          <p:cNvPicPr>
            <a:picLocks noChangeAspect="1"/>
          </p:cNvPicPr>
          <p:nvPr/>
        </p:nvPicPr>
        <p:blipFill>
          <a:blip r:embed="rId2" cstate="print">
            <a:lum bright="-5000" contrast="10000"/>
          </a:blip>
          <a:srcRect b="23529"/>
          <a:stretch>
            <a:fillRect/>
          </a:stretch>
        </p:blipFill>
        <p:spPr>
          <a:xfrm>
            <a:off x="0" y="1676400"/>
            <a:ext cx="9144000" cy="3557684"/>
          </a:xfrm>
          <a:prstGeom prst="rect">
            <a:avLst/>
          </a:prstGeom>
          <a:effectLst>
            <a:glow rad="139700">
              <a:schemeClr val="accent6">
                <a:satMod val="175000"/>
                <a:alpha val="40000"/>
              </a:schemeClr>
            </a:glow>
          </a:effectLst>
        </p:spPr>
      </p:pic>
      <p:sp>
        <p:nvSpPr>
          <p:cNvPr id="6" name="Rectangle 5"/>
          <p:cNvSpPr/>
          <p:nvPr/>
        </p:nvSpPr>
        <p:spPr>
          <a:xfrm>
            <a:off x="0" y="16764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Dependent..</a:t>
            </a:r>
            <a:endParaRPr lang="en-US" dirty="0"/>
          </a:p>
        </p:txBody>
      </p:sp>
      <p:sp>
        <p:nvSpPr>
          <p:cNvPr id="9" name="Content Placeholder 7"/>
          <p:cNvSpPr txBox="1">
            <a:spLocks/>
          </p:cNvSpPr>
          <p:nvPr/>
        </p:nvSpPr>
        <p:spPr>
          <a:xfrm>
            <a:off x="457200" y="5334000"/>
            <a:ext cx="8229600" cy="15240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Isaiah 57:15 "I dwell in the high and holy place, with him who has a contrite and humble spirit, to revive the spirit of the humble, and to revive the heart of the contrite ones. </a:t>
            </a:r>
            <a:endParaRPr lang="en-US" sz="2400" dirty="0">
              <a:solidFill>
                <a:schemeClr val="bg1"/>
              </a:solidFill>
              <a:latin typeface="Georgia" pitchFamily="18" charset="0"/>
            </a:endParaRPr>
          </a:p>
        </p:txBody>
      </p:sp>
      <p:pic>
        <p:nvPicPr>
          <p:cNvPr id="10" name="Picture 9" descr="amazing-grace.jpg"/>
          <p:cNvPicPr>
            <a:picLocks noChangeAspect="1"/>
          </p:cNvPicPr>
          <p:nvPr/>
        </p:nvPicPr>
        <p:blipFill>
          <a:blip r:embed="rId3" cstate="print"/>
          <a:srcRect t="17692" b="10110"/>
          <a:stretch>
            <a:fillRect/>
          </a:stretch>
        </p:blipFill>
        <p:spPr>
          <a:xfrm>
            <a:off x="0" y="1676400"/>
            <a:ext cx="9144000" cy="3581484"/>
          </a:xfrm>
          <a:prstGeom prst="rect">
            <a:avLst/>
          </a:prstGeom>
        </p:spPr>
      </p:pic>
      <p:sp>
        <p:nvSpPr>
          <p:cNvPr id="8" name="Content Placeholder 7"/>
          <p:cNvSpPr>
            <a:spLocks noGrp="1"/>
          </p:cNvSpPr>
          <p:nvPr>
            <p:ph idx="1"/>
          </p:nvPr>
        </p:nvSpPr>
        <p:spPr>
          <a:xfrm>
            <a:off x="381000" y="3810000"/>
            <a:ext cx="8229600" cy="1295400"/>
          </a:xfrm>
          <a:solidFill>
            <a:schemeClr val="tx1">
              <a:alpha val="30000"/>
            </a:schemeClr>
          </a:solidFill>
        </p:spPr>
        <p:txBody>
          <a:bodyPr/>
          <a:lstStyle/>
          <a:p>
            <a:r>
              <a:rPr lang="en-US" dirty="0" smtClean="0"/>
              <a:t>5:3 Blessed are the poor in spirit, for theirs is the kingdom of heaven...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grieving over pain and sin.jpg"/>
          <p:cNvPicPr>
            <a:picLocks noChangeAspect="1"/>
          </p:cNvPicPr>
          <p:nvPr/>
        </p:nvPicPr>
        <p:blipFill>
          <a:blip r:embed="rId2" cstate="print"/>
          <a:stretch>
            <a:fillRect/>
          </a:stretch>
        </p:blipFill>
        <p:spPr>
          <a:xfrm>
            <a:off x="0" y="1676400"/>
            <a:ext cx="9144000" cy="3581400"/>
          </a:xfrm>
          <a:prstGeom prst="rect">
            <a:avLst/>
          </a:prstGeom>
          <a:effectLst>
            <a:glow rad="139700">
              <a:schemeClr val="accent6">
                <a:satMod val="175000"/>
                <a:alpha val="40000"/>
              </a:schemeClr>
            </a:glow>
          </a:effectLst>
        </p:spPr>
      </p:pic>
      <p:sp>
        <p:nvSpPr>
          <p:cNvPr id="12" name="Rectangle 11"/>
          <p:cNvSpPr/>
          <p:nvPr/>
        </p:nvSpPr>
        <p:spPr>
          <a:xfrm>
            <a:off x="0" y="16764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Repentant..</a:t>
            </a:r>
            <a:endParaRPr lang="en-US" dirty="0"/>
          </a:p>
        </p:txBody>
      </p:sp>
      <p:sp>
        <p:nvSpPr>
          <p:cNvPr id="9" name="Content Placeholder 7"/>
          <p:cNvSpPr txBox="1">
            <a:spLocks/>
          </p:cNvSpPr>
          <p:nvPr/>
        </p:nvSpPr>
        <p:spPr>
          <a:xfrm>
            <a:off x="457200" y="5334000"/>
            <a:ext cx="8229600" cy="15240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Isaiah 61:1-2 "He has sent Me to heal the brokenhearted, proclaim liberty to the captives, and the opening of the prison to those who are bound.. to comfort all who mourn."</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81000" y="3810000"/>
            <a:ext cx="8229600" cy="1295400"/>
          </a:xfrm>
          <a:solidFill>
            <a:schemeClr val="tx1">
              <a:alpha val="30000"/>
            </a:schemeClr>
          </a:solidFill>
        </p:spPr>
        <p:txBody>
          <a:bodyPr/>
          <a:lstStyle/>
          <a:p>
            <a:r>
              <a:rPr lang="en-US" dirty="0" smtClean="0"/>
              <a:t>5:4 "Blessed are they that mourn, for they shall be comforted.”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eeting.jpg"/>
          <p:cNvPicPr>
            <a:picLocks noChangeAspect="1"/>
          </p:cNvPicPr>
          <p:nvPr/>
        </p:nvPicPr>
        <p:blipFill>
          <a:blip r:embed="rId2" cstate="print"/>
          <a:srcRect t="11339" b="7559"/>
          <a:stretch>
            <a:fillRect/>
          </a:stretch>
        </p:blipFill>
        <p:spPr>
          <a:xfrm>
            <a:off x="0" y="1676401"/>
            <a:ext cx="9144000" cy="3581400"/>
          </a:xfrm>
          <a:prstGeom prst="rect">
            <a:avLst/>
          </a:prstGeom>
          <a:effectLst>
            <a:glow rad="139700">
              <a:schemeClr val="accent6">
                <a:satMod val="175000"/>
                <a:alpha val="40000"/>
              </a:schemeClr>
            </a:glow>
          </a:effectLst>
        </p:spPr>
      </p:pic>
      <p:sp>
        <p:nvSpPr>
          <p:cNvPr id="12" name="Rectangle 11"/>
          <p:cNvSpPr/>
          <p:nvPr/>
        </p:nvSpPr>
        <p:spPr>
          <a:xfrm>
            <a:off x="0" y="16764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Gentleness..</a:t>
            </a:r>
            <a:endParaRPr lang="en-US" dirty="0"/>
          </a:p>
        </p:txBody>
      </p:sp>
      <p:sp>
        <p:nvSpPr>
          <p:cNvPr id="9" name="Content Placeholder 7"/>
          <p:cNvSpPr txBox="1">
            <a:spLocks/>
          </p:cNvSpPr>
          <p:nvPr/>
        </p:nvSpPr>
        <p:spPr>
          <a:xfrm>
            <a:off x="381000" y="5181600"/>
            <a:ext cx="8229600" cy="15240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Psalms 37:5-11 Commit your way to the Lord, trust also in Him, and He shall bring it to pass.  For evildoers shall be cut off; 11 But the meek shall inherit the earth, and shall delight themselves in the abundance of peace. </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81000" y="3810000"/>
            <a:ext cx="8229600" cy="1295400"/>
          </a:xfrm>
          <a:solidFill>
            <a:schemeClr val="tx1">
              <a:alpha val="30000"/>
            </a:schemeClr>
          </a:solidFill>
        </p:spPr>
        <p:txBody>
          <a:bodyPr/>
          <a:lstStyle/>
          <a:p>
            <a:r>
              <a:rPr lang="en-US" dirty="0" smtClean="0"/>
              <a:t>5:5 Blessed are the meek, For they shall inherit the earth.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89302ad2881a1851e3a0f8175145762.jpg"/>
          <p:cNvPicPr>
            <a:picLocks noChangeAspect="1"/>
          </p:cNvPicPr>
          <p:nvPr/>
        </p:nvPicPr>
        <p:blipFill>
          <a:blip r:embed="rId2" cstate="print"/>
          <a:stretch>
            <a:fillRect/>
          </a:stretch>
        </p:blipFill>
        <p:spPr>
          <a:xfrm>
            <a:off x="0" y="1615314"/>
            <a:ext cx="9144000" cy="3627372"/>
          </a:xfrm>
          <a:prstGeom prst="rect">
            <a:avLst/>
          </a:prstGeom>
          <a:effectLst>
            <a:glow rad="139700">
              <a:schemeClr val="accent6">
                <a:satMod val="175000"/>
                <a:alpha val="40000"/>
              </a:schemeClr>
            </a:glow>
          </a:effectLst>
        </p:spPr>
      </p:pic>
      <p:sp>
        <p:nvSpPr>
          <p:cNvPr id="12" name="Rectangle 11"/>
          <p:cNvSpPr/>
          <p:nvPr/>
        </p:nvSpPr>
        <p:spPr>
          <a:xfrm>
            <a:off x="0" y="1600200"/>
            <a:ext cx="9144000" cy="3581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7" name="Title 6"/>
          <p:cNvSpPr>
            <a:spLocks noGrp="1"/>
          </p:cNvSpPr>
          <p:nvPr>
            <p:ph type="title"/>
          </p:nvPr>
        </p:nvSpPr>
        <p:spPr/>
        <p:txBody>
          <a:bodyPr/>
          <a:lstStyle/>
          <a:p>
            <a:r>
              <a:rPr lang="en-US" dirty="0" smtClean="0"/>
              <a:t>Righteousness..</a:t>
            </a:r>
            <a:endParaRPr lang="en-US" dirty="0"/>
          </a:p>
        </p:txBody>
      </p:sp>
      <p:sp>
        <p:nvSpPr>
          <p:cNvPr id="9" name="Content Placeholder 7"/>
          <p:cNvSpPr txBox="1">
            <a:spLocks/>
          </p:cNvSpPr>
          <p:nvPr/>
        </p:nvSpPr>
        <p:spPr>
          <a:xfrm>
            <a:off x="381000" y="5334000"/>
            <a:ext cx="8229600" cy="1524000"/>
          </a:xfrm>
          <a:prstGeom prst="rect">
            <a:avLst/>
          </a:prstGeom>
          <a:noFill/>
        </p:spPr>
        <p:txBody>
          <a:bodyPr vert="horz" lIns="91440" tIns="45720" rIns="91440" bIns="45720" rtlCol="0">
            <a:noAutofit/>
          </a:bodyPr>
          <a:lstStyle/>
          <a:p>
            <a:r>
              <a:rPr lang="en-US" sz="2400" dirty="0" smtClean="0">
                <a:solidFill>
                  <a:schemeClr val="bg1"/>
                </a:solidFill>
                <a:latin typeface="Georgia" pitchFamily="18" charset="0"/>
              </a:rPr>
              <a:t>Psalms 42:1-2 As the deer pants for the water brooks, So pants my soul for You, O God. 2 My soul thirsts for God, for the living God. When shall I come and appear before God? </a:t>
            </a:r>
            <a:endParaRPr lang="en-US" sz="2400" dirty="0">
              <a:solidFill>
                <a:schemeClr val="bg1"/>
              </a:solidFill>
              <a:latin typeface="Georgia" pitchFamily="18" charset="0"/>
            </a:endParaRPr>
          </a:p>
        </p:txBody>
      </p:sp>
      <p:sp>
        <p:nvSpPr>
          <p:cNvPr id="8" name="Content Placeholder 7"/>
          <p:cNvSpPr>
            <a:spLocks noGrp="1"/>
          </p:cNvSpPr>
          <p:nvPr>
            <p:ph idx="1"/>
          </p:nvPr>
        </p:nvSpPr>
        <p:spPr>
          <a:xfrm>
            <a:off x="304800" y="3810000"/>
            <a:ext cx="8458200" cy="1295400"/>
          </a:xfrm>
          <a:solidFill>
            <a:schemeClr val="tx1">
              <a:alpha val="30000"/>
            </a:schemeClr>
          </a:solidFill>
        </p:spPr>
        <p:txBody>
          <a:bodyPr>
            <a:noAutofit/>
          </a:bodyPr>
          <a:lstStyle/>
          <a:p>
            <a:r>
              <a:rPr lang="en-US" sz="3200" dirty="0" smtClean="0"/>
              <a:t>5:6 Blessed are those who hunger and thirst for righteousness, For they shall be filled.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dissolve">
                                      <p:cBhvr>
                                        <p:cTn id="13" dur="500"/>
                                        <p:tgtEl>
                                          <p:spTgt spid="8">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8"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1921</TotalTime>
  <Words>560</Words>
  <Application>Microsoft Office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Personality God Likes</vt:lpstr>
      <vt:lpstr>Accepting instruction..</vt:lpstr>
      <vt:lpstr>Accept Jesus’ help..</vt:lpstr>
      <vt:lpstr>Learn what pleases God..</vt:lpstr>
      <vt:lpstr>Following Jesus begins with inward character..</vt:lpstr>
      <vt:lpstr>Dependent..</vt:lpstr>
      <vt:lpstr>Repentant..</vt:lpstr>
      <vt:lpstr>Gentleness..</vt:lpstr>
      <vt:lpstr>Righteousness..</vt:lpstr>
      <vt:lpstr>Kindness..</vt:lpstr>
      <vt:lpstr>Purity..</vt:lpstr>
      <vt:lpstr>Peacemaker..</vt:lpstr>
      <vt:lpstr>Rejoicing..</vt:lpstr>
      <vt:lpstr>Personality God Likes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262</cp:revision>
  <dcterms:created xsi:type="dcterms:W3CDTF">2011-02-15T07:29:10Z</dcterms:created>
  <dcterms:modified xsi:type="dcterms:W3CDTF">2014-12-21T01:05:35Z</dcterms:modified>
</cp:coreProperties>
</file>