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70" r:id="rId3"/>
    <p:sldId id="269" r:id="rId4"/>
    <p:sldId id="266" r:id="rId5"/>
    <p:sldId id="267" r:id="rId6"/>
    <p:sldId id="271" r:id="rId7"/>
    <p:sldId id="268"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128" autoAdjust="0"/>
    <p:restoredTop sz="94660"/>
  </p:normalViewPr>
  <p:slideViewPr>
    <p:cSldViewPr>
      <p:cViewPr varScale="1">
        <p:scale>
          <a:sx n="94" d="100"/>
          <a:sy n="94" d="100"/>
        </p:scale>
        <p:origin x="-1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t-1PaulPreaches.jpg"/>
          <p:cNvPicPr>
            <a:picLocks noChangeAspect="1"/>
          </p:cNvPicPr>
          <p:nvPr userDrawn="1"/>
        </p:nvPicPr>
        <p:blipFill>
          <a:blip r:embed="rId13" cstate="print">
            <a:lum bright="-30000" contrast="10000"/>
          </a:blip>
          <a:srcRect l="7000" t="6261" b="5009"/>
          <a:stretch>
            <a:fillRect/>
          </a:stretch>
        </p:blipFill>
        <p:spPr>
          <a:xfrm>
            <a:off x="0" y="0"/>
            <a:ext cx="9143999" cy="6857999"/>
          </a:xfrm>
          <a:prstGeom prst="rect">
            <a:avLst/>
          </a:prstGeom>
        </p:spPr>
      </p:pic>
      <p:pic>
        <p:nvPicPr>
          <p:cNvPr id="6" name="Picture 5" descr="Where you belong 02.jpg"/>
          <p:cNvPicPr>
            <a:picLocks noChangeAspect="1"/>
          </p:cNvPicPr>
          <p:nvPr userDrawn="1"/>
        </p:nvPicPr>
        <p:blipFill>
          <a:blip r:embed="rId14" cstate="print">
            <a:lum bright="-65000" contrast="2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305800" cy="1066800"/>
          </a:xfrm>
        </p:spPr>
        <p:txBody>
          <a:bodyPr/>
          <a:lstStyle/>
          <a:p>
            <a:r>
              <a:rPr lang="en-US" dirty="0" smtClean="0"/>
              <a:t>Searching for the Sacred</a:t>
            </a:r>
            <a:endParaRPr lang="en-US" dirty="0"/>
          </a:p>
        </p:txBody>
      </p:sp>
      <p:sp>
        <p:nvSpPr>
          <p:cNvPr id="3" name="Subtitle 2"/>
          <p:cNvSpPr>
            <a:spLocks noGrp="1"/>
          </p:cNvSpPr>
          <p:nvPr>
            <p:ph type="subTitle" idx="1"/>
          </p:nvPr>
        </p:nvSpPr>
        <p:spPr>
          <a:xfrm>
            <a:off x="1295400" y="5486400"/>
            <a:ext cx="6400800" cy="990600"/>
          </a:xfrm>
        </p:spPr>
        <p:txBody>
          <a:bodyPr>
            <a:normAutofit/>
          </a:bodyPr>
          <a:lstStyle/>
          <a:p>
            <a:r>
              <a:rPr lang="en-US" sz="4800" dirty="0" smtClean="0"/>
              <a:t>Isaiah 6:1-7</a:t>
            </a:r>
            <a:endParaRPr lang="en-US" sz="4800" dirty="0"/>
          </a:p>
        </p:txBody>
      </p:sp>
      <p:pic>
        <p:nvPicPr>
          <p:cNvPr id="7" name="Picture 6" descr="speak to higher power.jpg"/>
          <p:cNvPicPr>
            <a:picLocks noChangeAspect="1"/>
          </p:cNvPicPr>
          <p:nvPr/>
        </p:nvPicPr>
        <p:blipFill>
          <a:blip r:embed="rId2" cstate="print">
            <a:lum bright="-10000" contrast="10000"/>
          </a:blip>
          <a:srcRect t="3186" b="4779"/>
          <a:stretch>
            <a:fillRect/>
          </a:stretch>
        </p:blipFill>
        <p:spPr>
          <a:xfrm>
            <a:off x="0" y="1524000"/>
            <a:ext cx="9144000" cy="3803920"/>
          </a:xfrm>
          <a:prstGeom prst="rect">
            <a:avLst/>
          </a:prstGeom>
          <a:effectLst>
            <a:glow rad="1016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in Jerusalem.jpg"/>
          <p:cNvPicPr>
            <a:picLocks noChangeAspect="1"/>
          </p:cNvPicPr>
          <p:nvPr/>
        </p:nvPicPr>
        <p:blipFill>
          <a:blip r:embed="rId2" cstate="print"/>
          <a:stretch>
            <a:fillRect/>
          </a:stretch>
        </p:blipFill>
        <p:spPr>
          <a:xfrm>
            <a:off x="0" y="1600200"/>
            <a:ext cx="4613455" cy="3048000"/>
          </a:xfrm>
          <a:prstGeom prst="rect">
            <a:avLst/>
          </a:prstGeom>
        </p:spPr>
      </p:pic>
      <p:pic>
        <p:nvPicPr>
          <p:cNvPr id="4" name="Picture 3" descr="isaiahs-vision-1-GoodSalt-prcas2627.jpg"/>
          <p:cNvPicPr>
            <a:picLocks noChangeAspect="1"/>
          </p:cNvPicPr>
          <p:nvPr/>
        </p:nvPicPr>
        <p:blipFill>
          <a:blip r:embed="rId3" cstate="print"/>
          <a:stretch>
            <a:fillRect/>
          </a:stretch>
        </p:blipFill>
        <p:spPr>
          <a:xfrm>
            <a:off x="4600446" y="1600200"/>
            <a:ext cx="4543554" cy="3048001"/>
          </a:xfrm>
          <a:prstGeom prst="rect">
            <a:avLst/>
          </a:prstGeom>
        </p:spPr>
      </p:pic>
      <p:sp>
        <p:nvSpPr>
          <p:cNvPr id="5" name="Title 4"/>
          <p:cNvSpPr>
            <a:spLocks noGrp="1"/>
          </p:cNvSpPr>
          <p:nvPr>
            <p:ph type="title"/>
          </p:nvPr>
        </p:nvSpPr>
        <p:spPr>
          <a:xfrm>
            <a:off x="381000" y="228600"/>
            <a:ext cx="5410200" cy="1219200"/>
          </a:xfrm>
        </p:spPr>
        <p:txBody>
          <a:bodyPr>
            <a:normAutofit fontScale="90000"/>
          </a:bodyPr>
          <a:lstStyle/>
          <a:p>
            <a:r>
              <a:rPr lang="en-US" dirty="0" smtClean="0"/>
              <a:t>Our God is always available to us..</a:t>
            </a:r>
            <a:endParaRPr lang="en-US" dirty="0"/>
          </a:p>
        </p:txBody>
      </p:sp>
      <p:sp>
        <p:nvSpPr>
          <p:cNvPr id="7" name="Rectangle 6"/>
          <p:cNvSpPr/>
          <p:nvPr/>
        </p:nvSpPr>
        <p:spPr>
          <a:xfrm>
            <a:off x="0" y="16002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3733800"/>
            <a:ext cx="8229600" cy="2743200"/>
          </a:xfrm>
          <a:solidFill>
            <a:schemeClr val="tx1">
              <a:alpha val="60000"/>
            </a:schemeClr>
          </a:solidFill>
        </p:spPr>
        <p:txBody>
          <a:bodyPr>
            <a:normAutofit fontScale="77500" lnSpcReduction="20000"/>
          </a:bodyPr>
          <a:lstStyle/>
          <a:p>
            <a:r>
              <a:rPr lang="en-US" sz="4000" dirty="0" smtClean="0"/>
              <a:t>Hebrews 4:15-16 For we do not have a High Priest who cannot sympathize with our weaknesses, but was in all points tempted as we are, yet without sin. 16 Let us therefore come boldly to the throne of grace, that we may obtain mercy and find grace to help in time of need. </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in Jerusalem.jpg"/>
          <p:cNvPicPr>
            <a:picLocks noChangeAspect="1"/>
          </p:cNvPicPr>
          <p:nvPr/>
        </p:nvPicPr>
        <p:blipFill>
          <a:blip r:embed="rId2" cstate="print"/>
          <a:stretch>
            <a:fillRect/>
          </a:stretch>
        </p:blipFill>
        <p:spPr>
          <a:xfrm>
            <a:off x="0" y="1600200"/>
            <a:ext cx="4613455" cy="3048000"/>
          </a:xfrm>
          <a:prstGeom prst="rect">
            <a:avLst/>
          </a:prstGeom>
        </p:spPr>
      </p:pic>
      <p:pic>
        <p:nvPicPr>
          <p:cNvPr id="4" name="Picture 3" descr="isaiahs-vision-1-GoodSalt-prcas2627.jpg"/>
          <p:cNvPicPr>
            <a:picLocks noChangeAspect="1"/>
          </p:cNvPicPr>
          <p:nvPr/>
        </p:nvPicPr>
        <p:blipFill>
          <a:blip r:embed="rId3" cstate="print"/>
          <a:stretch>
            <a:fillRect/>
          </a:stretch>
        </p:blipFill>
        <p:spPr>
          <a:xfrm>
            <a:off x="4600446" y="1600200"/>
            <a:ext cx="4543554" cy="3048001"/>
          </a:xfrm>
          <a:prstGeom prst="rect">
            <a:avLst/>
          </a:prstGeom>
        </p:spPr>
      </p:pic>
      <p:sp>
        <p:nvSpPr>
          <p:cNvPr id="5" name="Title 4"/>
          <p:cNvSpPr>
            <a:spLocks noGrp="1"/>
          </p:cNvSpPr>
          <p:nvPr>
            <p:ph type="title"/>
          </p:nvPr>
        </p:nvSpPr>
        <p:spPr>
          <a:xfrm>
            <a:off x="381000" y="228600"/>
            <a:ext cx="5410200" cy="1219200"/>
          </a:xfrm>
        </p:spPr>
        <p:txBody>
          <a:bodyPr>
            <a:normAutofit fontScale="90000"/>
          </a:bodyPr>
          <a:lstStyle/>
          <a:p>
            <a:r>
              <a:rPr lang="en-US" dirty="0" smtClean="0"/>
              <a:t>Our God is worthy of praise..</a:t>
            </a:r>
            <a:endParaRPr lang="en-US" dirty="0"/>
          </a:p>
        </p:txBody>
      </p:sp>
      <p:pic>
        <p:nvPicPr>
          <p:cNvPr id="8" name="Picture 7" descr="seraphim_angel___commission_by_petite_emi-d3k63vq.jpg"/>
          <p:cNvPicPr>
            <a:picLocks noChangeAspect="1"/>
          </p:cNvPicPr>
          <p:nvPr/>
        </p:nvPicPr>
        <p:blipFill>
          <a:blip r:embed="rId4" cstate="print"/>
          <a:stretch>
            <a:fillRect/>
          </a:stretch>
        </p:blipFill>
        <p:spPr>
          <a:xfrm>
            <a:off x="0" y="1600200"/>
            <a:ext cx="9144000" cy="3048000"/>
          </a:xfrm>
          <a:prstGeom prst="rect">
            <a:avLst/>
          </a:prstGeom>
        </p:spPr>
      </p:pic>
      <p:sp>
        <p:nvSpPr>
          <p:cNvPr id="7" name="Rectangle 6"/>
          <p:cNvSpPr/>
          <p:nvPr/>
        </p:nvSpPr>
        <p:spPr>
          <a:xfrm>
            <a:off x="0" y="16002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3657600"/>
            <a:ext cx="8382000" cy="2971800"/>
          </a:xfrm>
          <a:solidFill>
            <a:schemeClr val="tx1">
              <a:alpha val="60000"/>
            </a:schemeClr>
          </a:solidFill>
        </p:spPr>
        <p:txBody>
          <a:bodyPr>
            <a:normAutofit lnSpcReduction="10000"/>
          </a:bodyPr>
          <a:lstStyle/>
          <a:p>
            <a:r>
              <a:rPr lang="en-US" sz="3200" dirty="0" smtClean="0"/>
              <a:t>Isaiah 6:2-3  Above it stood seraphim; each one had six wings: with two he covered his face, with two he covered his feet, and with two he flew. 3 And one cried to another and said:"Holy, holy, holy is the Lord of hosts; The whole earth is full of His glory!"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eation-sunset-picture-.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4" name="Content Placeholder 3"/>
          <p:cNvSpPr>
            <a:spLocks noGrp="1"/>
          </p:cNvSpPr>
          <p:nvPr>
            <p:ph idx="1"/>
          </p:nvPr>
        </p:nvSpPr>
        <p:spPr>
          <a:xfrm>
            <a:off x="457200" y="4724400"/>
            <a:ext cx="8229600" cy="1858963"/>
          </a:xfrm>
          <a:solidFill>
            <a:schemeClr val="tx1">
              <a:alpha val="53000"/>
            </a:schemeClr>
          </a:solidFill>
        </p:spPr>
        <p:txBody>
          <a:bodyPr/>
          <a:lstStyle/>
          <a:p>
            <a:r>
              <a:rPr lang="en-US" dirty="0" smtClean="0"/>
              <a:t>Why does God want us to praise Him?</a:t>
            </a:r>
          </a:p>
          <a:p>
            <a:r>
              <a:rPr lang="en-US" dirty="0" smtClean="0"/>
              <a:t>So He can bless us and allow us a glimpse of His glory…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in Jerusalem.jpg"/>
          <p:cNvPicPr>
            <a:picLocks noChangeAspect="1"/>
          </p:cNvPicPr>
          <p:nvPr/>
        </p:nvPicPr>
        <p:blipFill>
          <a:blip r:embed="rId2" cstate="print"/>
          <a:stretch>
            <a:fillRect/>
          </a:stretch>
        </p:blipFill>
        <p:spPr>
          <a:xfrm>
            <a:off x="0" y="1600200"/>
            <a:ext cx="4613455" cy="3048000"/>
          </a:xfrm>
          <a:prstGeom prst="rect">
            <a:avLst/>
          </a:prstGeom>
        </p:spPr>
      </p:pic>
      <p:pic>
        <p:nvPicPr>
          <p:cNvPr id="4" name="Picture 3" descr="isaiahs-vision-1-GoodSalt-prcas2627.jpg"/>
          <p:cNvPicPr>
            <a:picLocks noChangeAspect="1"/>
          </p:cNvPicPr>
          <p:nvPr/>
        </p:nvPicPr>
        <p:blipFill>
          <a:blip r:embed="rId3" cstate="print"/>
          <a:stretch>
            <a:fillRect/>
          </a:stretch>
        </p:blipFill>
        <p:spPr>
          <a:xfrm>
            <a:off x="4600446" y="1600200"/>
            <a:ext cx="4543554" cy="3048001"/>
          </a:xfrm>
          <a:prstGeom prst="rect">
            <a:avLst/>
          </a:prstGeom>
        </p:spPr>
      </p:pic>
      <p:sp>
        <p:nvSpPr>
          <p:cNvPr id="5" name="Title 4"/>
          <p:cNvSpPr>
            <a:spLocks noGrp="1"/>
          </p:cNvSpPr>
          <p:nvPr>
            <p:ph type="title"/>
          </p:nvPr>
        </p:nvSpPr>
        <p:spPr>
          <a:xfrm>
            <a:off x="381000" y="228600"/>
            <a:ext cx="5410200" cy="1219200"/>
          </a:xfrm>
        </p:spPr>
        <p:txBody>
          <a:bodyPr>
            <a:normAutofit fontScale="90000"/>
          </a:bodyPr>
          <a:lstStyle/>
          <a:p>
            <a:r>
              <a:rPr lang="en-US" dirty="0" smtClean="0"/>
              <a:t>The unclean made clean..</a:t>
            </a:r>
            <a:endParaRPr lang="en-US" dirty="0"/>
          </a:p>
        </p:txBody>
      </p:sp>
      <p:sp>
        <p:nvSpPr>
          <p:cNvPr id="7" name="Rectangle 6"/>
          <p:cNvSpPr/>
          <p:nvPr/>
        </p:nvSpPr>
        <p:spPr>
          <a:xfrm>
            <a:off x="0" y="16002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3200400"/>
            <a:ext cx="8839200" cy="3429000"/>
          </a:xfrm>
          <a:solidFill>
            <a:schemeClr val="tx1">
              <a:alpha val="60000"/>
            </a:schemeClr>
          </a:solidFill>
        </p:spPr>
        <p:txBody>
          <a:bodyPr>
            <a:normAutofit fontScale="85000" lnSpcReduction="20000"/>
          </a:bodyPr>
          <a:lstStyle/>
          <a:p>
            <a:r>
              <a:rPr lang="en-US" sz="3200" dirty="0" smtClean="0"/>
              <a:t>Isaiah 6:5-7  So I said: "Woe is me, for I am undone! Because I am a man of unclean lips, And I dwell in the midst of a people of unclean lips; For my eyes have seen the King, The Lord of hosts."  </a:t>
            </a:r>
          </a:p>
          <a:p>
            <a:r>
              <a:rPr lang="en-US" sz="3200" dirty="0" smtClean="0"/>
              <a:t>6 Then one of the seraphim flew to me, having in his hand a live coal which he had taken with the tongs from the altar. 7 And he touched my mouth with it, and said: "Behold, this has touched your lips; Your iniquity is taken away, And your sin purged."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dissolv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jpg"/>
          <p:cNvPicPr>
            <a:picLocks noChangeAspect="1"/>
          </p:cNvPicPr>
          <p:nvPr/>
        </p:nvPicPr>
        <p:blipFill>
          <a:blip r:embed="rId2" cstate="print"/>
          <a:srcRect t="37113"/>
          <a:stretch>
            <a:fillRect/>
          </a:stretch>
        </p:blipFill>
        <p:spPr>
          <a:xfrm>
            <a:off x="0" y="1524000"/>
            <a:ext cx="4648200" cy="2743200"/>
          </a:xfrm>
          <a:prstGeom prst="rect">
            <a:avLst/>
          </a:prstGeom>
        </p:spPr>
      </p:pic>
      <p:pic>
        <p:nvPicPr>
          <p:cNvPr id="3" name="Picture 2" descr="at foot of the cross.jpg"/>
          <p:cNvPicPr>
            <a:picLocks noChangeAspect="1"/>
          </p:cNvPicPr>
          <p:nvPr/>
        </p:nvPicPr>
        <p:blipFill>
          <a:blip r:embed="rId3" cstate="print"/>
          <a:stretch>
            <a:fillRect/>
          </a:stretch>
        </p:blipFill>
        <p:spPr>
          <a:xfrm>
            <a:off x="4648200" y="1524000"/>
            <a:ext cx="4495800" cy="2743200"/>
          </a:xfrm>
          <a:prstGeom prst="rect">
            <a:avLst/>
          </a:prstGeom>
        </p:spPr>
      </p:pic>
      <p:sp>
        <p:nvSpPr>
          <p:cNvPr id="4" name="Title 3"/>
          <p:cNvSpPr>
            <a:spLocks noGrp="1"/>
          </p:cNvSpPr>
          <p:nvPr>
            <p:ph type="title"/>
          </p:nvPr>
        </p:nvSpPr>
        <p:spPr/>
        <p:txBody>
          <a:bodyPr>
            <a:normAutofit fontScale="90000"/>
          </a:bodyPr>
          <a:lstStyle/>
          <a:p>
            <a:r>
              <a:rPr lang="en-US" dirty="0" smtClean="0"/>
              <a:t>God’s provision for righteousness..</a:t>
            </a:r>
            <a:endParaRPr lang="en-US" dirty="0"/>
          </a:p>
        </p:txBody>
      </p:sp>
      <p:sp>
        <p:nvSpPr>
          <p:cNvPr id="5" name="Content Placeholder 4"/>
          <p:cNvSpPr>
            <a:spLocks noGrp="1"/>
          </p:cNvSpPr>
          <p:nvPr>
            <p:ph idx="1"/>
          </p:nvPr>
        </p:nvSpPr>
        <p:spPr>
          <a:xfrm>
            <a:off x="457200" y="3962400"/>
            <a:ext cx="8229600" cy="2590800"/>
          </a:xfrm>
          <a:solidFill>
            <a:schemeClr val="tx1">
              <a:alpha val="62000"/>
            </a:schemeClr>
          </a:solidFill>
        </p:spPr>
        <p:txBody>
          <a:bodyPr/>
          <a:lstStyle/>
          <a:p>
            <a:r>
              <a:rPr lang="en-US" dirty="0" smtClean="0"/>
              <a:t>He’s done more than send an angel to purify our lips with a burning coal..</a:t>
            </a:r>
          </a:p>
          <a:p>
            <a:r>
              <a:rPr lang="en-US" dirty="0" smtClean="0"/>
              <a:t>He’s sent His very own Son to purify our entire being…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305800" cy="1066800"/>
          </a:xfrm>
        </p:spPr>
        <p:txBody>
          <a:bodyPr/>
          <a:lstStyle/>
          <a:p>
            <a:r>
              <a:rPr lang="en-US" dirty="0" smtClean="0"/>
              <a:t>Searching for the Sacred</a:t>
            </a:r>
            <a:endParaRPr lang="en-US" dirty="0"/>
          </a:p>
        </p:txBody>
      </p:sp>
      <p:sp>
        <p:nvSpPr>
          <p:cNvPr id="3" name="Subtitle 2"/>
          <p:cNvSpPr>
            <a:spLocks noGrp="1"/>
          </p:cNvSpPr>
          <p:nvPr>
            <p:ph type="subTitle" idx="1"/>
          </p:nvPr>
        </p:nvSpPr>
        <p:spPr>
          <a:xfrm>
            <a:off x="1295400" y="5486400"/>
            <a:ext cx="6400800" cy="990600"/>
          </a:xfrm>
        </p:spPr>
        <p:txBody>
          <a:bodyPr>
            <a:normAutofit/>
          </a:bodyPr>
          <a:lstStyle/>
          <a:p>
            <a:r>
              <a:rPr lang="en-US" sz="4800" dirty="0" smtClean="0"/>
              <a:t>Isaiah 6:1-7</a:t>
            </a:r>
            <a:endParaRPr lang="en-US" sz="4800" dirty="0"/>
          </a:p>
        </p:txBody>
      </p:sp>
      <p:pic>
        <p:nvPicPr>
          <p:cNvPr id="7" name="Picture 6" descr="speak to higher power.jpg"/>
          <p:cNvPicPr>
            <a:picLocks noChangeAspect="1"/>
          </p:cNvPicPr>
          <p:nvPr/>
        </p:nvPicPr>
        <p:blipFill>
          <a:blip r:embed="rId2" cstate="print">
            <a:lum bright="-10000" contrast="10000"/>
          </a:blip>
          <a:srcRect t="3186" b="4779"/>
          <a:stretch>
            <a:fillRect/>
          </a:stretch>
        </p:blipFill>
        <p:spPr>
          <a:xfrm>
            <a:off x="0" y="1524000"/>
            <a:ext cx="9144000" cy="3803920"/>
          </a:xfrm>
          <a:prstGeom prst="rect">
            <a:avLst/>
          </a:prstGeom>
          <a:effectLst>
            <a:glow rad="101600">
              <a:schemeClr val="accent6">
                <a:satMod val="175000"/>
                <a:alpha val="40000"/>
              </a:schemeClr>
            </a:glo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3" descr="HIGHER-POWER.jpg"/>
          <p:cNvPicPr>
            <a:picLocks noChangeAspect="1"/>
          </p:cNvPicPr>
          <p:nvPr/>
        </p:nvPicPr>
        <p:blipFill>
          <a:blip r:embed="rId2" cstate="print"/>
          <a:stretch>
            <a:fillRect/>
          </a:stretch>
        </p:blipFill>
        <p:spPr>
          <a:xfrm>
            <a:off x="3124201" y="1600200"/>
            <a:ext cx="3124200" cy="2514600"/>
          </a:xfrm>
          <a:prstGeom prst="rect">
            <a:avLst/>
          </a:prstGeom>
        </p:spPr>
      </p:pic>
      <p:pic>
        <p:nvPicPr>
          <p:cNvPr id="2" name="Picture 1" descr="higher power oak tree.jpg"/>
          <p:cNvPicPr>
            <a:picLocks noChangeAspect="1"/>
          </p:cNvPicPr>
          <p:nvPr/>
        </p:nvPicPr>
        <p:blipFill>
          <a:blip r:embed="rId3" cstate="print"/>
          <a:stretch>
            <a:fillRect/>
          </a:stretch>
        </p:blipFill>
        <p:spPr>
          <a:xfrm>
            <a:off x="0" y="1600200"/>
            <a:ext cx="3124200" cy="2514600"/>
          </a:xfrm>
          <a:prstGeom prst="rect">
            <a:avLst/>
          </a:prstGeom>
        </p:spPr>
      </p:pic>
      <p:pic>
        <p:nvPicPr>
          <p:cNvPr id="4" name="Picture 3" descr="Trust in higher power.jpg"/>
          <p:cNvPicPr>
            <a:picLocks noChangeAspect="1"/>
          </p:cNvPicPr>
          <p:nvPr/>
        </p:nvPicPr>
        <p:blipFill>
          <a:blip r:embed="rId4" cstate="print">
            <a:lum bright="-5000" contrast="10000"/>
          </a:blip>
          <a:stretch>
            <a:fillRect/>
          </a:stretch>
        </p:blipFill>
        <p:spPr>
          <a:xfrm>
            <a:off x="6248400" y="1600200"/>
            <a:ext cx="2895600" cy="2514600"/>
          </a:xfrm>
          <a:prstGeom prst="rect">
            <a:avLst/>
          </a:prstGeom>
        </p:spPr>
      </p:pic>
      <p:cxnSp>
        <p:nvCxnSpPr>
          <p:cNvPr id="7" name="Straight Connector 6"/>
          <p:cNvCxnSpPr/>
          <p:nvPr/>
        </p:nvCxnSpPr>
        <p:spPr>
          <a:xfrm>
            <a:off x="0" y="1600200"/>
            <a:ext cx="9144000" cy="0"/>
          </a:xfrm>
          <a:prstGeom prst="line">
            <a:avLst/>
          </a:prstGeom>
          <a:ln>
            <a:solidFill>
              <a:schemeClr val="accent1">
                <a:shade val="95000"/>
                <a:satMod val="105000"/>
              </a:schemeClr>
            </a:solidFill>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114800"/>
            <a:ext cx="9144000" cy="0"/>
          </a:xfrm>
          <a:prstGeom prst="line">
            <a:avLst/>
          </a:prstGeom>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p:txBody>
          <a:bodyPr/>
          <a:lstStyle/>
          <a:p>
            <a:r>
              <a:rPr lang="en-US" dirty="0" smtClean="0"/>
              <a:t>Rebecca’s question..</a:t>
            </a:r>
            <a:endParaRPr lang="en-US" dirty="0"/>
          </a:p>
        </p:txBody>
      </p:sp>
      <p:sp>
        <p:nvSpPr>
          <p:cNvPr id="18" name="Content Placeholder 17"/>
          <p:cNvSpPr>
            <a:spLocks noGrp="1"/>
          </p:cNvSpPr>
          <p:nvPr>
            <p:ph idx="1"/>
          </p:nvPr>
        </p:nvSpPr>
        <p:spPr>
          <a:xfrm>
            <a:off x="457200" y="4343400"/>
            <a:ext cx="8229600" cy="2286000"/>
          </a:xfrm>
        </p:spPr>
        <p:txBody>
          <a:bodyPr>
            <a:normAutofit fontScale="92500" lnSpcReduction="10000"/>
          </a:bodyPr>
          <a:lstStyle/>
          <a:p>
            <a:r>
              <a:rPr lang="en-US" dirty="0" smtClean="0"/>
              <a:t>Belief in higher power instead of God..</a:t>
            </a:r>
          </a:p>
          <a:p>
            <a:r>
              <a:rPr lang="en-US" dirty="0" smtClean="0"/>
              <a:t>In dream, met Jesus, was ok..</a:t>
            </a:r>
          </a:p>
          <a:p>
            <a:r>
              <a:rPr lang="en-US" dirty="0" smtClean="0"/>
              <a:t>God is too constricting.. </a:t>
            </a:r>
          </a:p>
          <a:p>
            <a:r>
              <a:rPr lang="en-US" dirty="0" smtClean="0"/>
              <a:t>Bible is not literal, but just stories..</a:t>
            </a:r>
          </a:p>
          <a:p>
            <a:endParaRPr lang="en-US" dirty="0"/>
          </a:p>
        </p:txBody>
      </p:sp>
      <p:pic>
        <p:nvPicPr>
          <p:cNvPr id="19" name="Content Placeholder 16" descr="higher being 02.jpg"/>
          <p:cNvPicPr>
            <a:picLocks noChangeAspect="1"/>
          </p:cNvPicPr>
          <p:nvPr/>
        </p:nvPicPr>
        <p:blipFill>
          <a:blip r:embed="rId5" cstate="print"/>
          <a:stretch>
            <a:fillRect/>
          </a:stretch>
        </p:blipFill>
        <p:spPr>
          <a:xfrm>
            <a:off x="3124199" y="1676400"/>
            <a:ext cx="3142767" cy="2438400"/>
          </a:xfrm>
          <a:prstGeom prst="rect">
            <a:avLst/>
          </a:prstGeom>
        </p:spPr>
      </p:pic>
      <p:sp>
        <p:nvSpPr>
          <p:cNvPr id="5" name="Rectangle 4"/>
          <p:cNvSpPr/>
          <p:nvPr/>
        </p:nvSpPr>
        <p:spPr>
          <a:xfrm>
            <a:off x="0" y="1600200"/>
            <a:ext cx="9144000" cy="25908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wipe(left)">
                                      <p:cBhvr>
                                        <p:cTn id="7" dur="10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wipe(left)">
                                      <p:cBhvr>
                                        <p:cTn id="12" dur="10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wipe(left)">
                                      <p:cBhvr>
                                        <p:cTn id="17" dur="10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wipe(left)">
                                      <p:cBhvr>
                                        <p:cTn id="22" dur="10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o-is-God 02.jpg"/>
          <p:cNvPicPr>
            <a:picLocks noChangeAspect="1"/>
          </p:cNvPicPr>
          <p:nvPr/>
        </p:nvPicPr>
        <p:blipFill>
          <a:blip r:embed="rId2" cstate="print">
            <a:lum bright="-6000" contrast="10000"/>
          </a:blip>
          <a:stretch>
            <a:fillRect/>
          </a:stretch>
        </p:blipFill>
        <p:spPr>
          <a:xfrm>
            <a:off x="0" y="1600200"/>
            <a:ext cx="9144000" cy="3810000"/>
          </a:xfrm>
          <a:prstGeom prst="rect">
            <a:avLst/>
          </a:prstGeom>
          <a:effectLst>
            <a:glow rad="101600">
              <a:schemeClr val="accent6">
                <a:satMod val="175000"/>
                <a:alpha val="40000"/>
              </a:schemeClr>
            </a:glow>
          </a:effectLst>
        </p:spPr>
      </p:pic>
      <p:sp>
        <p:nvSpPr>
          <p:cNvPr id="3" name="Title 2"/>
          <p:cNvSpPr>
            <a:spLocks noGrp="1"/>
          </p:cNvSpPr>
          <p:nvPr>
            <p:ph type="title"/>
          </p:nvPr>
        </p:nvSpPr>
        <p:spPr>
          <a:xfrm>
            <a:off x="381000" y="304800"/>
            <a:ext cx="6248400" cy="1143000"/>
          </a:xfrm>
        </p:spPr>
        <p:txBody>
          <a:bodyPr>
            <a:normAutofit/>
          </a:bodyPr>
          <a:lstStyle/>
          <a:p>
            <a:r>
              <a:rPr lang="en-US" dirty="0" smtClean="0"/>
              <a:t>Interest in the spiritual..</a:t>
            </a:r>
            <a:endParaRPr lang="en-US" dirty="0"/>
          </a:p>
        </p:txBody>
      </p:sp>
      <p:sp>
        <p:nvSpPr>
          <p:cNvPr id="4" name="Content Placeholder 3"/>
          <p:cNvSpPr>
            <a:spLocks noGrp="1"/>
          </p:cNvSpPr>
          <p:nvPr>
            <p:ph idx="1"/>
          </p:nvPr>
        </p:nvSpPr>
        <p:spPr>
          <a:xfrm>
            <a:off x="228600" y="1752600"/>
            <a:ext cx="8229600" cy="2667000"/>
          </a:xfrm>
          <a:solidFill>
            <a:schemeClr val="tx1">
              <a:alpha val="50000"/>
            </a:schemeClr>
          </a:solidFill>
        </p:spPr>
        <p:txBody>
          <a:bodyPr>
            <a:normAutofit/>
          </a:bodyPr>
          <a:lstStyle/>
          <a:p>
            <a:r>
              <a:rPr lang="en-US" sz="4000" dirty="0" smtClean="0"/>
              <a:t>Trying to find self</a:t>
            </a:r>
          </a:p>
          <a:p>
            <a:r>
              <a:rPr lang="en-US" sz="4000" dirty="0" smtClean="0"/>
              <a:t>Looking for meaning</a:t>
            </a:r>
          </a:p>
          <a:p>
            <a:r>
              <a:rPr lang="en-US" sz="4000" dirty="0" smtClean="0"/>
              <a:t>Trying to find God</a:t>
            </a:r>
            <a:endParaRPr lang="en-US" sz="4000" dirty="0"/>
          </a:p>
        </p:txBody>
      </p:sp>
      <p:sp>
        <p:nvSpPr>
          <p:cNvPr id="5" name="Content Placeholder 3"/>
          <p:cNvSpPr txBox="1">
            <a:spLocks/>
          </p:cNvSpPr>
          <p:nvPr/>
        </p:nvSpPr>
        <p:spPr>
          <a:xfrm>
            <a:off x="228600" y="5638800"/>
            <a:ext cx="8763000" cy="10668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smtClean="0">
                <a:solidFill>
                  <a:schemeClr val="bg1"/>
                </a:solidFill>
                <a:effectLst/>
                <a:latin typeface="Georgia" pitchFamily="18" charset="0"/>
                <a:cs typeface="Times New Roman" pitchFamily="18" charset="0"/>
              </a:rPr>
              <a:t>A hunger only our Creator can fill…</a:t>
            </a:r>
            <a:endParaRPr kumimoji="0" lang="en-US" sz="40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p:txBody>
      </p:sp>
      <p:cxnSp>
        <p:nvCxnSpPr>
          <p:cNvPr id="8" name="Straight Arrow Connector 7"/>
          <p:cNvCxnSpPr/>
          <p:nvPr/>
        </p:nvCxnSpPr>
        <p:spPr>
          <a:xfrm flipH="1">
            <a:off x="2438400" y="3886200"/>
            <a:ext cx="1524000" cy="4572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38200" y="4343400"/>
            <a:ext cx="1752600" cy="830997"/>
          </a:xfrm>
          <a:prstGeom prst="rect">
            <a:avLst/>
          </a:prstGeom>
          <a:noFill/>
        </p:spPr>
        <p:txBody>
          <a:bodyPr wrap="square" rtlCol="0">
            <a:spAutoFit/>
          </a:bodyPr>
          <a:lstStyle/>
          <a:p>
            <a:pPr algn="ctr"/>
            <a:r>
              <a:rPr lang="en-US" sz="2400" dirty="0" smtClean="0">
                <a:solidFill>
                  <a:schemeClr val="bg1"/>
                </a:solidFill>
                <a:latin typeface="Georgia" pitchFamily="18" charset="0"/>
              </a:rPr>
              <a:t>Alternative religions</a:t>
            </a:r>
            <a:endParaRPr lang="en-US" sz="2400" dirty="0">
              <a:solidFill>
                <a:schemeClr val="bg1"/>
              </a:solidFill>
              <a:latin typeface="Georgia" pitchFamily="18" charset="0"/>
            </a:endParaRPr>
          </a:p>
        </p:txBody>
      </p:sp>
      <p:cxnSp>
        <p:nvCxnSpPr>
          <p:cNvPr id="12" name="Straight Arrow Connector 11"/>
          <p:cNvCxnSpPr/>
          <p:nvPr/>
        </p:nvCxnSpPr>
        <p:spPr>
          <a:xfrm flipH="1">
            <a:off x="4191000" y="3886200"/>
            <a:ext cx="76200" cy="533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667000" y="4495800"/>
            <a:ext cx="3124200" cy="461665"/>
          </a:xfrm>
          <a:prstGeom prst="rect">
            <a:avLst/>
          </a:prstGeom>
          <a:noFill/>
        </p:spPr>
        <p:txBody>
          <a:bodyPr wrap="square" rtlCol="0">
            <a:spAutoFit/>
          </a:bodyPr>
          <a:lstStyle/>
          <a:p>
            <a:pPr algn="ctr"/>
            <a:r>
              <a:rPr lang="en-US" sz="2400" dirty="0" smtClean="0">
                <a:solidFill>
                  <a:schemeClr val="bg1"/>
                </a:solidFill>
                <a:latin typeface="Georgia" pitchFamily="18" charset="0"/>
              </a:rPr>
              <a:t>Career/Possessions</a:t>
            </a:r>
            <a:endParaRPr lang="en-US" sz="2400" dirty="0">
              <a:solidFill>
                <a:schemeClr val="bg1"/>
              </a:solidFill>
              <a:latin typeface="Georgia" pitchFamily="18" charset="0"/>
            </a:endParaRPr>
          </a:p>
        </p:txBody>
      </p:sp>
      <p:cxnSp>
        <p:nvCxnSpPr>
          <p:cNvPr id="22" name="Straight Arrow Connector 21"/>
          <p:cNvCxnSpPr/>
          <p:nvPr/>
        </p:nvCxnSpPr>
        <p:spPr>
          <a:xfrm>
            <a:off x="4800600" y="3886200"/>
            <a:ext cx="1371600" cy="4572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715000" y="4495800"/>
            <a:ext cx="2209800" cy="461665"/>
          </a:xfrm>
          <a:prstGeom prst="rect">
            <a:avLst/>
          </a:prstGeom>
          <a:noFill/>
        </p:spPr>
        <p:txBody>
          <a:bodyPr wrap="square" rtlCol="0">
            <a:spAutoFit/>
          </a:bodyPr>
          <a:lstStyle/>
          <a:p>
            <a:pPr algn="ctr"/>
            <a:r>
              <a:rPr lang="en-US" sz="2400" dirty="0" smtClean="0">
                <a:solidFill>
                  <a:schemeClr val="bg1"/>
                </a:solidFill>
                <a:latin typeface="Georgia" pitchFamily="18" charset="0"/>
              </a:rPr>
              <a:t>Relationships</a:t>
            </a:r>
            <a:endParaRPr lang="en-US" sz="24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strVal val="#ppt_w*0.70"/>
                                          </p:val>
                                        </p:tav>
                                        <p:tav tm="100000">
                                          <p:val>
                                            <p:strVal val="#ppt_w"/>
                                          </p:val>
                                        </p:tav>
                                      </p:tavLst>
                                    </p:anim>
                                    <p:anim calcmode="lin" valueType="num">
                                      <p:cBhvr>
                                        <p:cTn id="8" dur="1000" fill="hold"/>
                                        <p:tgtEl>
                                          <p:spTgt spid="4">
                                            <p:bg/>
                                          </p:spTgt>
                                        </p:tgtEl>
                                        <p:attrNameLst>
                                          <p:attrName>ppt_h</p:attrName>
                                        </p:attrNameLst>
                                      </p:cBhvr>
                                      <p:tavLst>
                                        <p:tav tm="0">
                                          <p:val>
                                            <p:strVal val="#ppt_h"/>
                                          </p:val>
                                        </p:tav>
                                        <p:tav tm="100000">
                                          <p:val>
                                            <p:strVal val="#ppt_h"/>
                                          </p:val>
                                        </p:tav>
                                      </p:tavLst>
                                    </p:anim>
                                    <p:animEffect transition="in" filter="fade">
                                      <p:cBhvr>
                                        <p:cTn id="9" dur="1000"/>
                                        <p:tgtEl>
                                          <p:spTgt spid="4">
                                            <p:bg/>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1" end="1"/>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p:cTn id="2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dissolve">
                                      <p:cBhvr>
                                        <p:cTn id="40" dur="500"/>
                                        <p:tgtEl>
                                          <p:spTgt spid="12"/>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dissolv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dissolve">
                                      <p:cBhvr>
                                        <p:cTn id="48" dur="500"/>
                                        <p:tgtEl>
                                          <p:spTgt spid="22"/>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dissolv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5">
                                            <p:txEl>
                                              <p:pRg st="0" end="0"/>
                                            </p:txEl>
                                          </p:spTgt>
                                        </p:tgtEl>
                                        <p:attrNameLst>
                                          <p:attrName>style.visibility</p:attrName>
                                        </p:attrNameLst>
                                      </p:cBhvr>
                                      <p:to>
                                        <p:strVal val="visible"/>
                                      </p:to>
                                    </p:set>
                                    <p:anim calcmode="lin" valueType="num">
                                      <p:cBhvr>
                                        <p:cTn id="56"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57"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58"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p:bldP spid="11" grpId="0"/>
      <p:bldP spid="17"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thens.jpg"/>
          <p:cNvPicPr>
            <a:picLocks noChangeAspect="1"/>
          </p:cNvPicPr>
          <p:nvPr/>
        </p:nvPicPr>
        <p:blipFill>
          <a:blip r:embed="rId2" cstate="print">
            <a:lum bright="-10000" contrast="10000"/>
          </a:blip>
          <a:srcRect t="5870"/>
          <a:stretch>
            <a:fillRect/>
          </a:stretch>
        </p:blipFill>
        <p:spPr>
          <a:xfrm>
            <a:off x="0" y="1524000"/>
            <a:ext cx="9144000" cy="3108436"/>
          </a:xfrm>
          <a:prstGeom prst="rect">
            <a:avLst/>
          </a:prstGeom>
          <a:effectLst>
            <a:glow rad="101600">
              <a:schemeClr val="accent6">
                <a:satMod val="175000"/>
                <a:alpha val="40000"/>
              </a:schemeClr>
            </a:glow>
          </a:effectLst>
        </p:spPr>
      </p:pic>
      <p:sp>
        <p:nvSpPr>
          <p:cNvPr id="6" name="Rectangle 5"/>
          <p:cNvSpPr/>
          <p:nvPr/>
        </p:nvSpPr>
        <p:spPr>
          <a:xfrm>
            <a:off x="0" y="15240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Paul in Athens..</a:t>
            </a:r>
            <a:endParaRPr lang="en-US" dirty="0"/>
          </a:p>
        </p:txBody>
      </p:sp>
      <p:sp>
        <p:nvSpPr>
          <p:cNvPr id="9" name="Content Placeholder 8"/>
          <p:cNvSpPr>
            <a:spLocks noGrp="1"/>
          </p:cNvSpPr>
          <p:nvPr>
            <p:ph idx="1"/>
          </p:nvPr>
        </p:nvSpPr>
        <p:spPr>
          <a:xfrm>
            <a:off x="304800" y="1600200"/>
            <a:ext cx="8382000" cy="4724400"/>
          </a:xfrm>
          <a:solidFill>
            <a:schemeClr val="tx1">
              <a:alpha val="55000"/>
            </a:schemeClr>
          </a:solidFill>
        </p:spPr>
        <p:txBody>
          <a:bodyPr>
            <a:noAutofit/>
          </a:bodyPr>
          <a:lstStyle/>
          <a:p>
            <a:r>
              <a:rPr lang="en-US" sz="3200" dirty="0" smtClean="0"/>
              <a:t>Acts 17:16  his spirit was provoked within him when he saw that the city was given over to idols. </a:t>
            </a:r>
          </a:p>
          <a:p>
            <a:r>
              <a:rPr lang="en-US" sz="3200" dirty="0" smtClean="0"/>
              <a:t>Acts 17:22-23 "Men of Athens, I perceive that in all things you are very religious; 23 as I was passing through and considering the objects of your worship, I even found an altar with this inscription: TO THE UNKNOWN GOD. </a:t>
            </a:r>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in Jerusalem.jpg"/>
          <p:cNvPicPr>
            <a:picLocks noChangeAspect="1"/>
          </p:cNvPicPr>
          <p:nvPr/>
        </p:nvPicPr>
        <p:blipFill>
          <a:blip r:embed="rId2" cstate="print"/>
          <a:stretch>
            <a:fillRect/>
          </a:stretch>
        </p:blipFill>
        <p:spPr>
          <a:xfrm>
            <a:off x="0" y="1600200"/>
            <a:ext cx="4613455" cy="3048000"/>
          </a:xfrm>
          <a:prstGeom prst="rect">
            <a:avLst/>
          </a:prstGeom>
        </p:spPr>
      </p:pic>
      <p:pic>
        <p:nvPicPr>
          <p:cNvPr id="4" name="Picture 3" descr="isaiahs-vision-1-GoodSalt-prcas2627.jpg"/>
          <p:cNvPicPr>
            <a:picLocks noChangeAspect="1"/>
          </p:cNvPicPr>
          <p:nvPr/>
        </p:nvPicPr>
        <p:blipFill>
          <a:blip r:embed="rId3" cstate="print"/>
          <a:stretch>
            <a:fillRect/>
          </a:stretch>
        </p:blipFill>
        <p:spPr>
          <a:xfrm>
            <a:off x="4600446" y="1600200"/>
            <a:ext cx="4543554" cy="3048001"/>
          </a:xfrm>
          <a:prstGeom prst="rect">
            <a:avLst/>
          </a:prstGeom>
        </p:spPr>
      </p:pic>
      <p:sp>
        <p:nvSpPr>
          <p:cNvPr id="5" name="Title 4"/>
          <p:cNvSpPr>
            <a:spLocks noGrp="1"/>
          </p:cNvSpPr>
          <p:nvPr>
            <p:ph type="title"/>
          </p:nvPr>
        </p:nvSpPr>
        <p:spPr>
          <a:xfrm>
            <a:off x="381000" y="304800"/>
            <a:ext cx="7086600" cy="1143000"/>
          </a:xfrm>
        </p:spPr>
        <p:txBody>
          <a:bodyPr>
            <a:normAutofit fontScale="90000"/>
          </a:bodyPr>
          <a:lstStyle/>
          <a:p>
            <a:r>
              <a:rPr lang="en-US" dirty="0" smtClean="0"/>
              <a:t>Isaiah calling for repentance..</a:t>
            </a:r>
            <a:endParaRPr lang="en-US" dirty="0"/>
          </a:p>
        </p:txBody>
      </p:sp>
      <p:sp>
        <p:nvSpPr>
          <p:cNvPr id="7" name="Rectangle 6"/>
          <p:cNvSpPr/>
          <p:nvPr/>
        </p:nvSpPr>
        <p:spPr>
          <a:xfrm>
            <a:off x="0" y="16002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4876800"/>
            <a:ext cx="8610600" cy="1600200"/>
          </a:xfrm>
          <a:solidFill>
            <a:schemeClr val="tx1">
              <a:alpha val="60000"/>
            </a:schemeClr>
          </a:solidFill>
        </p:spPr>
        <p:txBody>
          <a:bodyPr>
            <a:normAutofit/>
          </a:bodyPr>
          <a:lstStyle/>
          <a:p>
            <a:r>
              <a:rPr lang="en-US" dirty="0" smtClean="0"/>
              <a:t>Isaiah 6:9-10 .. God’s people blessed but spiritually deaf, blind, insensitive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in Jerusalem.jpg"/>
          <p:cNvPicPr>
            <a:picLocks noChangeAspect="1"/>
          </p:cNvPicPr>
          <p:nvPr/>
        </p:nvPicPr>
        <p:blipFill>
          <a:blip r:embed="rId2" cstate="print"/>
          <a:stretch>
            <a:fillRect/>
          </a:stretch>
        </p:blipFill>
        <p:spPr>
          <a:xfrm>
            <a:off x="0" y="1600200"/>
            <a:ext cx="4613455" cy="3048000"/>
          </a:xfrm>
          <a:prstGeom prst="rect">
            <a:avLst/>
          </a:prstGeom>
        </p:spPr>
      </p:pic>
      <p:pic>
        <p:nvPicPr>
          <p:cNvPr id="4" name="Picture 3" descr="isaiahs-vision-1-GoodSalt-prcas2627.jpg"/>
          <p:cNvPicPr>
            <a:picLocks noChangeAspect="1"/>
          </p:cNvPicPr>
          <p:nvPr/>
        </p:nvPicPr>
        <p:blipFill>
          <a:blip r:embed="rId3" cstate="print"/>
          <a:stretch>
            <a:fillRect/>
          </a:stretch>
        </p:blipFill>
        <p:spPr>
          <a:xfrm>
            <a:off x="4600446" y="1600200"/>
            <a:ext cx="4543554" cy="3048001"/>
          </a:xfrm>
          <a:prstGeom prst="rect">
            <a:avLst/>
          </a:prstGeom>
        </p:spPr>
      </p:pic>
      <p:sp>
        <p:nvSpPr>
          <p:cNvPr id="5" name="Title 4"/>
          <p:cNvSpPr>
            <a:spLocks noGrp="1"/>
          </p:cNvSpPr>
          <p:nvPr>
            <p:ph type="title"/>
          </p:nvPr>
        </p:nvSpPr>
        <p:spPr>
          <a:xfrm>
            <a:off x="381000" y="304800"/>
            <a:ext cx="7086600" cy="1143000"/>
          </a:xfrm>
        </p:spPr>
        <p:txBody>
          <a:bodyPr>
            <a:normAutofit/>
          </a:bodyPr>
          <a:lstStyle/>
          <a:p>
            <a:r>
              <a:rPr lang="en-US" dirty="0" smtClean="0"/>
              <a:t>Isaiah’s encounter..</a:t>
            </a:r>
            <a:endParaRPr lang="en-US" dirty="0"/>
          </a:p>
        </p:txBody>
      </p:sp>
      <p:sp>
        <p:nvSpPr>
          <p:cNvPr id="7" name="Rectangle 6"/>
          <p:cNvSpPr/>
          <p:nvPr/>
        </p:nvSpPr>
        <p:spPr>
          <a:xfrm>
            <a:off x="0" y="16002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152400" y="3505200"/>
            <a:ext cx="8991600" cy="3352800"/>
          </a:xfrm>
          <a:solidFill>
            <a:schemeClr val="tx1">
              <a:alpha val="60000"/>
            </a:schemeClr>
          </a:solidFill>
        </p:spPr>
        <p:txBody>
          <a:bodyPr>
            <a:normAutofit fontScale="77500" lnSpcReduction="20000"/>
          </a:bodyPr>
          <a:lstStyle/>
          <a:p>
            <a:r>
              <a:rPr lang="en-US" dirty="0" smtClean="0"/>
              <a:t>Isaiah 6:1-4  I saw the Lord sitting on a throne, high and lifted up, and the train of His robe filled the temple. 2 Above it stood seraphim; each one had six wings: with two he covered his face, with two he covered his feet, and with two he flew. 3 And one cried to another and said:"Holy, holy, holy is the Lord of hosts; The whole earth is full of His glory!" 4 And the posts of the door were shaken by the voice of him who cried out, and the house was filled with smoke.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 You Know God.jpg"/>
          <p:cNvPicPr>
            <a:picLocks noChangeAspect="1"/>
          </p:cNvPicPr>
          <p:nvPr/>
        </p:nvPicPr>
        <p:blipFill>
          <a:blip r:embed="rId2" cstate="print">
            <a:lum bright="-6000" contrast="10000"/>
          </a:blip>
          <a:stretch>
            <a:fillRect/>
          </a:stretch>
        </p:blipFill>
        <p:spPr>
          <a:xfrm>
            <a:off x="0" y="1828800"/>
            <a:ext cx="9144000" cy="2797108"/>
          </a:xfrm>
          <a:prstGeom prst="rect">
            <a:avLst/>
          </a:prstGeom>
          <a:effectLst>
            <a:glow rad="101600">
              <a:schemeClr val="accent6">
                <a:satMod val="175000"/>
                <a:alpha val="40000"/>
              </a:schemeClr>
            </a:glow>
          </a:effectLst>
        </p:spPr>
      </p:pic>
      <p:sp>
        <p:nvSpPr>
          <p:cNvPr id="6" name="Title 5"/>
          <p:cNvSpPr>
            <a:spLocks noGrp="1"/>
          </p:cNvSpPr>
          <p:nvPr>
            <p:ph type="title"/>
          </p:nvPr>
        </p:nvSpPr>
        <p:spPr/>
        <p:txBody>
          <a:bodyPr>
            <a:normAutofit fontScale="90000"/>
          </a:bodyPr>
          <a:lstStyle/>
          <a:p>
            <a:r>
              <a:rPr lang="en-US" dirty="0" smtClean="0"/>
              <a:t>Seeking God without knowing why..</a:t>
            </a:r>
            <a:endParaRPr lang="en-US" dirty="0"/>
          </a:p>
        </p:txBody>
      </p:sp>
      <p:sp>
        <p:nvSpPr>
          <p:cNvPr id="5" name="Content Placeholder 4"/>
          <p:cNvSpPr>
            <a:spLocks noGrp="1"/>
          </p:cNvSpPr>
          <p:nvPr>
            <p:ph idx="1"/>
          </p:nvPr>
        </p:nvSpPr>
        <p:spPr>
          <a:xfrm>
            <a:off x="533400" y="4800600"/>
            <a:ext cx="8229600" cy="1752600"/>
          </a:xfrm>
        </p:spPr>
        <p:txBody>
          <a:bodyPr>
            <a:normAutofit/>
          </a:bodyPr>
          <a:lstStyle/>
          <a:p>
            <a:r>
              <a:rPr lang="en-US" dirty="0" smtClean="0"/>
              <a:t>Seeking God without being changed..</a:t>
            </a:r>
          </a:p>
          <a:p>
            <a:r>
              <a:rPr lang="en-US" dirty="0" smtClean="0"/>
              <a:t>Our first motive is to see His glory…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mple in Jerusalem.jpg"/>
          <p:cNvPicPr>
            <a:picLocks noChangeAspect="1"/>
          </p:cNvPicPr>
          <p:nvPr/>
        </p:nvPicPr>
        <p:blipFill>
          <a:blip r:embed="rId2" cstate="print"/>
          <a:stretch>
            <a:fillRect/>
          </a:stretch>
        </p:blipFill>
        <p:spPr>
          <a:xfrm>
            <a:off x="0" y="1600200"/>
            <a:ext cx="4613455" cy="3048000"/>
          </a:xfrm>
          <a:prstGeom prst="rect">
            <a:avLst/>
          </a:prstGeom>
        </p:spPr>
      </p:pic>
      <p:pic>
        <p:nvPicPr>
          <p:cNvPr id="4" name="Picture 3" descr="isaiahs-vision-1-GoodSalt-prcas2627.jpg"/>
          <p:cNvPicPr>
            <a:picLocks noChangeAspect="1"/>
          </p:cNvPicPr>
          <p:nvPr/>
        </p:nvPicPr>
        <p:blipFill>
          <a:blip r:embed="rId3" cstate="print"/>
          <a:stretch>
            <a:fillRect/>
          </a:stretch>
        </p:blipFill>
        <p:spPr>
          <a:xfrm>
            <a:off x="4600446" y="1600200"/>
            <a:ext cx="4543554" cy="3048001"/>
          </a:xfrm>
          <a:prstGeom prst="rect">
            <a:avLst/>
          </a:prstGeom>
        </p:spPr>
      </p:pic>
      <p:sp>
        <p:nvSpPr>
          <p:cNvPr id="5" name="Title 4"/>
          <p:cNvSpPr>
            <a:spLocks noGrp="1"/>
          </p:cNvSpPr>
          <p:nvPr>
            <p:ph type="title"/>
          </p:nvPr>
        </p:nvSpPr>
        <p:spPr>
          <a:xfrm>
            <a:off x="381000" y="228600"/>
            <a:ext cx="5410200" cy="1219200"/>
          </a:xfrm>
        </p:spPr>
        <p:txBody>
          <a:bodyPr>
            <a:normAutofit fontScale="90000"/>
          </a:bodyPr>
          <a:lstStyle/>
          <a:p>
            <a:r>
              <a:rPr lang="en-US" dirty="0" smtClean="0"/>
              <a:t>God will never leave His Throne..</a:t>
            </a:r>
            <a:endParaRPr lang="en-US" dirty="0"/>
          </a:p>
        </p:txBody>
      </p:sp>
      <p:sp>
        <p:nvSpPr>
          <p:cNvPr id="7" name="Rectangle 6"/>
          <p:cNvSpPr/>
          <p:nvPr/>
        </p:nvSpPr>
        <p:spPr>
          <a:xfrm>
            <a:off x="0" y="1600200"/>
            <a:ext cx="9144000" cy="31242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4876800"/>
            <a:ext cx="8229600" cy="1600200"/>
          </a:xfrm>
          <a:solidFill>
            <a:schemeClr val="tx1">
              <a:alpha val="60000"/>
            </a:schemeClr>
          </a:solidFill>
        </p:spPr>
        <p:txBody>
          <a:bodyPr>
            <a:normAutofit/>
          </a:bodyPr>
          <a:lstStyle/>
          <a:p>
            <a:r>
              <a:rPr lang="en-US" sz="4000" dirty="0" smtClean="0"/>
              <a:t>Isaiah 6:1-4  I saw the Lord sitting on a throne, high and lifted up.</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ijahandfirefromheaven.jpg"/>
          <p:cNvPicPr>
            <a:picLocks noChangeAspect="1"/>
          </p:cNvPicPr>
          <p:nvPr/>
        </p:nvPicPr>
        <p:blipFill>
          <a:blip r:embed="rId2" cstate="print"/>
          <a:srcRect t="20662"/>
          <a:stretch>
            <a:fillRect/>
          </a:stretch>
        </p:blipFill>
        <p:spPr>
          <a:xfrm>
            <a:off x="0" y="1600200"/>
            <a:ext cx="4835409" cy="2877093"/>
          </a:xfrm>
          <a:prstGeom prst="rect">
            <a:avLst/>
          </a:prstGeom>
        </p:spPr>
      </p:pic>
      <p:pic>
        <p:nvPicPr>
          <p:cNvPr id="3" name="Picture 2" descr="Facts-about-Amun.jpg"/>
          <p:cNvPicPr>
            <a:picLocks noChangeAspect="1"/>
          </p:cNvPicPr>
          <p:nvPr/>
        </p:nvPicPr>
        <p:blipFill>
          <a:blip r:embed="rId3" cstate="print"/>
          <a:stretch>
            <a:fillRect/>
          </a:stretch>
        </p:blipFill>
        <p:spPr>
          <a:xfrm>
            <a:off x="4796252" y="1600200"/>
            <a:ext cx="4347748" cy="2895600"/>
          </a:xfrm>
          <a:prstGeom prst="rect">
            <a:avLst/>
          </a:prstGeom>
        </p:spPr>
      </p:pic>
      <p:sp>
        <p:nvSpPr>
          <p:cNvPr id="4" name="Title 3"/>
          <p:cNvSpPr>
            <a:spLocks noGrp="1"/>
          </p:cNvSpPr>
          <p:nvPr>
            <p:ph type="title"/>
          </p:nvPr>
        </p:nvSpPr>
        <p:spPr/>
        <p:txBody>
          <a:bodyPr/>
          <a:lstStyle/>
          <a:p>
            <a:r>
              <a:rPr lang="en-US" dirty="0" smtClean="0"/>
              <a:t>Elijah’s contest..</a:t>
            </a:r>
            <a:endParaRPr lang="en-US" dirty="0"/>
          </a:p>
        </p:txBody>
      </p:sp>
      <p:sp>
        <p:nvSpPr>
          <p:cNvPr id="6" name="Rectangle 5"/>
          <p:cNvSpPr/>
          <p:nvPr/>
        </p:nvSpPr>
        <p:spPr>
          <a:xfrm>
            <a:off x="0" y="1600200"/>
            <a:ext cx="9144000" cy="2971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152400" y="3048000"/>
            <a:ext cx="8534400" cy="3810000"/>
          </a:xfrm>
          <a:solidFill>
            <a:schemeClr val="tx1">
              <a:alpha val="65000"/>
            </a:schemeClr>
          </a:solidFill>
        </p:spPr>
        <p:txBody>
          <a:bodyPr>
            <a:normAutofit fontScale="85000" lnSpcReduction="20000"/>
          </a:bodyPr>
          <a:lstStyle/>
          <a:p>
            <a:r>
              <a:rPr lang="en-US" dirty="0" smtClean="0"/>
              <a:t>1 Kings 18:27-29 at noon, that Elijah mocked them and said, "Cry aloud, for he is a god; either he is meditating, or he is busy, or he is on a journey, or perhaps he is sleeping and must be awakened." </a:t>
            </a:r>
          </a:p>
          <a:p>
            <a:r>
              <a:rPr lang="en-US" dirty="0" smtClean="0"/>
              <a:t>29 And when midday was past, they prophesied until the time of the offering of the evening sacrifice. But there was no voice; no one answered, no one paid attention.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1952</TotalTime>
  <Words>717</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Searching for the Sacred</vt:lpstr>
      <vt:lpstr>Rebecca’s question..</vt:lpstr>
      <vt:lpstr>Interest in the spiritual..</vt:lpstr>
      <vt:lpstr>Paul in Athens..</vt:lpstr>
      <vt:lpstr>Isaiah calling for repentance..</vt:lpstr>
      <vt:lpstr>Isaiah’s encounter..</vt:lpstr>
      <vt:lpstr>Seeking God without knowing why..</vt:lpstr>
      <vt:lpstr>God will never leave His Throne..</vt:lpstr>
      <vt:lpstr>Elijah’s contest..</vt:lpstr>
      <vt:lpstr>Our God is always available to us..</vt:lpstr>
      <vt:lpstr>Our God is worthy of praise..</vt:lpstr>
      <vt:lpstr>Slide 12</vt:lpstr>
      <vt:lpstr>The unclean made clean..</vt:lpstr>
      <vt:lpstr>God’s provision for righteousness..</vt:lpstr>
      <vt:lpstr>Searching for the Sacred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234</cp:revision>
  <dcterms:created xsi:type="dcterms:W3CDTF">2011-02-15T07:29:10Z</dcterms:created>
  <dcterms:modified xsi:type="dcterms:W3CDTF">2015-01-26T16:55:19Z</dcterms:modified>
</cp:coreProperties>
</file>