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C0000"/>
    <a:srgbClr val="CC0000"/>
    <a:srgbClr val="0094C8"/>
    <a:srgbClr val="180000"/>
    <a:srgbClr val="1E0000"/>
    <a:srgbClr val="360000"/>
    <a:srgbClr val="261300"/>
    <a:srgbClr val="0078A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4" autoAdjust="0"/>
    <p:restoredTop sz="94660"/>
  </p:normalViewPr>
  <p:slideViewPr>
    <p:cSldViewPr>
      <p:cViewPr varScale="1">
        <p:scale>
          <a:sx n="91" d="100"/>
          <a:sy n="91" d="100"/>
        </p:scale>
        <p:origin x="-1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1295399"/>
          </a:xfrm>
        </p:spPr>
        <p:txBody>
          <a:bodyPr/>
          <a:lstStyle/>
          <a:p>
            <a:r>
              <a:rPr lang="en-US" sz="4800" dirty="0" smtClean="0"/>
              <a:t>Keeping Romance in Marriage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Ephesians 5:25-33</a:t>
            </a:r>
            <a:endParaRPr lang="en-US" sz="4000" dirty="0"/>
          </a:p>
        </p:txBody>
      </p:sp>
      <p:pic>
        <p:nvPicPr>
          <p:cNvPr id="5" name="Picture 4" descr="Keeping Romance Alive 03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rcRect l="9600" r="4800"/>
          <a:stretch>
            <a:fillRect/>
          </a:stretch>
        </p:blipFill>
        <p:spPr>
          <a:xfrm>
            <a:off x="0" y="1676400"/>
            <a:ext cx="4572000" cy="3581400"/>
          </a:xfrm>
          <a:prstGeom prst="rect">
            <a:avLst/>
          </a:prstGeom>
        </p:spPr>
      </p:pic>
      <p:pic>
        <p:nvPicPr>
          <p:cNvPr id="8" name="Picture 7" descr="datenightjpg.jpg"/>
          <p:cNvPicPr>
            <a:picLocks noChangeAspect="1"/>
          </p:cNvPicPr>
          <p:nvPr/>
        </p:nvPicPr>
        <p:blipFill>
          <a:blip r:embed="rId5" cstate="print">
            <a:lum contrast="10000"/>
          </a:blip>
          <a:srcRect l="27551"/>
          <a:stretch>
            <a:fillRect/>
          </a:stretch>
        </p:blipFill>
        <p:spPr>
          <a:xfrm>
            <a:off x="4572000" y="1676400"/>
            <a:ext cx="4572000" cy="358140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38100">
            <a:solidFill>
              <a:srgbClr val="663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  <a:ln w="38100">
            <a:solidFill>
              <a:srgbClr val="6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ch-Couple-1024x68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 good marriage takes work..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solidFill>
            <a:schemeClr val="tx1">
              <a:alpha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Don’t give up..</a:t>
            </a:r>
          </a:p>
          <a:p>
            <a:r>
              <a:rPr lang="en-US" dirty="0" smtClean="0"/>
              <a:t>Invest time and effort into restoring and building a great marriage..</a:t>
            </a:r>
          </a:p>
          <a:p>
            <a:r>
              <a:rPr lang="en-US" dirty="0" smtClean="0"/>
              <a:t>Educate yourself.. how to improve..</a:t>
            </a:r>
          </a:p>
          <a:p>
            <a:r>
              <a:rPr lang="en-US" dirty="0" smtClean="0"/>
              <a:t>Go away together.. weekend away</a:t>
            </a:r>
          </a:p>
          <a:p>
            <a:r>
              <a:rPr lang="en-US" dirty="0" smtClean="0"/>
              <a:t>Be patient..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ccessfulmarriage1063x5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8640" y="1524000"/>
            <a:ext cx="4785360" cy="2819400"/>
          </a:xfrm>
          <a:prstGeom prst="rect">
            <a:avLst/>
          </a:prstGeom>
        </p:spPr>
      </p:pic>
      <p:pic>
        <p:nvPicPr>
          <p:cNvPr id="3" name="Picture 2" descr="wedding 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4343400" cy="2819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wedding ring..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572000"/>
            <a:ext cx="84582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Reminds me of the night she gave it to me…</a:t>
            </a:r>
          </a:p>
          <a:p>
            <a:r>
              <a:rPr lang="en-US" dirty="0" smtClean="0"/>
              <a:t>Symbolizes the life we have shared and the family we’ve built..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28956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Maintain your marriage..</a:t>
            </a:r>
            <a:endParaRPr lang="en-US" dirty="0"/>
          </a:p>
        </p:txBody>
      </p:sp>
      <p:pic>
        <p:nvPicPr>
          <p:cNvPr id="4" name="Picture 3" descr="maintain-your-lawn.jpg"/>
          <p:cNvPicPr>
            <a:picLocks noChangeAspect="1"/>
          </p:cNvPicPr>
          <p:nvPr/>
        </p:nvPicPr>
        <p:blipFill>
          <a:blip r:embed="rId2" cstate="print"/>
          <a:srcRect l="1125" r="18000"/>
          <a:stretch>
            <a:fillRect/>
          </a:stretch>
        </p:blipFill>
        <p:spPr>
          <a:xfrm>
            <a:off x="0" y="1600200"/>
            <a:ext cx="3225146" cy="2990850"/>
          </a:xfrm>
          <a:prstGeom prst="rect">
            <a:avLst/>
          </a:prstGeom>
        </p:spPr>
      </p:pic>
      <p:pic>
        <p:nvPicPr>
          <p:cNvPr id="5" name="Picture 4" descr="images0VYFUHR9.jpg"/>
          <p:cNvPicPr>
            <a:picLocks noChangeAspect="1"/>
          </p:cNvPicPr>
          <p:nvPr/>
        </p:nvPicPr>
        <p:blipFill>
          <a:blip r:embed="rId3" cstate="print"/>
          <a:srcRect l="19237" r="10992"/>
          <a:stretch>
            <a:fillRect/>
          </a:stretch>
        </p:blipFill>
        <p:spPr>
          <a:xfrm>
            <a:off x="6248401" y="1600200"/>
            <a:ext cx="2895600" cy="2971800"/>
          </a:xfrm>
          <a:prstGeom prst="rect">
            <a:avLst/>
          </a:prstGeom>
        </p:spPr>
      </p:pic>
      <p:pic>
        <p:nvPicPr>
          <p:cNvPr id="7" name="Picture 6" descr="car needing maintenance.jpg"/>
          <p:cNvPicPr>
            <a:picLocks noChangeAspect="1"/>
          </p:cNvPicPr>
          <p:nvPr/>
        </p:nvPicPr>
        <p:blipFill>
          <a:blip r:embed="rId4" cstate="print"/>
          <a:srcRect l="25806" r="7742"/>
          <a:stretch>
            <a:fillRect/>
          </a:stretch>
        </p:blipFill>
        <p:spPr>
          <a:xfrm>
            <a:off x="3188887" y="1600200"/>
            <a:ext cx="3059513" cy="298689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505200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Set aside one night a week for a date..</a:t>
            </a:r>
          </a:p>
          <a:p>
            <a:r>
              <a:rPr lang="en-US" dirty="0" smtClean="0"/>
              <a:t>Take trips together..</a:t>
            </a:r>
          </a:p>
          <a:p>
            <a:r>
              <a:rPr lang="en-US" dirty="0" smtClean="0"/>
              <a:t>Go for walks together.</a:t>
            </a:r>
          </a:p>
          <a:p>
            <a:r>
              <a:rPr lang="en-US" dirty="0" smtClean="0"/>
              <a:t>Call during the day to say hello..</a:t>
            </a:r>
          </a:p>
          <a:p>
            <a:r>
              <a:rPr lang="en-US" dirty="0" smtClean="0"/>
              <a:t>Do courtship types of things..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best friends..</a:t>
            </a:r>
            <a:endParaRPr lang="en-US" dirty="0"/>
          </a:p>
        </p:txBody>
      </p:sp>
      <p:pic>
        <p:nvPicPr>
          <p:cNvPr id="6" name="Content Placeholder 3" descr="Married-Best-Frie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648200" cy="33528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  <a:solidFill>
            <a:schemeClr val="tx1">
              <a:alpha val="42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Friendship is the foundation of your happiness in marriage…</a:t>
            </a:r>
          </a:p>
          <a:p>
            <a:r>
              <a:rPr lang="en-US" dirty="0" err="1" smtClean="0"/>
              <a:t>Soulmates</a:t>
            </a:r>
            <a:r>
              <a:rPr lang="en-US" dirty="0" smtClean="0"/>
              <a:t>… not just roommates</a:t>
            </a:r>
            <a:endParaRPr lang="en-US" dirty="0"/>
          </a:p>
        </p:txBody>
      </p:sp>
      <p:pic>
        <p:nvPicPr>
          <p:cNvPr id="9" name="Content Placeholder 6" descr="Old-age-romanc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524000"/>
            <a:ext cx="4495800" cy="3371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oyalmarriage1063x5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51318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  <a:solidFill>
            <a:schemeClr val="tx1">
              <a:alpha val="58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Richer than a millionaire..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5562600"/>
            <a:ext cx="8229600" cy="1096963"/>
          </a:xfrm>
          <a:solidFill>
            <a:schemeClr val="tx1">
              <a:alpha val="59000"/>
            </a:schemeClr>
          </a:solidFill>
        </p:spPr>
        <p:txBody>
          <a:bodyPr/>
          <a:lstStyle/>
          <a:p>
            <a:r>
              <a:rPr lang="en-US" dirty="0" smtClean="0"/>
              <a:t>Because of your marriage and family..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1295399"/>
          </a:xfrm>
        </p:spPr>
        <p:txBody>
          <a:bodyPr/>
          <a:lstStyle/>
          <a:p>
            <a:r>
              <a:rPr lang="en-US" sz="4800" dirty="0" smtClean="0"/>
              <a:t>Keeping Romance in Marriage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Ephesians 5:25-33</a:t>
            </a:r>
            <a:endParaRPr lang="en-US" sz="4000" dirty="0"/>
          </a:p>
        </p:txBody>
      </p:sp>
      <p:pic>
        <p:nvPicPr>
          <p:cNvPr id="5" name="Picture 4" descr="Keeping Romance Alive 03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rcRect l="9600" r="4800"/>
          <a:stretch>
            <a:fillRect/>
          </a:stretch>
        </p:blipFill>
        <p:spPr>
          <a:xfrm>
            <a:off x="0" y="1676400"/>
            <a:ext cx="4572000" cy="3581400"/>
          </a:xfrm>
          <a:prstGeom prst="rect">
            <a:avLst/>
          </a:prstGeom>
        </p:spPr>
      </p:pic>
      <p:pic>
        <p:nvPicPr>
          <p:cNvPr id="8" name="Picture 7" descr="datenightjpg.jpg"/>
          <p:cNvPicPr>
            <a:picLocks noChangeAspect="1"/>
          </p:cNvPicPr>
          <p:nvPr/>
        </p:nvPicPr>
        <p:blipFill>
          <a:blip r:embed="rId5" cstate="print">
            <a:lum contrast="10000"/>
          </a:blip>
          <a:srcRect l="27551"/>
          <a:stretch>
            <a:fillRect/>
          </a:stretch>
        </p:blipFill>
        <p:spPr>
          <a:xfrm>
            <a:off x="4572000" y="1676400"/>
            <a:ext cx="4572000" cy="358140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38100">
            <a:solidFill>
              <a:srgbClr val="663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  <a:ln w="38100">
            <a:solidFill>
              <a:srgbClr val="6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ssell Wilson.jpg"/>
          <p:cNvPicPr>
            <a:picLocks noChangeAspect="1"/>
          </p:cNvPicPr>
          <p:nvPr/>
        </p:nvPicPr>
        <p:blipFill>
          <a:blip r:embed="rId2" cstate="print"/>
          <a:srcRect b="8166"/>
          <a:stretch>
            <a:fillRect/>
          </a:stretch>
        </p:blipFill>
        <p:spPr>
          <a:xfrm>
            <a:off x="0" y="1676400"/>
            <a:ext cx="5211810" cy="335884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Russell Wilson after loss..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5257800"/>
            <a:ext cx="8686800" cy="1295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“I will love you, O Lord, my strength”…</a:t>
            </a:r>
          </a:p>
          <a:p>
            <a:pPr algn="ctr">
              <a:buNone/>
            </a:pPr>
            <a:r>
              <a:rPr lang="en-US" dirty="0" smtClean="0"/>
              <a:t>  Psalm 18:1 </a:t>
            </a:r>
          </a:p>
        </p:txBody>
      </p:sp>
      <p:pic>
        <p:nvPicPr>
          <p:cNvPr id="9" name="Content Placeholder 6" descr="Jack_meets_Russell_3_1.jpg"/>
          <p:cNvPicPr>
            <a:picLocks noChangeAspect="1"/>
          </p:cNvPicPr>
          <p:nvPr/>
        </p:nvPicPr>
        <p:blipFill>
          <a:blip r:embed="rId3" cstate="print"/>
          <a:srcRect b="7782"/>
          <a:stretch>
            <a:fillRect/>
          </a:stretch>
        </p:blipFill>
        <p:spPr>
          <a:xfrm>
            <a:off x="4845965" y="1676400"/>
            <a:ext cx="4298035" cy="3372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Georgia" pitchFamily="18" charset="0"/>
              </a:rPr>
              <a:t>Superbowl</a:t>
            </a:r>
            <a:r>
              <a:rPr lang="en-US" dirty="0" smtClean="0">
                <a:solidFill>
                  <a:srgbClr val="FFC000"/>
                </a:solidFill>
                <a:latin typeface="Georgia" pitchFamily="18" charset="0"/>
              </a:rPr>
              <a:t> commercials..</a:t>
            </a:r>
            <a:endParaRPr lang="en-US" dirty="0">
              <a:solidFill>
                <a:srgbClr val="FFC000"/>
              </a:solidFill>
              <a:latin typeface="Georgia" pitchFamily="18" charset="0"/>
            </a:endParaRPr>
          </a:p>
        </p:txBody>
      </p:sp>
      <p:pic>
        <p:nvPicPr>
          <p:cNvPr id="6" name="Picture 5" descr="nissan superbowl fathers 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707467" cy="2647950"/>
          </a:xfrm>
          <a:prstGeom prst="rect">
            <a:avLst/>
          </a:prstGeom>
        </p:spPr>
      </p:pic>
      <p:pic>
        <p:nvPicPr>
          <p:cNvPr id="7" name="Picture 6" descr="bold da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191000"/>
            <a:ext cx="4419600" cy="2667000"/>
          </a:xfrm>
          <a:prstGeom prst="rect">
            <a:avLst/>
          </a:prstGeom>
        </p:spPr>
      </p:pic>
      <p:pic>
        <p:nvPicPr>
          <p:cNvPr id="8" name="Picture 7" descr="dove superbowl fathers 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91000"/>
            <a:ext cx="4738104" cy="2667000"/>
          </a:xfrm>
          <a:prstGeom prst="rect">
            <a:avLst/>
          </a:prstGeom>
        </p:spPr>
      </p:pic>
      <p:pic>
        <p:nvPicPr>
          <p:cNvPr id="9" name="Picture 8" descr="dove-men-superbowl-dads-hed-2015.jpg"/>
          <p:cNvPicPr>
            <a:picLocks noChangeAspect="1"/>
          </p:cNvPicPr>
          <p:nvPr/>
        </p:nvPicPr>
        <p:blipFill>
          <a:blip r:embed="rId5" cstate="print"/>
          <a:srcRect l="2209" r="4417"/>
          <a:stretch>
            <a:fillRect/>
          </a:stretch>
        </p:blipFill>
        <p:spPr>
          <a:xfrm>
            <a:off x="4719856" y="1524000"/>
            <a:ext cx="4424144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mantic-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799"/>
            <a:ext cx="9144000" cy="571500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  <a:solidFill>
            <a:schemeClr val="tx1"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Keeping romance in marriage…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49763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A feeling of excitement and mystery associated with love..</a:t>
            </a:r>
          </a:p>
          <a:p>
            <a:r>
              <a:rPr lang="en-US" dirty="0" smtClean="0"/>
              <a:t>The feelings or behavior typical  of people who love each other..</a:t>
            </a:r>
          </a:p>
          <a:p>
            <a:r>
              <a:rPr lang="en-US" dirty="0" smtClean="0"/>
              <a:t>To court, to woo, to chase or pursue..</a:t>
            </a:r>
          </a:p>
          <a:p>
            <a:r>
              <a:rPr lang="en-US" dirty="0" smtClean="0"/>
              <a:t>An exciting and usually short romantic relationship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eeping romance alive 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864" y="1676400"/>
            <a:ext cx="4932136" cy="3124200"/>
          </a:xfrm>
          <a:prstGeom prst="rect">
            <a:avLst/>
          </a:prstGeom>
        </p:spPr>
      </p:pic>
      <p:pic>
        <p:nvPicPr>
          <p:cNvPr id="9" name="Picture 8" descr="foxworthy_jeff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5080000" cy="30988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56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How to tell if you need to work on romance..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4953000"/>
            <a:ext cx="8458200" cy="1630363"/>
          </a:xfrm>
          <a:solidFill>
            <a:schemeClr val="tx1">
              <a:alpha val="5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If your “special” restaurant has a drive thru window..  you might need to work on your romance..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eping romance alive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0"/>
            <a:ext cx="91516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God’s standard…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105400"/>
          </a:xfrm>
          <a:solidFill>
            <a:schemeClr val="tx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Ephesians 5:25  love your wives, just as Christ also loved the church and gave Himself for her…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Eph 5:32-33 let each one of you in particular so love his own wife as himself, and let the wife see that she respects her husband.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Keeping romance alive 0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4245" r="42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3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One of biggest mistakes couples make..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343400"/>
            <a:ext cx="8458200" cy="2362200"/>
          </a:xfrm>
          <a:solidFill>
            <a:schemeClr val="tx1">
              <a:alpha val="3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Before marriage you put a lot of effort into winning your future mate’s heart..</a:t>
            </a:r>
          </a:p>
          <a:p>
            <a:r>
              <a:rPr lang="en-US" dirty="0" smtClean="0"/>
              <a:t>After being married you quit pursuing one another as you once did..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love-and-respect.jpg"/>
          <p:cNvPicPr>
            <a:picLocks noChangeAspect="1"/>
          </p:cNvPicPr>
          <p:nvPr/>
        </p:nvPicPr>
        <p:blipFill>
          <a:blip r:embed="rId2" cstate="print">
            <a:lum bright="-10000" contras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One thing every marriage needs…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505200"/>
            <a:ext cx="8229600" cy="3124200"/>
          </a:xfrm>
        </p:spPr>
        <p:txBody>
          <a:bodyPr/>
          <a:lstStyle/>
          <a:p>
            <a:r>
              <a:rPr lang="en-US" dirty="0" smtClean="0"/>
              <a:t>Praise and admiration…</a:t>
            </a:r>
          </a:p>
          <a:p>
            <a:r>
              <a:rPr lang="en-US" dirty="0" smtClean="0"/>
              <a:t>Praising your spouse…</a:t>
            </a:r>
          </a:p>
          <a:p>
            <a:pPr lvl="1"/>
            <a:r>
              <a:rPr lang="en-US" dirty="0" smtClean="0"/>
              <a:t>Ephesians 4:29  Let no corrupt word proceed out of your mouth, but what is good for necessary edification, that it may impart grace to the hearers.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Keeping Romance Alive 03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Five ways to tell your wife “I love you”…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724400"/>
          </a:xfrm>
          <a:solidFill>
            <a:schemeClr val="tx1">
              <a:alpha val="35000"/>
            </a:schemeClr>
          </a:solidFill>
        </p:spPr>
        <p:txBody>
          <a:bodyPr/>
          <a:lstStyle/>
          <a:p>
            <a:r>
              <a:rPr lang="en-US" sz="4000" dirty="0" smtClean="0"/>
              <a:t>Words of affection or praise…</a:t>
            </a:r>
          </a:p>
          <a:p>
            <a:r>
              <a:rPr lang="en-US" sz="4000" dirty="0" smtClean="0"/>
              <a:t>Gifts (not expensive)…</a:t>
            </a:r>
          </a:p>
          <a:p>
            <a:r>
              <a:rPr lang="en-US" sz="4000" dirty="0" smtClean="0"/>
              <a:t>Acts of kindness..</a:t>
            </a:r>
          </a:p>
          <a:p>
            <a:r>
              <a:rPr lang="en-US" sz="4000" dirty="0" smtClean="0"/>
              <a:t>Time together…</a:t>
            </a:r>
          </a:p>
          <a:p>
            <a:r>
              <a:rPr lang="en-US" sz="4000" dirty="0" smtClean="0"/>
              <a:t>Physical touch…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408</Words>
  <Application>Microsoft Office PowerPoint</Application>
  <PresentationFormat>On-screen Show (4:3)</PresentationFormat>
  <Paragraphs>56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Keeping Romance in Marriage</vt:lpstr>
      <vt:lpstr>Russell Wilson after loss..</vt:lpstr>
      <vt:lpstr>Superbowl commercials..</vt:lpstr>
      <vt:lpstr>Keeping romance in marriage…</vt:lpstr>
      <vt:lpstr>How to tell if you need to work on romance..</vt:lpstr>
      <vt:lpstr>God’s standard…</vt:lpstr>
      <vt:lpstr>One of biggest mistakes couples make..</vt:lpstr>
      <vt:lpstr>One thing every marriage needs…</vt:lpstr>
      <vt:lpstr>Five ways to tell your wife “I love you”…</vt:lpstr>
      <vt:lpstr>A good marriage takes work..</vt:lpstr>
      <vt:lpstr>My wedding ring..</vt:lpstr>
      <vt:lpstr>Maintain your marriage..</vt:lpstr>
      <vt:lpstr>Be best friends..</vt:lpstr>
      <vt:lpstr>Richer than a millionaire..</vt:lpstr>
      <vt:lpstr>Keeping Romance in Marriage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281</cp:revision>
  <dcterms:created xsi:type="dcterms:W3CDTF">2011-02-15T07:29:10Z</dcterms:created>
  <dcterms:modified xsi:type="dcterms:W3CDTF">2015-02-21T23:38:17Z</dcterms:modified>
</cp:coreProperties>
</file>