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71" r:id="rId4"/>
    <p:sldId id="270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30527C"/>
    <a:srgbClr val="101C2A"/>
    <a:srgbClr val="00668A"/>
    <a:srgbClr val="180000"/>
    <a:srgbClr val="1E0000"/>
    <a:srgbClr val="360000"/>
    <a:srgbClr val="663300"/>
    <a:srgbClr val="261300"/>
    <a:srgbClr val="0078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b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b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b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b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f Eye is Good.jpg"/>
          <p:cNvPicPr>
            <a:picLocks noChangeAspect="1"/>
          </p:cNvPicPr>
          <p:nvPr userDrawn="1"/>
        </p:nvPicPr>
        <p:blipFill>
          <a:blip r:embed="rId14" cstate="print">
            <a:lum bright="6000" contrast="10000"/>
          </a:blip>
          <a:srcRect l="32459" r="11803" b="4586"/>
          <a:stretch>
            <a:fillRect/>
          </a:stretch>
        </p:blipFill>
        <p:spPr>
          <a:xfrm>
            <a:off x="3365502" y="0"/>
            <a:ext cx="5778636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l="789" r="1579" b="1065"/>
          <a:stretch>
            <a:fillRect/>
          </a:stretch>
        </p:blipFill>
        <p:spPr bwMode="auto">
          <a:xfrm>
            <a:off x="-27720" y="0"/>
            <a:ext cx="91717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295399"/>
          </a:xfrm>
        </p:spPr>
        <p:txBody>
          <a:bodyPr/>
          <a:lstStyle/>
          <a:p>
            <a:r>
              <a:rPr lang="en-US" sz="6000" dirty="0" smtClean="0"/>
              <a:t>The Lamp of the Body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15000"/>
            <a:ext cx="6400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Matthew 6:19-24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vision..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3:1-2 If then you were raised with Christ, seek those things which are above, where Christ is, sitting at the right hand of God. 2 Set your mind on things above, not on things on the earth.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789" r="1579" b="1065"/>
          <a:stretch>
            <a:fillRect/>
          </a:stretch>
        </p:blipFill>
        <p:spPr bwMode="auto">
          <a:xfrm>
            <a:off x="-27720" y="0"/>
            <a:ext cx="91717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295399"/>
          </a:xfrm>
        </p:spPr>
        <p:txBody>
          <a:bodyPr/>
          <a:lstStyle/>
          <a:p>
            <a:r>
              <a:rPr lang="en-US" sz="6000" dirty="0" smtClean="0"/>
              <a:t>The Lamp of the Body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15000"/>
            <a:ext cx="64008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Matthew 6:19-24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6482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Seeing clearly…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  <a:solidFill>
            <a:schemeClr val="tx1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Our treasure</a:t>
            </a:r>
            <a:r>
              <a:rPr lang="en-US" sz="3200" dirty="0" smtClean="0"/>
              <a:t>  </a:t>
            </a:r>
            <a:r>
              <a:rPr lang="en-US" sz="4000" dirty="0" smtClean="0"/>
              <a:t>(19-21) </a:t>
            </a:r>
          </a:p>
          <a:p>
            <a:pPr lvl="1"/>
            <a:r>
              <a:rPr lang="en-US" sz="3200" dirty="0" smtClean="0"/>
              <a:t>Treasures on earth / Treasures in heaven</a:t>
            </a:r>
          </a:p>
          <a:p>
            <a:pPr lvl="1">
              <a:buNone/>
            </a:pPr>
            <a:r>
              <a:rPr lang="en-US" sz="3200" dirty="0" smtClean="0"/>
              <a:t>       (outer/visible)          (inner/invisible)</a:t>
            </a:r>
          </a:p>
          <a:p>
            <a:pPr lvl="1">
              <a:buNone/>
            </a:pPr>
            <a:endParaRPr lang="en-US" sz="600" dirty="0" smtClean="0"/>
          </a:p>
          <a:p>
            <a:r>
              <a:rPr lang="en-US" sz="4000" dirty="0" smtClean="0"/>
              <a:t>Our focus (22-23)</a:t>
            </a:r>
          </a:p>
          <a:p>
            <a:pPr lvl="1"/>
            <a:r>
              <a:rPr lang="en-US" sz="3200" dirty="0" smtClean="0"/>
              <a:t>If the eye is clear  /   If the eye is bad</a:t>
            </a:r>
          </a:p>
          <a:p>
            <a:pPr lvl="1">
              <a:buNone/>
            </a:pPr>
            <a:r>
              <a:rPr lang="en-US" sz="3200" dirty="0" smtClean="0"/>
              <a:t>	    (full of light)         (full of darkness)</a:t>
            </a:r>
            <a:endParaRPr lang="en-US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172200" cy="1371600"/>
          </a:xfrm>
        </p:spPr>
        <p:txBody>
          <a:bodyPr>
            <a:noAutofit/>
          </a:bodyPr>
          <a:lstStyle/>
          <a:p>
            <a:r>
              <a:rPr lang="en-US" dirty="0" smtClean="0"/>
              <a:t>Impossibility of both…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  <a:solidFill>
            <a:schemeClr val="tx1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Either/or…</a:t>
            </a:r>
          </a:p>
          <a:p>
            <a:pPr lvl="1"/>
            <a:r>
              <a:rPr lang="en-US" sz="3200" dirty="0" smtClean="0"/>
              <a:t>DO </a:t>
            </a:r>
            <a:r>
              <a:rPr lang="en-US" sz="3200" dirty="0" smtClean="0">
                <a:solidFill>
                  <a:srgbClr val="0094C8"/>
                </a:solidFill>
              </a:rPr>
              <a:t>NOT</a:t>
            </a:r>
            <a:r>
              <a:rPr lang="en-US" sz="3200" dirty="0" smtClean="0"/>
              <a:t> lay up treasures on earth…</a:t>
            </a:r>
          </a:p>
          <a:p>
            <a:pPr lvl="1"/>
            <a:r>
              <a:rPr lang="en-US" sz="3200" dirty="0" smtClean="0"/>
              <a:t>YOU </a:t>
            </a:r>
            <a:r>
              <a:rPr lang="en-US" sz="3200" dirty="0" smtClean="0">
                <a:solidFill>
                  <a:srgbClr val="FF0000"/>
                </a:solidFill>
              </a:rPr>
              <a:t>CANNOT </a:t>
            </a:r>
            <a:r>
              <a:rPr lang="en-US" sz="3200" dirty="0" smtClean="0"/>
              <a:t>serve God and mammon..</a:t>
            </a:r>
          </a:p>
          <a:p>
            <a:r>
              <a:rPr lang="en-US" sz="4000" dirty="0" smtClean="0"/>
              <a:t>We choose…</a:t>
            </a:r>
          </a:p>
          <a:p>
            <a:pPr lvl="1"/>
            <a:r>
              <a:rPr lang="en-US" sz="3200" dirty="0" smtClean="0"/>
              <a:t>Foolish: wrong choice..</a:t>
            </a:r>
          </a:p>
          <a:p>
            <a:pPr lvl="1"/>
            <a:r>
              <a:rPr lang="en-US" sz="3200" dirty="0" smtClean="0"/>
              <a:t>Wisdom: right choice..</a:t>
            </a:r>
          </a:p>
          <a:p>
            <a:pPr lvl="1"/>
            <a:r>
              <a:rPr lang="en-US" sz="3200" dirty="0" smtClean="0"/>
              <a:t>But we can’t choose both..</a:t>
            </a:r>
          </a:p>
          <a:p>
            <a:pPr lvl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ashaway beach eros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8382000" cy="44196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/>
              <a:t>Erosion is gradual..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Choosing the lesser loyalty..</a:t>
            </a:r>
          </a:p>
          <a:p>
            <a:pPr lvl="1"/>
            <a:r>
              <a:rPr lang="en-US" dirty="0" smtClean="0"/>
              <a:t>King Solomon (1 Kings 11:4)</a:t>
            </a:r>
          </a:p>
          <a:p>
            <a:pPr lvl="1"/>
            <a:r>
              <a:rPr lang="en-US" dirty="0" smtClean="0"/>
              <a:t>Elisha’s servant </a:t>
            </a:r>
            <a:r>
              <a:rPr lang="en-US" dirty="0" err="1" smtClean="0"/>
              <a:t>Gehazi</a:t>
            </a:r>
            <a:r>
              <a:rPr lang="en-US" dirty="0" smtClean="0"/>
              <a:t> (2 Kings 5)</a:t>
            </a:r>
          </a:p>
          <a:p>
            <a:pPr lvl="1"/>
            <a:r>
              <a:rPr lang="en-US" dirty="0" smtClean="0"/>
              <a:t>Demas (2 Tim 4:10)</a:t>
            </a:r>
          </a:p>
          <a:p>
            <a:r>
              <a:rPr lang="en-US" dirty="0" smtClean="0"/>
              <a:t>Guarding the heart..</a:t>
            </a:r>
          </a:p>
          <a:p>
            <a:pPr lvl="1"/>
            <a:r>
              <a:rPr lang="en-US" dirty="0" smtClean="0"/>
              <a:t>Proverbs 4:23 Keep your heart with all diligence, for out of it spring the issues of life.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umblr_ls83d6yRx51qbatwqo1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895600"/>
            <a:ext cx="3581400" cy="3962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1600200"/>
            <a:ext cx="8458200" cy="51054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The lamp of the body..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noFill/>
        </p:spPr>
        <p:txBody>
          <a:bodyPr>
            <a:normAutofit fontScale="92500"/>
          </a:bodyPr>
          <a:lstStyle/>
          <a:p>
            <a:r>
              <a:rPr lang="en-US" dirty="0" smtClean="0"/>
              <a:t>The Good Eye </a:t>
            </a:r>
            <a:r>
              <a:rPr lang="en-US" sz="2800" dirty="0" smtClean="0"/>
              <a:t>(</a:t>
            </a:r>
            <a:r>
              <a:rPr lang="en-US" sz="2800" dirty="0" err="1" smtClean="0"/>
              <a:t>vs</a:t>
            </a:r>
            <a:r>
              <a:rPr lang="en-US" sz="2800" dirty="0" smtClean="0"/>
              <a:t> 22) </a:t>
            </a:r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If therefore your eye is good…</a:t>
            </a:r>
          </a:p>
          <a:p>
            <a:pPr lvl="2"/>
            <a:r>
              <a:rPr lang="en-US" dirty="0" err="1" smtClean="0"/>
              <a:t>Haplous</a:t>
            </a:r>
            <a:r>
              <a:rPr lang="en-US" dirty="0" smtClean="0"/>
              <a:t> “single, whole, sound, fulfilling its office”</a:t>
            </a:r>
          </a:p>
          <a:p>
            <a:pPr lvl="1"/>
            <a:r>
              <a:rPr lang="en-US" dirty="0" smtClean="0"/>
              <a:t>Your whole body will be full of light..</a:t>
            </a:r>
          </a:p>
          <a:p>
            <a:pPr lvl="2"/>
            <a:r>
              <a:rPr lang="en-US" dirty="0" err="1" smtClean="0"/>
              <a:t>Photeinos</a:t>
            </a:r>
            <a:r>
              <a:rPr lang="en-US" dirty="0" smtClean="0"/>
              <a:t>  “of bright character, full of light, well lit”</a:t>
            </a:r>
          </a:p>
          <a:p>
            <a:r>
              <a:rPr lang="en-US" dirty="0" smtClean="0"/>
              <a:t>The Bad Eye </a:t>
            </a:r>
            <a:r>
              <a:rPr lang="en-US" sz="2800" dirty="0" smtClean="0"/>
              <a:t>(</a:t>
            </a:r>
            <a:r>
              <a:rPr lang="en-US" sz="2800" dirty="0" err="1" smtClean="0"/>
              <a:t>vs</a:t>
            </a:r>
            <a:r>
              <a:rPr lang="en-US" sz="2800" dirty="0" smtClean="0"/>
              <a:t> 23) </a:t>
            </a:r>
            <a:r>
              <a:rPr lang="en-US" sz="4000" dirty="0" smtClean="0"/>
              <a:t>..</a:t>
            </a:r>
          </a:p>
          <a:p>
            <a:pPr lvl="1"/>
            <a:r>
              <a:rPr lang="en-US" dirty="0" smtClean="0"/>
              <a:t> But if your eye is bad ..</a:t>
            </a:r>
          </a:p>
          <a:p>
            <a:pPr lvl="2"/>
            <a:r>
              <a:rPr lang="en-US" dirty="0" err="1" smtClean="0"/>
              <a:t>Poneros</a:t>
            </a:r>
            <a:r>
              <a:rPr lang="en-US" dirty="0" smtClean="0"/>
              <a:t> “diseased, defective, or blind… evil”</a:t>
            </a:r>
          </a:p>
          <a:p>
            <a:pPr lvl="1"/>
            <a:r>
              <a:rPr lang="en-US" dirty="0" smtClean="0"/>
              <a:t>Your whole body will be full of darkness..</a:t>
            </a:r>
          </a:p>
          <a:p>
            <a:pPr lvl="2"/>
            <a:r>
              <a:rPr lang="en-US" dirty="0" err="1" smtClean="0"/>
              <a:t>Skoteinos</a:t>
            </a:r>
            <a:r>
              <a:rPr lang="en-US" dirty="0" smtClean="0"/>
              <a:t>  “opaque, covered with darkness”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8458200" cy="51054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5562600" cy="11430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Some applications..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458200" cy="50292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Immediate application…</a:t>
            </a:r>
          </a:p>
          <a:p>
            <a:pPr lvl="1"/>
            <a:r>
              <a:rPr lang="en-US" dirty="0" smtClean="0"/>
              <a:t>Vs 19-21 Treasures on earth or in heaven..</a:t>
            </a:r>
          </a:p>
          <a:p>
            <a:pPr lvl="1"/>
            <a:r>
              <a:rPr lang="en-US" dirty="0" smtClean="0"/>
              <a:t>Vs 24 Serving two masters (God or mammon)</a:t>
            </a:r>
          </a:p>
          <a:p>
            <a:r>
              <a:rPr lang="en-US" dirty="0" smtClean="0"/>
              <a:t>Some additional opposites..</a:t>
            </a:r>
          </a:p>
          <a:p>
            <a:pPr lvl="1"/>
            <a:r>
              <a:rPr lang="en-US" dirty="0" smtClean="0"/>
              <a:t>Christ’s doctrine or men’s (Matt 15:7-9; Col 2:8)</a:t>
            </a:r>
          </a:p>
          <a:p>
            <a:pPr lvl="1"/>
            <a:r>
              <a:rPr lang="en-US" dirty="0" smtClean="0"/>
              <a:t>Christ’s church or men’s (Matt 16:18; Eph 4:4)</a:t>
            </a:r>
          </a:p>
          <a:p>
            <a:pPr lvl="1"/>
            <a:r>
              <a:rPr lang="en-US" dirty="0" smtClean="0"/>
              <a:t>True worship or vain worship (John 4:23-24)</a:t>
            </a:r>
          </a:p>
          <a:p>
            <a:pPr lvl="1"/>
            <a:r>
              <a:rPr lang="en-US" dirty="0" smtClean="0"/>
              <a:t>Transforming or conforming (Romans 12:1-2)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tock_000020147847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7162800" cy="1143000"/>
          </a:xfr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 Window of the Soul..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5715000"/>
            <a:ext cx="8763000" cy="868363"/>
          </a:xfr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 eyes tell of the inner person…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an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08459" cy="6858000"/>
          </a:xfrm>
          <a:prstGeom prst="rect">
            <a:avLst/>
          </a:prstGeom>
        </p:spPr>
      </p:pic>
      <p:sp>
        <p:nvSpPr>
          <p:cNvPr id="3" name="Content Placeholder 5"/>
          <p:cNvSpPr txBox="1">
            <a:spLocks/>
          </p:cNvSpPr>
          <p:nvPr/>
        </p:nvSpPr>
        <p:spPr>
          <a:xfrm>
            <a:off x="228600" y="5715000"/>
            <a:ext cx="8763000" cy="868363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The eyes tell of the inner person…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en eye is d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2400"/>
            <a:ext cx="9144000" cy="7163870"/>
          </a:xfrm>
          <a:prstGeom prst="rect">
            <a:avLst/>
          </a:prstGeom>
        </p:spPr>
      </p:pic>
      <p:sp>
        <p:nvSpPr>
          <p:cNvPr id="3" name="Content Placeholder 5"/>
          <p:cNvSpPr txBox="1">
            <a:spLocks/>
          </p:cNvSpPr>
          <p:nvPr/>
        </p:nvSpPr>
        <p:spPr>
          <a:xfrm>
            <a:off x="381000" y="5715000"/>
            <a:ext cx="8763000" cy="868363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The eyes tell of the inner person…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</TotalTime>
  <Words>388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Lamp of the Body</vt:lpstr>
      <vt:lpstr>Seeing clearly… </vt:lpstr>
      <vt:lpstr>Impossibility of both… </vt:lpstr>
      <vt:lpstr>Erosion is gradual..</vt:lpstr>
      <vt:lpstr>The lamp of the body..</vt:lpstr>
      <vt:lpstr>Some applications..</vt:lpstr>
      <vt:lpstr>The Window of the Soul..</vt:lpstr>
      <vt:lpstr>Slide 8</vt:lpstr>
      <vt:lpstr>Slide 9</vt:lpstr>
      <vt:lpstr>Proper vision..</vt:lpstr>
      <vt:lpstr>The Lamp of the Body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277</cp:revision>
  <dcterms:created xsi:type="dcterms:W3CDTF">2011-02-15T07:29:10Z</dcterms:created>
  <dcterms:modified xsi:type="dcterms:W3CDTF">2015-03-28T23:55:37Z</dcterms:modified>
</cp:coreProperties>
</file>