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8" r:id="rId3"/>
    <p:sldId id="269" r:id="rId4"/>
    <p:sldId id="270" r:id="rId5"/>
    <p:sldId id="267" r:id="rId6"/>
    <p:sldId id="266" r:id="rId7"/>
    <p:sldId id="272" r:id="rId8"/>
    <p:sldId id="271" r:id="rId9"/>
    <p:sldId id="273" r:id="rId10"/>
    <p:sldId id="274" r:id="rId11"/>
    <p:sldId id="275" r:id="rId12"/>
    <p:sldId id="276"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180000"/>
    <a:srgbClr val="1E0000"/>
    <a:srgbClr val="360000"/>
    <a:srgbClr val="6633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838200" y="381000"/>
            <a:ext cx="7772400" cy="1371600"/>
          </a:xfrm>
        </p:spPr>
        <p:txBody>
          <a:bodyPr/>
          <a:lstStyle/>
          <a:p>
            <a:r>
              <a:rPr lang="en-US" sz="6600" dirty="0" smtClean="0"/>
              <a:t>The Last Supper</a:t>
            </a:r>
            <a:endParaRPr lang="en-US" sz="6600" dirty="0"/>
          </a:p>
        </p:txBody>
      </p:sp>
      <p:sp>
        <p:nvSpPr>
          <p:cNvPr id="9" name="Subtitle 8"/>
          <p:cNvSpPr>
            <a:spLocks noGrp="1"/>
          </p:cNvSpPr>
          <p:nvPr>
            <p:ph type="subTitle" idx="1"/>
          </p:nvPr>
        </p:nvSpPr>
        <p:spPr>
          <a:xfrm>
            <a:off x="1371600" y="5486400"/>
            <a:ext cx="6400800" cy="990600"/>
          </a:xfrm>
        </p:spPr>
        <p:txBody>
          <a:bodyPr>
            <a:normAutofit/>
          </a:bodyPr>
          <a:lstStyle/>
          <a:p>
            <a:r>
              <a:rPr lang="en-US" sz="4800" dirty="0" smtClean="0"/>
              <a:t>Mark 14:12-25</a:t>
            </a:r>
            <a:endParaRPr lang="en-US" sz="4800" dirty="0"/>
          </a:p>
        </p:txBody>
      </p:sp>
      <p:pic>
        <p:nvPicPr>
          <p:cNvPr id="13" name="Picture 12" descr="LastSupper.jpg"/>
          <p:cNvPicPr>
            <a:picLocks noChangeAspect="1"/>
          </p:cNvPicPr>
          <p:nvPr/>
        </p:nvPicPr>
        <p:blipFill>
          <a:blip r:embed="rId4" cstate="print">
            <a:lum bright="-10000" contrast="10000"/>
          </a:blip>
          <a:stretch>
            <a:fillRect/>
          </a:stretch>
        </p:blipFill>
        <p:spPr>
          <a:xfrm>
            <a:off x="0" y="2057400"/>
            <a:ext cx="9144000" cy="2971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stSupper.jpg"/>
          <p:cNvPicPr>
            <a:picLocks noChangeAspect="1"/>
          </p:cNvPicPr>
          <p:nvPr/>
        </p:nvPicPr>
        <p:blipFill>
          <a:blip r:embed="rId2" cstate="print">
            <a:lum bright="-10000" contrast="10000"/>
          </a:blip>
          <a:stretch>
            <a:fillRect/>
          </a:stretch>
        </p:blipFill>
        <p:spPr>
          <a:xfrm>
            <a:off x="0" y="2057400"/>
            <a:ext cx="9144000" cy="2971800"/>
          </a:xfrm>
          <a:prstGeom prst="rect">
            <a:avLst/>
          </a:prstGeom>
        </p:spPr>
      </p:pic>
      <p:sp>
        <p:nvSpPr>
          <p:cNvPr id="3" name="Content Placeholder 2"/>
          <p:cNvSpPr>
            <a:spLocks noGrp="1"/>
          </p:cNvSpPr>
          <p:nvPr>
            <p:ph idx="1"/>
          </p:nvPr>
        </p:nvSpPr>
        <p:spPr>
          <a:xfrm>
            <a:off x="0" y="1676400"/>
            <a:ext cx="9144000" cy="7848600"/>
          </a:xfrm>
          <a:solidFill>
            <a:schemeClr val="tx1">
              <a:alpha val="55000"/>
            </a:schemeClr>
          </a:solidFill>
        </p:spPr>
        <p:txBody>
          <a:bodyPr>
            <a:normAutofit/>
          </a:bodyPr>
          <a:lstStyle/>
          <a:p>
            <a:r>
              <a:rPr lang="en-US" sz="3200" dirty="0" smtClean="0"/>
              <a:t>22 And as they were eating, Jesus took bread, blessed and broke it, and gave it to them and said, "Take, eat; this is My body." </a:t>
            </a:r>
          </a:p>
          <a:p>
            <a:r>
              <a:rPr lang="en-US" sz="3000" dirty="0" smtClean="0"/>
              <a:t>23 Then He took the cup, and when He had given thanks He gave it to them, and they all drank from it. 24 And He said to them, "This is My blood of the new covenant, which is shed for many.</a:t>
            </a:r>
          </a:p>
          <a:p>
            <a:pPr>
              <a:buNone/>
            </a:pPr>
            <a:endParaRPr lang="en-US" dirty="0"/>
          </a:p>
        </p:txBody>
      </p:sp>
      <p:sp>
        <p:nvSpPr>
          <p:cNvPr id="2" name="Title 1"/>
          <p:cNvSpPr>
            <a:spLocks noGrp="1"/>
          </p:cNvSpPr>
          <p:nvPr>
            <p:ph type="title"/>
          </p:nvPr>
        </p:nvSpPr>
        <p:spPr>
          <a:solidFill>
            <a:schemeClr val="tx1">
              <a:alpha val="65000"/>
            </a:schemeClr>
          </a:solidFill>
        </p:spPr>
        <p:txBody>
          <a:bodyPr>
            <a:normAutofit/>
          </a:bodyPr>
          <a:lstStyle/>
          <a:p>
            <a:r>
              <a:rPr lang="en-US" dirty="0" smtClean="0"/>
              <a:t>This is my body..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meal that defines us..</a:t>
            </a:r>
            <a:endParaRPr lang="en-US" dirty="0"/>
          </a:p>
        </p:txBody>
      </p:sp>
      <p:pic>
        <p:nvPicPr>
          <p:cNvPr id="6" name="Content Placeholder 3" descr="This is my blood.jpg"/>
          <p:cNvPicPr>
            <a:picLocks noChangeAspect="1"/>
          </p:cNvPicPr>
          <p:nvPr/>
        </p:nvPicPr>
        <p:blipFill>
          <a:blip r:embed="rId2" cstate="print"/>
          <a:stretch>
            <a:fillRect/>
          </a:stretch>
        </p:blipFill>
        <p:spPr>
          <a:xfrm>
            <a:off x="28702" y="1752600"/>
            <a:ext cx="9115298" cy="3962400"/>
          </a:xfrm>
          <a:prstGeom prst="rect">
            <a:avLst/>
          </a:prstGeom>
        </p:spPr>
      </p:pic>
      <p:sp>
        <p:nvSpPr>
          <p:cNvPr id="5" name="Content Placeholder 4"/>
          <p:cNvSpPr>
            <a:spLocks noGrp="1"/>
          </p:cNvSpPr>
          <p:nvPr>
            <p:ph idx="1"/>
          </p:nvPr>
        </p:nvSpPr>
        <p:spPr>
          <a:xfrm>
            <a:off x="0" y="1600200"/>
            <a:ext cx="9144000" cy="4876800"/>
          </a:xfrm>
          <a:solidFill>
            <a:schemeClr val="tx1">
              <a:alpha val="55000"/>
            </a:schemeClr>
          </a:solidFill>
        </p:spPr>
        <p:txBody>
          <a:bodyPr/>
          <a:lstStyle/>
          <a:p>
            <a:r>
              <a:rPr lang="en-US" dirty="0" smtClean="0"/>
              <a:t>How our freedom came..</a:t>
            </a:r>
          </a:p>
          <a:p>
            <a:r>
              <a:rPr lang="en-US" dirty="0" smtClean="0"/>
              <a:t>We are not defined by the hurts we have suffered in life…</a:t>
            </a:r>
          </a:p>
          <a:p>
            <a:r>
              <a:rPr lang="en-US" dirty="0" smtClean="0"/>
              <a:t>Points both backward and forward..</a:t>
            </a:r>
          </a:p>
          <a:p>
            <a:pPr lvl="1"/>
            <a:r>
              <a:rPr lang="en-US" dirty="0" smtClean="0"/>
              <a:t>1 Corinthians 11:26 For as often as you eat this bread and drink this cup, you proclaim the Lord's death till He comes.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found comfort in His friends..</a:t>
            </a:r>
            <a:endParaRPr lang="en-US" dirty="0"/>
          </a:p>
        </p:txBody>
      </p:sp>
      <p:pic>
        <p:nvPicPr>
          <p:cNvPr id="4" name="Picture 3" descr="LastSupper.jpg"/>
          <p:cNvPicPr>
            <a:picLocks noChangeAspect="1"/>
          </p:cNvPicPr>
          <p:nvPr/>
        </p:nvPicPr>
        <p:blipFill>
          <a:blip r:embed="rId2" cstate="print">
            <a:lum bright="-10000" contrast="10000"/>
          </a:blip>
          <a:stretch>
            <a:fillRect/>
          </a:stretch>
        </p:blipFill>
        <p:spPr>
          <a:xfrm>
            <a:off x="0" y="2057400"/>
            <a:ext cx="9144000" cy="2971800"/>
          </a:xfrm>
          <a:prstGeom prst="rect">
            <a:avLst/>
          </a:prstGeom>
        </p:spPr>
      </p:pic>
      <p:sp>
        <p:nvSpPr>
          <p:cNvPr id="3" name="Content Placeholder 2"/>
          <p:cNvSpPr>
            <a:spLocks noGrp="1"/>
          </p:cNvSpPr>
          <p:nvPr>
            <p:ph idx="1"/>
          </p:nvPr>
        </p:nvSpPr>
        <p:spPr>
          <a:xfrm>
            <a:off x="0" y="1600200"/>
            <a:ext cx="9144000" cy="5257800"/>
          </a:xfrm>
          <a:solidFill>
            <a:schemeClr val="tx1">
              <a:alpha val="55000"/>
            </a:schemeClr>
          </a:solidFill>
        </p:spPr>
        <p:txBody>
          <a:bodyPr>
            <a:normAutofit/>
          </a:bodyPr>
          <a:lstStyle/>
          <a:p>
            <a:r>
              <a:rPr lang="en-US" sz="3000" dirty="0" smtClean="0"/>
              <a:t>Luke 22:15 Then He said to them, "With fervent desire I have desired to eat this Passover with you before I suffer; </a:t>
            </a:r>
          </a:p>
          <a:p>
            <a:r>
              <a:rPr lang="en-US" sz="3000" dirty="0" smtClean="0"/>
              <a:t>John 15:15 No longer do I call you servants, for a servant does not know what his master is doing; but I have called you friends, for all things that I heard from My Father I have made known to you. </a:t>
            </a:r>
          </a:p>
          <a:p>
            <a:pPr>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533400" y="-152400"/>
            <a:ext cx="9144000" cy="6858000"/>
          </a:xfrm>
          <a:prstGeom prst="rect">
            <a:avLst/>
          </a:prstGeom>
        </p:spPr>
      </p:pic>
      <p:sp>
        <p:nvSpPr>
          <p:cNvPr id="6" name="Title 5"/>
          <p:cNvSpPr>
            <a:spLocks noGrp="1"/>
          </p:cNvSpPr>
          <p:nvPr>
            <p:ph type="ctrTitle"/>
          </p:nvPr>
        </p:nvSpPr>
        <p:spPr>
          <a:xfrm>
            <a:off x="685800" y="381000"/>
            <a:ext cx="7772400" cy="1371600"/>
          </a:xfrm>
        </p:spPr>
        <p:txBody>
          <a:bodyPr/>
          <a:lstStyle/>
          <a:p>
            <a:r>
              <a:rPr lang="en-US" sz="6600" dirty="0" smtClean="0"/>
              <a:t>The Last Supper</a:t>
            </a:r>
            <a:endParaRPr lang="en-US" sz="6600" dirty="0"/>
          </a:p>
        </p:txBody>
      </p:sp>
      <p:sp>
        <p:nvSpPr>
          <p:cNvPr id="9" name="Subtitle 8"/>
          <p:cNvSpPr>
            <a:spLocks noGrp="1"/>
          </p:cNvSpPr>
          <p:nvPr>
            <p:ph type="subTitle" idx="1"/>
          </p:nvPr>
        </p:nvSpPr>
        <p:spPr>
          <a:xfrm>
            <a:off x="1371600" y="5486400"/>
            <a:ext cx="6400800" cy="990600"/>
          </a:xfrm>
        </p:spPr>
        <p:txBody>
          <a:bodyPr>
            <a:normAutofit/>
          </a:bodyPr>
          <a:lstStyle/>
          <a:p>
            <a:r>
              <a:rPr lang="en-US" sz="4800" dirty="0" smtClean="0"/>
              <a:t>Mark 14:12-25</a:t>
            </a:r>
            <a:endParaRPr lang="en-US" sz="4800" dirty="0"/>
          </a:p>
        </p:txBody>
      </p:sp>
      <p:pic>
        <p:nvPicPr>
          <p:cNvPr id="13" name="Picture 12" descr="LastSupper.jpg"/>
          <p:cNvPicPr>
            <a:picLocks noChangeAspect="1"/>
          </p:cNvPicPr>
          <p:nvPr/>
        </p:nvPicPr>
        <p:blipFill>
          <a:blip r:embed="rId4" cstate="print">
            <a:lum bright="-10000" contrast="10000"/>
          </a:blip>
          <a:stretch>
            <a:fillRect/>
          </a:stretch>
        </p:blipFill>
        <p:spPr>
          <a:xfrm>
            <a:off x="0" y="2057400"/>
            <a:ext cx="9144000" cy="2971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8" name="Title 7"/>
          <p:cNvSpPr>
            <a:spLocks noGrp="1"/>
          </p:cNvSpPr>
          <p:nvPr>
            <p:ph type="title"/>
          </p:nvPr>
        </p:nvSpPr>
        <p:spPr>
          <a:xfrm>
            <a:off x="1371600" y="0"/>
            <a:ext cx="4953000" cy="1524000"/>
          </a:xfrm>
        </p:spPr>
        <p:txBody>
          <a:bodyPr>
            <a:normAutofit/>
          </a:bodyPr>
          <a:lstStyle/>
          <a:p>
            <a:r>
              <a:rPr lang="en-US" sz="4800" dirty="0" smtClean="0"/>
              <a:t>Hours…</a:t>
            </a:r>
            <a:endParaRPr lang="en-US" sz="4800" dirty="0"/>
          </a:p>
        </p:txBody>
      </p:sp>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16" name="Content Placeholder 15"/>
          <p:cNvSpPr>
            <a:spLocks noGrp="1"/>
          </p:cNvSpPr>
          <p:nvPr>
            <p:ph idx="1"/>
          </p:nvPr>
        </p:nvSpPr>
        <p:spPr>
          <a:xfrm>
            <a:off x="381000" y="5029200"/>
            <a:ext cx="8305800" cy="1600200"/>
          </a:xfrm>
        </p:spPr>
        <p:txBody>
          <a:bodyPr>
            <a:normAutofit fontScale="92500"/>
          </a:bodyPr>
          <a:lstStyle/>
          <a:p>
            <a:r>
              <a:rPr lang="en-US" dirty="0" smtClean="0"/>
              <a:t>1 Corinthians 2:1-2 For I determined not to know anything among you except Jesus Christ and Him crucified..</a:t>
            </a:r>
            <a:endParaRPr lang="en-US" dirty="0"/>
          </a:p>
        </p:txBody>
      </p:sp>
      <p:pic>
        <p:nvPicPr>
          <p:cNvPr id="17" name="Content Placeholder 14" descr="24.jpg"/>
          <p:cNvPicPr>
            <a:picLocks noChangeAspect="1"/>
          </p:cNvPicPr>
          <p:nvPr/>
        </p:nvPicPr>
        <p:blipFill>
          <a:blip r:embed="rId5" cstate="print"/>
          <a:srcRect t="22268" b="22268"/>
          <a:stretch>
            <a:fillRect/>
          </a:stretch>
        </p:blipFill>
        <p:spPr>
          <a:xfrm>
            <a:off x="228600" y="152400"/>
            <a:ext cx="1155454" cy="1219200"/>
          </a:xfrm>
          <a:prstGeom prst="rect">
            <a:avLst/>
          </a:prstGeom>
        </p:spPr>
      </p:pic>
      <p:sp>
        <p:nvSpPr>
          <p:cNvPr id="18" name="TextBox 17"/>
          <p:cNvSpPr txBox="1"/>
          <p:nvPr/>
        </p:nvSpPr>
        <p:spPr>
          <a:xfrm>
            <a:off x="381000" y="1066800"/>
            <a:ext cx="4419600" cy="523220"/>
          </a:xfrm>
          <a:prstGeom prst="rect">
            <a:avLst/>
          </a:prstGeom>
          <a:noFill/>
        </p:spPr>
        <p:txBody>
          <a:bodyPr wrap="square" rtlCol="0">
            <a:spAutoFit/>
          </a:bodyPr>
          <a:lstStyle/>
          <a:p>
            <a:r>
              <a:rPr lang="en-US" sz="2800" dirty="0" smtClean="0">
                <a:solidFill>
                  <a:schemeClr val="bg1"/>
                </a:solidFill>
                <a:latin typeface="Georgia" pitchFamily="18" charset="0"/>
              </a:rPr>
              <a:t>That Changed the World</a:t>
            </a:r>
            <a:endParaRPr lang="en-US" sz="28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8" name="Title 7"/>
          <p:cNvSpPr>
            <a:spLocks noGrp="1"/>
          </p:cNvSpPr>
          <p:nvPr>
            <p:ph type="title"/>
          </p:nvPr>
        </p:nvSpPr>
        <p:spPr>
          <a:xfrm>
            <a:off x="381000" y="381000"/>
            <a:ext cx="6553200" cy="1219200"/>
          </a:xfrm>
        </p:spPr>
        <p:txBody>
          <a:bodyPr>
            <a:normAutofit fontScale="90000"/>
          </a:bodyPr>
          <a:lstStyle/>
          <a:p>
            <a:r>
              <a:rPr lang="en-US" dirty="0" smtClean="0"/>
              <a:t>Things changed quickly as tension grew…</a:t>
            </a:r>
            <a:endParaRPr lang="en-US" dirty="0"/>
          </a:p>
        </p:txBody>
      </p:sp>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16" name="Content Placeholder 15"/>
          <p:cNvSpPr>
            <a:spLocks noGrp="1"/>
          </p:cNvSpPr>
          <p:nvPr>
            <p:ph idx="1"/>
          </p:nvPr>
        </p:nvSpPr>
        <p:spPr>
          <a:xfrm>
            <a:off x="0" y="1905000"/>
            <a:ext cx="9144000" cy="4724400"/>
          </a:xfrm>
          <a:solidFill>
            <a:schemeClr val="tx1">
              <a:alpha val="55000"/>
            </a:schemeClr>
          </a:solidFill>
        </p:spPr>
        <p:txBody>
          <a:bodyPr>
            <a:normAutofit fontScale="92500"/>
          </a:bodyPr>
          <a:lstStyle/>
          <a:p>
            <a:r>
              <a:rPr lang="en-US" dirty="0" smtClean="0"/>
              <a:t>Sunday.. Triumphal entry</a:t>
            </a:r>
          </a:p>
          <a:p>
            <a:pPr lvl="1"/>
            <a:r>
              <a:rPr lang="en-US" dirty="0" smtClean="0"/>
              <a:t>“Hosanna to the Son of David! Blessed is the one who come in the name of the Lord!” (Matt 21:9)</a:t>
            </a:r>
          </a:p>
          <a:p>
            <a:r>
              <a:rPr lang="en-US" dirty="0" smtClean="0"/>
              <a:t>Monday.. Cleansing the Temple</a:t>
            </a:r>
          </a:p>
          <a:p>
            <a:pPr lvl="1"/>
            <a:r>
              <a:rPr lang="en-US" dirty="0" smtClean="0"/>
              <a:t>“My house shall be called a house of prayer for all nations, but you have made it a den of robbers..”</a:t>
            </a:r>
          </a:p>
          <a:p>
            <a:r>
              <a:rPr lang="en-US" dirty="0" smtClean="0"/>
              <a:t>Tues/Wed.. Pressing the religious leaders</a:t>
            </a:r>
          </a:p>
          <a:p>
            <a:pPr lvl="1"/>
            <a:r>
              <a:rPr lang="en-US" dirty="0" smtClean="0"/>
              <a:t>“Woe to you, scribes and Pharisees, hypocrites.. You are like whitewashed tombs .. but inside full of dead bones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dissolv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dissolv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dissolve">
                                      <p:cBhvr>
                                        <p:cTn id="27" dur="500"/>
                                        <p:tgtEl>
                                          <p:spTgt spid="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
                                            <p:txEl>
                                              <p:pRg st="5" end="5"/>
                                            </p:txEl>
                                          </p:spTgt>
                                        </p:tgtEl>
                                        <p:attrNameLst>
                                          <p:attrName>style.visibility</p:attrName>
                                        </p:attrNameLst>
                                      </p:cBhvr>
                                      <p:to>
                                        <p:strVal val="visible"/>
                                      </p:to>
                                    </p:set>
                                    <p:animEffect transition="in" filter="dissolve">
                                      <p:cBhvr>
                                        <p:cTn id="32"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8" name="Title 7"/>
          <p:cNvSpPr>
            <a:spLocks noGrp="1"/>
          </p:cNvSpPr>
          <p:nvPr>
            <p:ph type="title"/>
          </p:nvPr>
        </p:nvSpPr>
        <p:spPr>
          <a:xfrm>
            <a:off x="228600" y="228600"/>
            <a:ext cx="5562600" cy="1371600"/>
          </a:xfrm>
        </p:spPr>
        <p:txBody>
          <a:bodyPr>
            <a:normAutofit fontScale="90000"/>
          </a:bodyPr>
          <a:lstStyle/>
          <a:p>
            <a:r>
              <a:rPr lang="en-US" sz="6000" i="1" dirty="0" smtClean="0"/>
              <a:t>12:00</a:t>
            </a:r>
            <a:r>
              <a:rPr lang="en-US" dirty="0" smtClean="0"/>
              <a:t> PM.. Preparing the Passover Meal..</a:t>
            </a:r>
            <a:endParaRPr lang="en-US" dirty="0"/>
          </a:p>
        </p:txBody>
      </p:sp>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16" name="Content Placeholder 15"/>
          <p:cNvSpPr>
            <a:spLocks noGrp="1"/>
          </p:cNvSpPr>
          <p:nvPr>
            <p:ph idx="1"/>
          </p:nvPr>
        </p:nvSpPr>
        <p:spPr>
          <a:xfrm>
            <a:off x="0" y="1905000"/>
            <a:ext cx="9144000" cy="4953000"/>
          </a:xfrm>
          <a:solidFill>
            <a:schemeClr val="tx1">
              <a:alpha val="55000"/>
            </a:schemeClr>
          </a:solidFill>
        </p:spPr>
        <p:txBody>
          <a:bodyPr>
            <a:normAutofit/>
          </a:bodyPr>
          <a:lstStyle/>
          <a:p>
            <a:r>
              <a:rPr lang="en-US" sz="3000" dirty="0" smtClean="0"/>
              <a:t>Mark 14:12 Now on the first day of Unleavened Bread, when they killed the Passover lamb, His disciples said to Him, "Where do You want us to go and prepare, that You may eat the Passover?" </a:t>
            </a:r>
          </a:p>
          <a:p>
            <a:r>
              <a:rPr lang="en-US" sz="3000" dirty="0" smtClean="0"/>
              <a:t>14 say to the master of the house, 'The Teacher says, "Where is the guest room in which I may eat the Passover with My disciples?”…</a:t>
            </a:r>
          </a:p>
          <a:p>
            <a:endParaRPr lang="en-US" sz="3000"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mple.jpg"/>
          <p:cNvPicPr>
            <a:picLocks noChangeAspect="1"/>
          </p:cNvPicPr>
          <p:nvPr/>
        </p:nvPicPr>
        <p:blipFill>
          <a:blip r:embed="rId2" cstate="print">
            <a:lum bright="-5000" contrast="10000"/>
          </a:blip>
          <a:stretch>
            <a:fillRect/>
          </a:stretch>
        </p:blipFill>
        <p:spPr>
          <a:xfrm>
            <a:off x="0" y="457200"/>
            <a:ext cx="9144000" cy="6162990"/>
          </a:xfrm>
          <a:prstGeom prst="rect">
            <a:avLst/>
          </a:prstGeom>
        </p:spPr>
      </p:pic>
      <p:sp>
        <p:nvSpPr>
          <p:cNvPr id="5" name="Rectangle 4"/>
          <p:cNvSpPr/>
          <p:nvPr/>
        </p:nvSpPr>
        <p:spPr>
          <a:xfrm>
            <a:off x="0" y="457200"/>
            <a:ext cx="9144000" cy="6172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fontScale="90000"/>
          </a:bodyPr>
          <a:lstStyle/>
          <a:p>
            <a:r>
              <a:rPr lang="en-US" sz="4800" i="1" dirty="0" smtClean="0"/>
              <a:t>3:00</a:t>
            </a:r>
            <a:r>
              <a:rPr lang="en-US" dirty="0" smtClean="0"/>
              <a:t> PM Going to the temple…</a:t>
            </a:r>
            <a:endParaRPr lang="en-US" dirty="0"/>
          </a:p>
        </p:txBody>
      </p:sp>
      <p:sp>
        <p:nvSpPr>
          <p:cNvPr id="7" name="Content Placeholder 6"/>
          <p:cNvSpPr>
            <a:spLocks noGrp="1"/>
          </p:cNvSpPr>
          <p:nvPr>
            <p:ph idx="1"/>
          </p:nvPr>
        </p:nvSpPr>
        <p:spPr>
          <a:xfrm>
            <a:off x="0" y="1676400"/>
            <a:ext cx="9144000" cy="5181600"/>
          </a:xfrm>
          <a:solidFill>
            <a:schemeClr val="tx1">
              <a:alpha val="50000"/>
            </a:schemeClr>
          </a:solidFill>
        </p:spPr>
        <p:txBody>
          <a:bodyPr/>
          <a:lstStyle/>
          <a:p>
            <a:r>
              <a:rPr lang="en-US" dirty="0" smtClean="0"/>
              <a:t>Peter and John take lamb to temple for sacrifice..</a:t>
            </a:r>
          </a:p>
          <a:p>
            <a:r>
              <a:rPr lang="en-US" dirty="0" smtClean="0"/>
              <a:t>Then take the meat back to kitchen at upper  room to roast the meat..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_upper_room_by_radojavor-d4vcn8p.jpg"/>
          <p:cNvPicPr>
            <a:picLocks noChangeAspect="1"/>
          </p:cNvPicPr>
          <p:nvPr/>
        </p:nvPicPr>
        <p:blipFill>
          <a:blip r:embed="rId2" cstate="print">
            <a:lum bright="-5000" contrast="10000"/>
          </a:blip>
          <a:srcRect l="3918" r="3918"/>
          <a:stretch>
            <a:fillRect/>
          </a:stretch>
        </p:blipFill>
        <p:spPr>
          <a:xfrm>
            <a:off x="0" y="457200"/>
            <a:ext cx="9076012" cy="6029198"/>
          </a:xfrm>
          <a:prstGeom prst="rect">
            <a:avLst/>
          </a:prstGeom>
        </p:spPr>
      </p:pic>
      <p:sp>
        <p:nvSpPr>
          <p:cNvPr id="6" name="Title 5"/>
          <p:cNvSpPr>
            <a:spLocks noGrp="1"/>
          </p:cNvSpPr>
          <p:nvPr>
            <p:ph type="title"/>
          </p:nvPr>
        </p:nvSpPr>
        <p:spPr>
          <a:xfrm>
            <a:off x="381000" y="304800"/>
            <a:ext cx="6705600" cy="1143000"/>
          </a:xfrm>
        </p:spPr>
        <p:txBody>
          <a:bodyPr>
            <a:normAutofit/>
          </a:bodyPr>
          <a:lstStyle/>
          <a:p>
            <a:r>
              <a:rPr lang="en-US" sz="4800" i="1" dirty="0" smtClean="0"/>
              <a:t>7:00 </a:t>
            </a:r>
            <a:r>
              <a:rPr lang="en-US" dirty="0" smtClean="0"/>
              <a:t>PM The Passover..</a:t>
            </a:r>
            <a:endParaRPr lang="en-US" dirty="0"/>
          </a:p>
        </p:txBody>
      </p:sp>
      <p:sp>
        <p:nvSpPr>
          <p:cNvPr id="7" name="Content Placeholder 6"/>
          <p:cNvSpPr>
            <a:spLocks noGrp="1"/>
          </p:cNvSpPr>
          <p:nvPr>
            <p:ph idx="1"/>
          </p:nvPr>
        </p:nvSpPr>
        <p:spPr>
          <a:xfrm>
            <a:off x="0" y="1600200"/>
            <a:ext cx="9144000" cy="5257800"/>
          </a:xfrm>
          <a:solidFill>
            <a:schemeClr val="tx1">
              <a:alpha val="55000"/>
            </a:schemeClr>
          </a:solidFill>
        </p:spPr>
        <p:txBody>
          <a:bodyPr/>
          <a:lstStyle/>
          <a:p>
            <a:r>
              <a:rPr lang="en-US" dirty="0" smtClean="0"/>
              <a:t>Special meal commemorating God’s deliverance of Israel in Exodus 6-13..</a:t>
            </a:r>
          </a:p>
          <a:p>
            <a:pPr lvl="1"/>
            <a:r>
              <a:rPr lang="en-US" dirty="0" smtClean="0"/>
              <a:t>Filled with ritual to help relive their history and know their identity..</a:t>
            </a:r>
          </a:p>
          <a:p>
            <a:pPr lvl="1"/>
            <a:r>
              <a:rPr lang="en-US" dirty="0" smtClean="0"/>
              <a:t>Exodus 12:8  Then they shall eat the flesh on that night; roasted in fire, with unleavened bread and with bitter herbs they shall eat it.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04800"/>
            <a:ext cx="6705600" cy="1143000"/>
          </a:xfrm>
        </p:spPr>
        <p:txBody>
          <a:bodyPr>
            <a:normAutofit/>
          </a:bodyPr>
          <a:lstStyle/>
          <a:p>
            <a:r>
              <a:rPr lang="en-US" sz="4800" i="1" dirty="0" smtClean="0"/>
              <a:t>7:00 </a:t>
            </a:r>
            <a:r>
              <a:rPr lang="en-US" dirty="0" smtClean="0"/>
              <a:t>PM The Passover..</a:t>
            </a:r>
            <a:endParaRPr lang="en-US" dirty="0"/>
          </a:p>
        </p:txBody>
      </p:sp>
      <p:pic>
        <p:nvPicPr>
          <p:cNvPr id="10" name="Content Placeholder 7" descr="Olve_haroset.jpg"/>
          <p:cNvPicPr>
            <a:picLocks noChangeAspect="1"/>
          </p:cNvPicPr>
          <p:nvPr/>
        </p:nvPicPr>
        <p:blipFill>
          <a:blip r:embed="rId2" cstate="print"/>
          <a:stretch>
            <a:fillRect/>
          </a:stretch>
        </p:blipFill>
        <p:spPr>
          <a:xfrm>
            <a:off x="0" y="1752600"/>
            <a:ext cx="9144000" cy="4190552"/>
          </a:xfrm>
          <a:prstGeom prst="rect">
            <a:avLst/>
          </a:prstGeom>
          <a:solidFill>
            <a:schemeClr val="tx1">
              <a:alpha val="55000"/>
            </a:schemeClr>
          </a:solidFill>
        </p:spPr>
      </p:pic>
      <p:sp>
        <p:nvSpPr>
          <p:cNvPr id="9" name="Content Placeholder 8"/>
          <p:cNvSpPr>
            <a:spLocks noGrp="1"/>
          </p:cNvSpPr>
          <p:nvPr>
            <p:ph idx="1"/>
          </p:nvPr>
        </p:nvSpPr>
        <p:spPr>
          <a:xfrm>
            <a:off x="0" y="1676400"/>
            <a:ext cx="9144000" cy="5181600"/>
          </a:xfrm>
          <a:solidFill>
            <a:schemeClr val="tx1">
              <a:alpha val="55000"/>
            </a:schemeClr>
          </a:solidFill>
        </p:spPr>
        <p:txBody>
          <a:bodyPr/>
          <a:lstStyle/>
          <a:p>
            <a:r>
              <a:rPr lang="en-US" dirty="0" smtClean="0"/>
              <a:t>Food items with lamb.. </a:t>
            </a:r>
            <a:r>
              <a:rPr lang="en-US" dirty="0" err="1" smtClean="0"/>
              <a:t>Charoset</a:t>
            </a:r>
            <a:r>
              <a:rPr lang="en-US" dirty="0" smtClean="0"/>
              <a:t> mixture, egg, bitter herbs..</a:t>
            </a:r>
          </a:p>
          <a:p>
            <a:r>
              <a:rPr lang="en-US" dirty="0" smtClean="0"/>
              <a:t>Four cups of wine (pressed grapes)..</a:t>
            </a:r>
          </a:p>
          <a:p>
            <a:pPr lvl="1"/>
            <a:r>
              <a:rPr lang="en-US" dirty="0" smtClean="0"/>
              <a:t>Exodus 6:6 'I am the Lord; I will bring you out from under the burdens of the Egyptians, I will rescue you from their bondage, and I will redeem you with an outstretched arm and with great judgments.</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Betrayal..</a:t>
            </a:r>
            <a:endParaRPr lang="en-US" dirty="0"/>
          </a:p>
        </p:txBody>
      </p:sp>
      <p:pic>
        <p:nvPicPr>
          <p:cNvPr id="4" name="Picture 3" descr="LastSupper.jpg"/>
          <p:cNvPicPr>
            <a:picLocks noChangeAspect="1"/>
          </p:cNvPicPr>
          <p:nvPr/>
        </p:nvPicPr>
        <p:blipFill>
          <a:blip r:embed="rId2" cstate="print">
            <a:lum bright="-10000" contrast="10000"/>
          </a:blip>
          <a:stretch>
            <a:fillRect/>
          </a:stretch>
        </p:blipFill>
        <p:spPr>
          <a:xfrm>
            <a:off x="0" y="2057400"/>
            <a:ext cx="9144000" cy="2971800"/>
          </a:xfrm>
          <a:prstGeom prst="rect">
            <a:avLst/>
          </a:prstGeom>
        </p:spPr>
      </p:pic>
      <p:sp>
        <p:nvSpPr>
          <p:cNvPr id="3" name="Content Placeholder 2"/>
          <p:cNvSpPr>
            <a:spLocks noGrp="1"/>
          </p:cNvSpPr>
          <p:nvPr>
            <p:ph idx="1"/>
          </p:nvPr>
        </p:nvSpPr>
        <p:spPr>
          <a:xfrm>
            <a:off x="0" y="1600200"/>
            <a:ext cx="9144000" cy="5257800"/>
          </a:xfrm>
          <a:solidFill>
            <a:schemeClr val="tx1">
              <a:alpha val="55000"/>
            </a:schemeClr>
          </a:solidFill>
        </p:spPr>
        <p:txBody>
          <a:bodyPr>
            <a:normAutofit/>
          </a:bodyPr>
          <a:lstStyle/>
          <a:p>
            <a:r>
              <a:rPr lang="en-US" sz="3000" dirty="0" smtClean="0"/>
              <a:t>18 Now as they sat and ate, Jesus said, "Assuredly, I say to you, one of you who eats with Me will betray Me." 19 And they began to be sorrowful, and to say to Him one by one, "Is it I?" And another said, "Is it I?“..</a:t>
            </a:r>
          </a:p>
          <a:p>
            <a:r>
              <a:rPr lang="en-US" sz="3000" dirty="0" smtClean="0"/>
              <a:t>20 He answered and said to them, "It is one of the twelve, who dips with Me in the dish…</a:t>
            </a:r>
          </a:p>
          <a:p>
            <a:pPr lvl="1"/>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stSupper.jpg"/>
          <p:cNvPicPr>
            <a:picLocks noChangeAspect="1"/>
          </p:cNvPicPr>
          <p:nvPr/>
        </p:nvPicPr>
        <p:blipFill>
          <a:blip r:embed="rId2" cstate="print">
            <a:lum bright="-10000" contrast="10000"/>
          </a:blip>
          <a:stretch>
            <a:fillRect/>
          </a:stretch>
        </p:blipFill>
        <p:spPr>
          <a:xfrm>
            <a:off x="0" y="2057400"/>
            <a:ext cx="9144000" cy="2971800"/>
          </a:xfrm>
          <a:prstGeom prst="rect">
            <a:avLst/>
          </a:prstGeom>
        </p:spPr>
      </p:pic>
      <p:pic>
        <p:nvPicPr>
          <p:cNvPr id="5" name="Picture 4" descr="Washing feet of disciples.jpg"/>
          <p:cNvPicPr>
            <a:picLocks noChangeAspect="1"/>
          </p:cNvPicPr>
          <p:nvPr/>
        </p:nvPicPr>
        <p:blipFill>
          <a:blip r:embed="rId3" cstate="print">
            <a:lum bright="-10000" contrast="10000"/>
          </a:blip>
          <a:stretch>
            <a:fillRect/>
          </a:stretch>
        </p:blipFill>
        <p:spPr>
          <a:xfrm>
            <a:off x="3797" y="0"/>
            <a:ext cx="9136405" cy="6858000"/>
          </a:xfrm>
          <a:prstGeom prst="rect">
            <a:avLst/>
          </a:prstGeom>
        </p:spPr>
      </p:pic>
      <p:sp>
        <p:nvSpPr>
          <p:cNvPr id="3" name="Content Placeholder 2"/>
          <p:cNvSpPr>
            <a:spLocks noGrp="1"/>
          </p:cNvSpPr>
          <p:nvPr>
            <p:ph idx="1"/>
          </p:nvPr>
        </p:nvSpPr>
        <p:spPr>
          <a:xfrm>
            <a:off x="0" y="0"/>
            <a:ext cx="9144000" cy="7848600"/>
          </a:xfrm>
          <a:solidFill>
            <a:schemeClr val="tx1">
              <a:alpha val="55000"/>
            </a:schemeClr>
          </a:solidFill>
        </p:spPr>
        <p:txBody>
          <a:bodyPr>
            <a:normAutofit/>
          </a:bodyPr>
          <a:lstStyle/>
          <a:p>
            <a:endParaRPr lang="en-US" sz="2200" dirty="0"/>
          </a:p>
        </p:txBody>
      </p:sp>
      <p:sp>
        <p:nvSpPr>
          <p:cNvPr id="2" name="Title 1"/>
          <p:cNvSpPr>
            <a:spLocks noGrp="1"/>
          </p:cNvSpPr>
          <p:nvPr>
            <p:ph type="title"/>
          </p:nvPr>
        </p:nvSpPr>
        <p:spPr>
          <a:solidFill>
            <a:schemeClr val="tx1">
              <a:alpha val="65000"/>
            </a:schemeClr>
          </a:solidFill>
        </p:spPr>
        <p:txBody>
          <a:bodyPr>
            <a:normAutofit fontScale="90000"/>
          </a:bodyPr>
          <a:lstStyle/>
          <a:p>
            <a:r>
              <a:rPr lang="en-US" dirty="0" smtClean="0"/>
              <a:t>Jesus knew but still washed their feet..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2987</TotalTime>
  <Words>686</Words>
  <Application>Microsoft Office PowerPoint</Application>
  <PresentationFormat>On-screen Show (4:3)</PresentationFormat>
  <Paragraphs>48</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Last Supper</vt:lpstr>
      <vt:lpstr>Hours…</vt:lpstr>
      <vt:lpstr>Things changed quickly as tension grew…</vt:lpstr>
      <vt:lpstr>12:00 PM.. Preparing the Passover Meal..</vt:lpstr>
      <vt:lpstr>3:00 PM Going to the temple…</vt:lpstr>
      <vt:lpstr>7:00 PM The Passover..</vt:lpstr>
      <vt:lpstr>7:00 PM The Passover..</vt:lpstr>
      <vt:lpstr>Betrayal..</vt:lpstr>
      <vt:lpstr>Jesus knew but still washed their feet..</vt:lpstr>
      <vt:lpstr>This is my body..</vt:lpstr>
      <vt:lpstr>A meal that defines us..</vt:lpstr>
      <vt:lpstr>Jesus found comfort in His friends..</vt:lpstr>
      <vt:lpstr>The Last Supper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283</cp:revision>
  <dcterms:created xsi:type="dcterms:W3CDTF">2011-02-15T07:29:10Z</dcterms:created>
  <dcterms:modified xsi:type="dcterms:W3CDTF">2015-03-28T23:57:24Z</dcterms:modified>
</cp:coreProperties>
</file>