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8" r:id="rId3"/>
    <p:sldId id="269" r:id="rId4"/>
    <p:sldId id="271" r:id="rId5"/>
    <p:sldId id="270" r:id="rId6"/>
    <p:sldId id="272" r:id="rId7"/>
    <p:sldId id="273" r:id="rId8"/>
    <p:sldId id="278" r:id="rId9"/>
    <p:sldId id="279" r:id="rId10"/>
    <p:sldId id="274" r:id="rId11"/>
    <p:sldId id="276" r:id="rId12"/>
    <p:sldId id="275" r:id="rId13"/>
    <p:sldId id="277"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000"/>
    <a:srgbClr val="0094C8"/>
    <a:srgbClr val="180000"/>
    <a:srgbClr val="1E0000"/>
    <a:srgbClr val="6633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3.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3.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3.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3.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3.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371600"/>
          </a:xfrm>
        </p:spPr>
        <p:txBody>
          <a:bodyPr/>
          <a:lstStyle/>
          <a:p>
            <a:r>
              <a:rPr lang="en-US" sz="6600" dirty="0" smtClean="0"/>
              <a:t>The Crucifixion</a:t>
            </a:r>
            <a:endParaRPr lang="en-US" sz="6600" dirty="0"/>
          </a:p>
        </p:txBody>
      </p:sp>
      <p:sp>
        <p:nvSpPr>
          <p:cNvPr id="9" name="Subtitle 8"/>
          <p:cNvSpPr>
            <a:spLocks noGrp="1"/>
          </p:cNvSpPr>
          <p:nvPr>
            <p:ph type="subTitle" idx="1"/>
          </p:nvPr>
        </p:nvSpPr>
        <p:spPr>
          <a:xfrm>
            <a:off x="1295400" y="5486400"/>
            <a:ext cx="6400800" cy="990600"/>
          </a:xfrm>
        </p:spPr>
        <p:txBody>
          <a:bodyPr>
            <a:normAutofit/>
          </a:bodyPr>
          <a:lstStyle/>
          <a:p>
            <a:r>
              <a:rPr lang="en-US" sz="4800" dirty="0" smtClean="0"/>
              <a:t>Mark 15:20-39</a:t>
            </a:r>
            <a:endParaRPr lang="en-US" sz="4800" dirty="0"/>
          </a:p>
        </p:txBody>
      </p:sp>
      <p:pic>
        <p:nvPicPr>
          <p:cNvPr id="10" name="Picture 9" descr="hill with three crosses.jpg"/>
          <p:cNvPicPr>
            <a:picLocks noChangeAspect="1"/>
          </p:cNvPicPr>
          <p:nvPr/>
        </p:nvPicPr>
        <p:blipFill>
          <a:blip r:embed="rId4" cstate="print">
            <a:lum bright="-15000" contrast="10000"/>
          </a:blip>
          <a:srcRect t="20571" b="13714"/>
          <a:stretch>
            <a:fillRect/>
          </a:stretch>
        </p:blipFill>
        <p:spPr>
          <a:xfrm>
            <a:off x="0" y="1752600"/>
            <a:ext cx="9144000" cy="3581400"/>
          </a:xfrm>
          <a:prstGeom prst="rect">
            <a:avLst/>
          </a:prstGeom>
        </p:spPr>
      </p:pic>
      <p:pic>
        <p:nvPicPr>
          <p:cNvPr id="11" name="Picture 10" descr="crucifixion taking for granted 02.jpg"/>
          <p:cNvPicPr>
            <a:picLocks noChangeAspect="1"/>
          </p:cNvPicPr>
          <p:nvPr/>
        </p:nvPicPr>
        <p:blipFill>
          <a:blip r:embed="rId5" cstate="print">
            <a:lum bright="-20000" contrast="10000"/>
          </a:blip>
          <a:stretch>
            <a:fillRect/>
          </a:stretch>
        </p:blipFill>
        <p:spPr>
          <a:xfrm>
            <a:off x="0" y="1752600"/>
            <a:ext cx="9144000" cy="3581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400" i="1" dirty="0" smtClean="0">
                <a:sym typeface="Wingdings" pitchFamily="2" charset="2"/>
              </a:rPr>
              <a:t>9:00–12:00</a:t>
            </a:r>
            <a:r>
              <a:rPr lang="en-US" dirty="0" smtClean="0"/>
              <a:t>.. Torture</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sp>
        <p:nvSpPr>
          <p:cNvPr id="16" name="Content Placeholder 15"/>
          <p:cNvSpPr>
            <a:spLocks noGrp="1"/>
          </p:cNvSpPr>
          <p:nvPr>
            <p:ph idx="1"/>
          </p:nvPr>
        </p:nvSpPr>
        <p:spPr>
          <a:xfrm>
            <a:off x="0" y="2819400"/>
            <a:ext cx="9144000" cy="3886200"/>
          </a:xfrm>
          <a:solidFill>
            <a:schemeClr val="tx1">
              <a:alpha val="55000"/>
            </a:schemeClr>
          </a:solidFill>
        </p:spPr>
        <p:txBody>
          <a:bodyPr>
            <a:normAutofit/>
          </a:bodyPr>
          <a:lstStyle/>
          <a:p>
            <a:r>
              <a:rPr lang="en-US" sz="3200" dirty="0" smtClean="0"/>
              <a:t>Isaiah 50:6  I gave My back to those who struck Me, And My cheeks to those who plucked out the beard; I did not hide My face from shame and spitting. </a:t>
            </a:r>
          </a:p>
          <a:p>
            <a:r>
              <a:rPr lang="en-US" sz="3200" dirty="0" smtClean="0"/>
              <a:t>Isaiah 52:14 Just as many were astonished at you</a:t>
            </a:r>
            <a:r>
              <a:rPr lang="en-US" sz="3200" smtClean="0"/>
              <a:t>, so His </a:t>
            </a:r>
            <a:r>
              <a:rPr lang="en-US" sz="3200" dirty="0" smtClean="0"/>
              <a:t>visage was marred more than any man, And His form more than the sons of men; </a:t>
            </a:r>
          </a:p>
          <a:p>
            <a:pPr>
              <a:buNone/>
            </a:pPr>
            <a:endParaRPr lang="en-US" sz="3200"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400" i="1" dirty="0" smtClean="0">
                <a:sym typeface="Wingdings" pitchFamily="2" charset="2"/>
              </a:rPr>
              <a:t>9:00–12:00</a:t>
            </a:r>
            <a:r>
              <a:rPr lang="en-US" dirty="0" smtClean="0"/>
              <a:t>.. Mockery</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pic>
        <p:nvPicPr>
          <p:cNvPr id="9" name="Picture 8" descr="Jesus on cross.jpg"/>
          <p:cNvPicPr>
            <a:picLocks noChangeAspect="1"/>
          </p:cNvPicPr>
          <p:nvPr/>
        </p:nvPicPr>
        <p:blipFill>
          <a:blip r:embed="rId6" cstate="print"/>
          <a:srcRect t="17092" b="11395"/>
          <a:stretch>
            <a:fillRect/>
          </a:stretch>
        </p:blipFill>
        <p:spPr>
          <a:xfrm>
            <a:off x="0" y="1676400"/>
            <a:ext cx="9144000" cy="3124200"/>
          </a:xfrm>
          <a:prstGeom prst="rect">
            <a:avLst/>
          </a:prstGeom>
        </p:spPr>
      </p:pic>
      <p:sp>
        <p:nvSpPr>
          <p:cNvPr id="16" name="Content Placeholder 15"/>
          <p:cNvSpPr>
            <a:spLocks noGrp="1"/>
          </p:cNvSpPr>
          <p:nvPr>
            <p:ph idx="1"/>
          </p:nvPr>
        </p:nvSpPr>
        <p:spPr>
          <a:xfrm>
            <a:off x="0" y="1676400"/>
            <a:ext cx="9144000" cy="5029200"/>
          </a:xfrm>
          <a:solidFill>
            <a:schemeClr val="tx1">
              <a:alpha val="65000"/>
            </a:schemeClr>
          </a:solidFill>
        </p:spPr>
        <p:txBody>
          <a:bodyPr>
            <a:normAutofit fontScale="85000" lnSpcReduction="20000"/>
          </a:bodyPr>
          <a:lstStyle/>
          <a:p>
            <a:r>
              <a:rPr lang="en-US" sz="3200" dirty="0" smtClean="0"/>
              <a:t>Mark 15:26-32  With Him they also crucified two robbers, one on His right and the other on His left. 28 So the Scripture was fulfilled which says, "And He was numbered with the transgressors." 29 And those who passed by blasphemed Him, wagging their heads and saying, "Aha! You who destroy the temple and build it in three days, 30 save Yourself, and come down from the cross!" </a:t>
            </a:r>
          </a:p>
          <a:p>
            <a:r>
              <a:rPr lang="en-US" sz="3200" dirty="0" smtClean="0"/>
              <a:t>31 Likewise the chief priests also, mocking among themselves with the scribes, said, "He saved others; Himself He cannot save. 32 Let the Christ, the King of Israel, descend now from the cross, that we may see and believe." Even those who were crucified with Him reviled Him. </a:t>
            </a:r>
          </a:p>
          <a:p>
            <a:pPr>
              <a:buNone/>
            </a:pP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400" i="1" dirty="0" smtClean="0">
                <a:sym typeface="Wingdings" pitchFamily="2" charset="2"/>
              </a:rPr>
              <a:t>12</a:t>
            </a:r>
            <a:r>
              <a:rPr lang="en-US" dirty="0" smtClean="0"/>
              <a:t> – </a:t>
            </a:r>
            <a:r>
              <a:rPr lang="en-US" sz="5300" i="1" dirty="0" smtClean="0"/>
              <a:t>3 </a:t>
            </a:r>
            <a:r>
              <a:rPr lang="en-US" dirty="0" smtClean="0"/>
              <a:t>PM.. Darkness</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pic>
        <p:nvPicPr>
          <p:cNvPr id="10" name="Picture 9" descr="hill of cross.jpg"/>
          <p:cNvPicPr>
            <a:picLocks noChangeAspect="1"/>
          </p:cNvPicPr>
          <p:nvPr/>
        </p:nvPicPr>
        <p:blipFill>
          <a:blip r:embed="rId6" cstate="print">
            <a:lum bright="-35000" contrast="10000"/>
          </a:blip>
          <a:srcRect t="44479" b="9266"/>
          <a:stretch>
            <a:fillRect/>
          </a:stretch>
        </p:blipFill>
        <p:spPr>
          <a:xfrm>
            <a:off x="0" y="1676400"/>
            <a:ext cx="9129351" cy="3124200"/>
          </a:xfrm>
          <a:prstGeom prst="rect">
            <a:avLst/>
          </a:prstGeom>
        </p:spPr>
      </p:pic>
      <p:sp>
        <p:nvSpPr>
          <p:cNvPr id="16" name="Content Placeholder 15"/>
          <p:cNvSpPr>
            <a:spLocks noGrp="1"/>
          </p:cNvSpPr>
          <p:nvPr>
            <p:ph idx="1"/>
          </p:nvPr>
        </p:nvSpPr>
        <p:spPr>
          <a:xfrm>
            <a:off x="0" y="2514600"/>
            <a:ext cx="9144000" cy="4191000"/>
          </a:xfrm>
          <a:solidFill>
            <a:schemeClr val="tx1">
              <a:alpha val="55000"/>
            </a:schemeClr>
          </a:solidFill>
        </p:spPr>
        <p:txBody>
          <a:bodyPr>
            <a:normAutofit fontScale="85000" lnSpcReduction="20000"/>
          </a:bodyPr>
          <a:lstStyle/>
          <a:p>
            <a:r>
              <a:rPr lang="en-US" sz="3200" dirty="0" smtClean="0"/>
              <a:t>Mark 15:33-36  Now when the sixth hour had come, there was darkness over the whole land until the ninth hour. 34 And at the ninth hour Jesus cried out with a loud voice, saying, "</a:t>
            </a:r>
            <a:r>
              <a:rPr lang="en-US" sz="3200" dirty="0" err="1" smtClean="0"/>
              <a:t>Eloi</a:t>
            </a:r>
            <a:r>
              <a:rPr lang="en-US" sz="3200" dirty="0" smtClean="0"/>
              <a:t>, </a:t>
            </a:r>
            <a:r>
              <a:rPr lang="en-US" sz="3200" dirty="0" err="1" smtClean="0"/>
              <a:t>Eloi</a:t>
            </a:r>
            <a:r>
              <a:rPr lang="en-US" sz="3200" dirty="0" smtClean="0"/>
              <a:t>, lama </a:t>
            </a:r>
            <a:r>
              <a:rPr lang="en-US" sz="3200" dirty="0" err="1" smtClean="0"/>
              <a:t>sabachthani</a:t>
            </a:r>
            <a:r>
              <a:rPr lang="en-US" sz="3200" dirty="0" smtClean="0"/>
              <a:t>?" which is translated, "My God, My God, why have You forsaken Me?" </a:t>
            </a:r>
          </a:p>
          <a:p>
            <a:r>
              <a:rPr lang="en-US" sz="3200" dirty="0" smtClean="0"/>
              <a:t>35 Some of those who stood by, when they heard that, said, "Look, He is calling for Elijah!" 36 Then someone ran and filled a sponge full of sour wine, put it on a reed, and offered it to Him to drink, saying, "Let Him alone; let us see if Elijah will come to take Him down." </a:t>
            </a:r>
          </a:p>
          <a:p>
            <a:pPr>
              <a:buNone/>
            </a:pP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300" i="1" dirty="0" smtClean="0"/>
              <a:t>3 </a:t>
            </a:r>
            <a:r>
              <a:rPr lang="en-US" dirty="0" smtClean="0"/>
              <a:t>PM.. Victory</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pic>
        <p:nvPicPr>
          <p:cNvPr id="10" name="Picture 9" descr="hill of cross.jpg"/>
          <p:cNvPicPr>
            <a:picLocks noChangeAspect="1"/>
          </p:cNvPicPr>
          <p:nvPr/>
        </p:nvPicPr>
        <p:blipFill>
          <a:blip r:embed="rId6" cstate="print">
            <a:lum bright="-35000" contrast="10000"/>
          </a:blip>
          <a:srcRect t="44479" b="9266"/>
          <a:stretch>
            <a:fillRect/>
          </a:stretch>
        </p:blipFill>
        <p:spPr>
          <a:xfrm>
            <a:off x="0" y="1676400"/>
            <a:ext cx="9129351" cy="3124200"/>
          </a:xfrm>
          <a:prstGeom prst="rect">
            <a:avLst/>
          </a:prstGeom>
        </p:spPr>
      </p:pic>
      <p:pic>
        <p:nvPicPr>
          <p:cNvPr id="9" name="Picture 8" descr="crucifixion-of-jesus-christ.jpg"/>
          <p:cNvPicPr>
            <a:picLocks noChangeAspect="1"/>
          </p:cNvPicPr>
          <p:nvPr/>
        </p:nvPicPr>
        <p:blipFill>
          <a:blip r:embed="rId7" cstate="print"/>
          <a:srcRect t="19921" b="25613"/>
          <a:stretch>
            <a:fillRect/>
          </a:stretch>
        </p:blipFill>
        <p:spPr>
          <a:xfrm>
            <a:off x="-1" y="1676401"/>
            <a:ext cx="9151363" cy="3276600"/>
          </a:xfrm>
          <a:prstGeom prst="rect">
            <a:avLst/>
          </a:prstGeom>
        </p:spPr>
      </p:pic>
      <p:sp>
        <p:nvSpPr>
          <p:cNvPr id="16" name="Content Placeholder 15"/>
          <p:cNvSpPr>
            <a:spLocks noGrp="1"/>
          </p:cNvSpPr>
          <p:nvPr>
            <p:ph idx="1"/>
          </p:nvPr>
        </p:nvSpPr>
        <p:spPr>
          <a:xfrm>
            <a:off x="0" y="3886200"/>
            <a:ext cx="9144000" cy="2819400"/>
          </a:xfrm>
          <a:solidFill>
            <a:schemeClr val="tx1">
              <a:alpha val="55000"/>
            </a:schemeClr>
          </a:solidFill>
        </p:spPr>
        <p:txBody>
          <a:bodyPr>
            <a:normAutofit/>
          </a:bodyPr>
          <a:lstStyle/>
          <a:p>
            <a:r>
              <a:rPr lang="en-US" sz="2800" dirty="0" smtClean="0"/>
              <a:t>Mark 15:37-39 And Jesus cried out with a loud voice, and breathed His last. 38 Then the veil of the temple was torn in two from top to bottom. 39 So when the centurion, who stood opposite Him, saw that He cried out like this and breathed His last, he said, "Truly this Man was the Son of God!" </a:t>
            </a:r>
          </a:p>
          <a:p>
            <a:pPr>
              <a:buNone/>
            </a:pP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371600"/>
          </a:xfrm>
        </p:spPr>
        <p:txBody>
          <a:bodyPr/>
          <a:lstStyle/>
          <a:p>
            <a:r>
              <a:rPr lang="en-US" sz="6600" dirty="0" smtClean="0"/>
              <a:t>The Crucifixion</a:t>
            </a:r>
            <a:endParaRPr lang="en-US" sz="6600" dirty="0"/>
          </a:p>
        </p:txBody>
      </p:sp>
      <p:sp>
        <p:nvSpPr>
          <p:cNvPr id="9" name="Subtitle 8"/>
          <p:cNvSpPr>
            <a:spLocks noGrp="1"/>
          </p:cNvSpPr>
          <p:nvPr>
            <p:ph type="subTitle" idx="1"/>
          </p:nvPr>
        </p:nvSpPr>
        <p:spPr>
          <a:xfrm>
            <a:off x="1295400" y="5486400"/>
            <a:ext cx="6400800" cy="990600"/>
          </a:xfrm>
        </p:spPr>
        <p:txBody>
          <a:bodyPr>
            <a:normAutofit/>
          </a:bodyPr>
          <a:lstStyle/>
          <a:p>
            <a:r>
              <a:rPr lang="en-US" sz="4800" dirty="0" smtClean="0"/>
              <a:t>Mark 15:20-39</a:t>
            </a:r>
            <a:endParaRPr lang="en-US" sz="4800" dirty="0"/>
          </a:p>
        </p:txBody>
      </p:sp>
      <p:pic>
        <p:nvPicPr>
          <p:cNvPr id="10" name="Picture 9" descr="hill with three crosses.jpg"/>
          <p:cNvPicPr>
            <a:picLocks noChangeAspect="1"/>
          </p:cNvPicPr>
          <p:nvPr/>
        </p:nvPicPr>
        <p:blipFill>
          <a:blip r:embed="rId4" cstate="print">
            <a:lum bright="-15000" contrast="10000"/>
          </a:blip>
          <a:srcRect t="20571" b="13714"/>
          <a:stretch>
            <a:fillRect/>
          </a:stretch>
        </p:blipFill>
        <p:spPr>
          <a:xfrm>
            <a:off x="0" y="1752600"/>
            <a:ext cx="9144000" cy="3581400"/>
          </a:xfrm>
          <a:prstGeom prst="rect">
            <a:avLst/>
          </a:prstGeom>
        </p:spPr>
      </p:pic>
      <p:pic>
        <p:nvPicPr>
          <p:cNvPr id="11" name="Picture 10" descr="crucifixion taking for granted 02.jpg"/>
          <p:cNvPicPr>
            <a:picLocks noChangeAspect="1"/>
          </p:cNvPicPr>
          <p:nvPr/>
        </p:nvPicPr>
        <p:blipFill>
          <a:blip r:embed="rId5" cstate="print">
            <a:lum bright="-20000" contrast="10000"/>
          </a:blip>
          <a:stretch>
            <a:fillRect/>
          </a:stretch>
        </p:blipFill>
        <p:spPr>
          <a:xfrm>
            <a:off x="0" y="1752600"/>
            <a:ext cx="9144000" cy="3581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8" name="Title 7"/>
          <p:cNvSpPr>
            <a:spLocks noGrp="1"/>
          </p:cNvSpPr>
          <p:nvPr>
            <p:ph type="title"/>
          </p:nvPr>
        </p:nvSpPr>
        <p:spPr>
          <a:xfrm>
            <a:off x="1371600" y="0"/>
            <a:ext cx="4953000" cy="1524000"/>
          </a:xfrm>
        </p:spPr>
        <p:txBody>
          <a:bodyPr>
            <a:normAutofit/>
          </a:bodyPr>
          <a:lstStyle/>
          <a:p>
            <a:r>
              <a:rPr lang="en-US" sz="4800" dirty="0" smtClean="0"/>
              <a:t>Hours…</a:t>
            </a:r>
            <a:endParaRPr lang="en-US" sz="4800" dirty="0"/>
          </a:p>
        </p:txBody>
      </p:sp>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pic>
        <p:nvPicPr>
          <p:cNvPr id="17" name="Content Placeholder 14" descr="24.jpg"/>
          <p:cNvPicPr>
            <a:picLocks noChangeAspect="1"/>
          </p:cNvPicPr>
          <p:nvPr/>
        </p:nvPicPr>
        <p:blipFill>
          <a:blip r:embed="rId5" cstate="print"/>
          <a:srcRect t="22268" b="22268"/>
          <a:stretch>
            <a:fillRect/>
          </a:stretch>
        </p:blipFill>
        <p:spPr>
          <a:xfrm>
            <a:off x="228600" y="152400"/>
            <a:ext cx="1155454" cy="1219200"/>
          </a:xfrm>
          <a:prstGeom prst="rect">
            <a:avLst/>
          </a:prstGeom>
        </p:spPr>
      </p:pic>
      <p:sp>
        <p:nvSpPr>
          <p:cNvPr id="18" name="TextBox 17"/>
          <p:cNvSpPr txBox="1"/>
          <p:nvPr/>
        </p:nvSpPr>
        <p:spPr>
          <a:xfrm>
            <a:off x="381000" y="1066800"/>
            <a:ext cx="4419600" cy="523220"/>
          </a:xfrm>
          <a:prstGeom prst="rect">
            <a:avLst/>
          </a:prstGeom>
          <a:noFill/>
        </p:spPr>
        <p:txBody>
          <a:bodyPr wrap="square" rtlCol="0">
            <a:spAutoFit/>
          </a:bodyPr>
          <a:lstStyle/>
          <a:p>
            <a:r>
              <a:rPr lang="en-US" sz="2800" dirty="0" smtClean="0">
                <a:solidFill>
                  <a:schemeClr val="bg1"/>
                </a:solidFill>
                <a:latin typeface="Georgia" pitchFamily="18" charset="0"/>
              </a:rPr>
              <a:t>That Changed the World</a:t>
            </a:r>
            <a:endParaRPr lang="en-US" sz="2800" dirty="0">
              <a:solidFill>
                <a:schemeClr val="bg1"/>
              </a:solidFill>
              <a:latin typeface="Georgia" pitchFamily="18" charset="0"/>
            </a:endParaRPr>
          </a:p>
        </p:txBody>
      </p:sp>
      <p:pic>
        <p:nvPicPr>
          <p:cNvPr id="9" name="Picture 8" descr="ancient Jerusalem depiction.jpg"/>
          <p:cNvPicPr>
            <a:picLocks noChangeAspect="1"/>
          </p:cNvPicPr>
          <p:nvPr/>
        </p:nvPicPr>
        <p:blipFill>
          <a:blip r:embed="rId6" cstate="print"/>
          <a:srcRect l="6489" r="6489"/>
          <a:stretch>
            <a:fillRect/>
          </a:stretch>
        </p:blipFill>
        <p:spPr>
          <a:xfrm>
            <a:off x="0" y="1905000"/>
            <a:ext cx="9144000" cy="2895600"/>
          </a:xfrm>
          <a:prstGeom prst="rect">
            <a:avLst/>
          </a:prstGeom>
        </p:spPr>
      </p:pic>
      <p:cxnSp>
        <p:nvCxnSpPr>
          <p:cNvPr id="12" name="Straight Connector 11"/>
          <p:cNvCxnSpPr/>
          <p:nvPr/>
        </p:nvCxnSpPr>
        <p:spPr>
          <a:xfrm>
            <a:off x="1524000" y="2438400"/>
            <a:ext cx="0" cy="228600"/>
          </a:xfrm>
          <a:prstGeom prst="line">
            <a:avLst/>
          </a:prstGeom>
          <a:ln w="19050">
            <a:solidFill>
              <a:srgbClr val="36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447800" y="2514600"/>
            <a:ext cx="152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676400" y="2438400"/>
            <a:ext cx="0" cy="228600"/>
          </a:xfrm>
          <a:prstGeom prst="line">
            <a:avLst/>
          </a:prstGeom>
          <a:ln w="19050">
            <a:solidFill>
              <a:srgbClr val="36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828800" y="2438400"/>
            <a:ext cx="0" cy="228600"/>
          </a:xfrm>
          <a:prstGeom prst="line">
            <a:avLst/>
          </a:prstGeom>
          <a:ln w="19050">
            <a:solidFill>
              <a:srgbClr val="36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00200" y="2514600"/>
            <a:ext cx="152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752600" y="2514600"/>
            <a:ext cx="152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15"/>
          <p:cNvSpPr>
            <a:spLocks noGrp="1"/>
          </p:cNvSpPr>
          <p:nvPr>
            <p:ph idx="1"/>
          </p:nvPr>
        </p:nvSpPr>
        <p:spPr>
          <a:xfrm>
            <a:off x="0" y="4800600"/>
            <a:ext cx="9144000" cy="2057400"/>
          </a:xfrm>
          <a:solidFill>
            <a:schemeClr val="tx1">
              <a:alpha val="50000"/>
            </a:schemeClr>
          </a:solidFill>
        </p:spPr>
        <p:txBody>
          <a:bodyPr>
            <a:noAutofit/>
          </a:bodyPr>
          <a:lstStyle/>
          <a:p>
            <a:r>
              <a:rPr lang="en-US" sz="2800" dirty="0" smtClean="0"/>
              <a:t>1 </a:t>
            </a:r>
            <a:r>
              <a:rPr lang="en-US" sz="2800" dirty="0" err="1" smtClean="0"/>
              <a:t>Cor</a:t>
            </a:r>
            <a:r>
              <a:rPr lang="en-US" sz="2800" dirty="0" smtClean="0"/>
              <a:t> 1:23-24 we preach Christ crucified, to the Jews a </a:t>
            </a:r>
            <a:r>
              <a:rPr lang="en-US" sz="2800" dirty="0" smtClean="0">
                <a:solidFill>
                  <a:srgbClr val="FFC000"/>
                </a:solidFill>
              </a:rPr>
              <a:t>stumbling block</a:t>
            </a:r>
            <a:r>
              <a:rPr lang="en-US" sz="2800" dirty="0" smtClean="0"/>
              <a:t> and to the Greeks </a:t>
            </a:r>
            <a:r>
              <a:rPr lang="en-US" sz="2800" dirty="0" smtClean="0">
                <a:solidFill>
                  <a:srgbClr val="FFC000"/>
                </a:solidFill>
              </a:rPr>
              <a:t>foolishness</a:t>
            </a:r>
            <a:r>
              <a:rPr lang="en-US" sz="2800" dirty="0" smtClean="0"/>
              <a:t>..</a:t>
            </a:r>
          </a:p>
          <a:p>
            <a:r>
              <a:rPr lang="en-US" sz="2800" dirty="0" smtClean="0"/>
              <a:t>24 but to those who are called, both Jews and Greeks, Christ the </a:t>
            </a:r>
            <a:r>
              <a:rPr lang="en-US" sz="2800" dirty="0" smtClean="0">
                <a:solidFill>
                  <a:srgbClr val="FFC000"/>
                </a:solidFill>
              </a:rPr>
              <a:t>power of God </a:t>
            </a:r>
            <a:r>
              <a:rPr lang="en-US" sz="2800" dirty="0" smtClean="0"/>
              <a:t>and the </a:t>
            </a:r>
            <a:r>
              <a:rPr lang="en-US" sz="2800" dirty="0" smtClean="0">
                <a:solidFill>
                  <a:srgbClr val="FFC000"/>
                </a:solidFill>
              </a:rPr>
              <a:t>wisdom of God</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dissolve">
                                      <p:cBhvr>
                                        <p:cTn id="7" dur="500"/>
                                        <p:tgtEl>
                                          <p:spTgt spid="1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dissolve">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dissolve">
                                      <p:cBhvr>
                                        <p:cTn id="17"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8" name="Title 7"/>
          <p:cNvSpPr>
            <a:spLocks noGrp="1"/>
          </p:cNvSpPr>
          <p:nvPr>
            <p:ph type="title"/>
          </p:nvPr>
        </p:nvSpPr>
        <p:spPr>
          <a:xfrm>
            <a:off x="381000" y="381000"/>
            <a:ext cx="6553200" cy="1219200"/>
          </a:xfrm>
        </p:spPr>
        <p:txBody>
          <a:bodyPr>
            <a:normAutofit/>
          </a:bodyPr>
          <a:lstStyle/>
          <a:p>
            <a:r>
              <a:rPr lang="en-US" dirty="0" smtClean="0"/>
              <a:t>Jesus’ six trials..</a:t>
            </a:r>
            <a:endParaRPr lang="en-US" dirty="0"/>
          </a:p>
        </p:txBody>
      </p:sp>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16" name="Content Placeholder 15"/>
          <p:cNvSpPr>
            <a:spLocks noGrp="1"/>
          </p:cNvSpPr>
          <p:nvPr>
            <p:ph idx="1"/>
          </p:nvPr>
        </p:nvSpPr>
        <p:spPr>
          <a:xfrm>
            <a:off x="0" y="1905000"/>
            <a:ext cx="9144000" cy="4724400"/>
          </a:xfrm>
          <a:solidFill>
            <a:schemeClr val="tx1">
              <a:alpha val="55000"/>
            </a:schemeClr>
          </a:solidFill>
        </p:spPr>
        <p:txBody>
          <a:bodyPr>
            <a:normAutofit/>
          </a:bodyPr>
          <a:lstStyle/>
          <a:p>
            <a:r>
              <a:rPr lang="en-US" dirty="0" smtClean="0"/>
              <a:t>Three Jewish trials…</a:t>
            </a:r>
          </a:p>
          <a:p>
            <a:pPr lvl="1"/>
            <a:r>
              <a:rPr lang="en-US" dirty="0" smtClean="0"/>
              <a:t>Inquiry at </a:t>
            </a:r>
            <a:r>
              <a:rPr lang="en-US" dirty="0" err="1" smtClean="0"/>
              <a:t>Annas</a:t>
            </a:r>
            <a:r>
              <a:rPr lang="en-US" dirty="0" smtClean="0"/>
              <a:t>’ house .. John 18:13-23   2 AM</a:t>
            </a:r>
          </a:p>
          <a:p>
            <a:pPr lvl="1"/>
            <a:r>
              <a:rPr lang="en-US" dirty="0" smtClean="0"/>
              <a:t>Illegal trial at Caiaphas’.. Mark 14:53-57  3 AM</a:t>
            </a:r>
          </a:p>
          <a:p>
            <a:pPr lvl="1"/>
            <a:r>
              <a:rPr lang="en-US" dirty="0" smtClean="0"/>
              <a:t>Official verdict of council.. Mark 15:1      6 AM</a:t>
            </a:r>
          </a:p>
          <a:p>
            <a:r>
              <a:rPr lang="en-US" dirty="0" smtClean="0"/>
              <a:t>Three Gentile trials…</a:t>
            </a:r>
          </a:p>
          <a:p>
            <a:pPr lvl="1"/>
            <a:r>
              <a:rPr lang="en-US" dirty="0" smtClean="0"/>
              <a:t>Interrogation by Pilate .. Mark 15:2-5   6:30 AM</a:t>
            </a:r>
          </a:p>
          <a:p>
            <a:pPr lvl="1"/>
            <a:r>
              <a:rPr lang="en-US" dirty="0" smtClean="0"/>
              <a:t>Sent to Herod Antipas .. Luke 23:8-12    7 AM</a:t>
            </a:r>
          </a:p>
          <a:p>
            <a:pPr lvl="1"/>
            <a:r>
              <a:rPr lang="en-US" dirty="0" smtClean="0"/>
              <a:t>Final judgment by Pilate .. Mark 15:9-15  7:30 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dissolv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dissolv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dissolve">
                                      <p:cBhvr>
                                        <p:cTn id="27" dur="500"/>
                                        <p:tgtEl>
                                          <p:spTgt spid="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
                                            <p:txEl>
                                              <p:pRg st="5" end="5"/>
                                            </p:txEl>
                                          </p:spTgt>
                                        </p:tgtEl>
                                        <p:attrNameLst>
                                          <p:attrName>style.visibility</p:attrName>
                                        </p:attrNameLst>
                                      </p:cBhvr>
                                      <p:to>
                                        <p:strVal val="visible"/>
                                      </p:to>
                                    </p:set>
                                    <p:animEffect transition="in" filter="dissolve">
                                      <p:cBhvr>
                                        <p:cTn id="32" dur="500"/>
                                        <p:tgtEl>
                                          <p:spTgt spid="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6">
                                            <p:txEl>
                                              <p:pRg st="6" end="6"/>
                                            </p:txEl>
                                          </p:spTgt>
                                        </p:tgtEl>
                                        <p:attrNameLst>
                                          <p:attrName>style.visibility</p:attrName>
                                        </p:attrNameLst>
                                      </p:cBhvr>
                                      <p:to>
                                        <p:strVal val="visible"/>
                                      </p:to>
                                    </p:set>
                                    <p:animEffect transition="in" filter="dissolve">
                                      <p:cBhvr>
                                        <p:cTn id="37" dur="500"/>
                                        <p:tgtEl>
                                          <p:spTgt spid="1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6">
                                            <p:txEl>
                                              <p:pRg st="7" end="7"/>
                                            </p:txEl>
                                          </p:spTgt>
                                        </p:tgtEl>
                                        <p:attrNameLst>
                                          <p:attrName>style.visibility</p:attrName>
                                        </p:attrNameLst>
                                      </p:cBhvr>
                                      <p:to>
                                        <p:strVal val="visible"/>
                                      </p:to>
                                    </p:set>
                                    <p:animEffect transition="in" filter="dissolve">
                                      <p:cBhvr>
                                        <p:cTn id="42"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6000" i="1" dirty="0" smtClean="0"/>
              <a:t>8</a:t>
            </a:r>
            <a:r>
              <a:rPr lang="en-US" sz="6000" i="1" dirty="0" smtClean="0">
                <a:sym typeface="Wingdings" pitchFamily="2" charset="2"/>
              </a:rPr>
              <a:t>:00</a:t>
            </a:r>
            <a:r>
              <a:rPr lang="en-US" dirty="0" smtClean="0"/>
              <a:t> AM.. Condemned</a:t>
            </a:r>
            <a:endParaRPr lang="en-US" dirty="0"/>
          </a:p>
        </p:txBody>
      </p:sp>
      <p:pic>
        <p:nvPicPr>
          <p:cNvPr id="9" name="Picture 8" descr="vd_graphic.jpg"/>
          <p:cNvPicPr>
            <a:picLocks noChangeAspect="1"/>
          </p:cNvPicPr>
          <p:nvPr/>
        </p:nvPicPr>
        <p:blipFill>
          <a:blip r:embed="rId5" cstate="print"/>
          <a:srcRect t="57017"/>
          <a:stretch>
            <a:fillRect/>
          </a:stretch>
        </p:blipFill>
        <p:spPr>
          <a:xfrm>
            <a:off x="0" y="1752600"/>
            <a:ext cx="9144000" cy="3048000"/>
          </a:xfrm>
          <a:prstGeom prst="rect">
            <a:avLst/>
          </a:prstGeom>
        </p:spPr>
      </p:pic>
      <p:pic>
        <p:nvPicPr>
          <p:cNvPr id="6" name="Picture 5" descr="via dolorosa.jpg"/>
          <p:cNvPicPr>
            <a:picLocks noChangeAspect="1"/>
          </p:cNvPicPr>
          <p:nvPr/>
        </p:nvPicPr>
        <p:blipFill>
          <a:blip r:embed="rId6" cstate="print">
            <a:lum bright="-10000" contrast="10000"/>
          </a:blip>
          <a:srcRect b="47213"/>
          <a:stretch>
            <a:fillRect/>
          </a:stretch>
        </p:blipFill>
        <p:spPr>
          <a:xfrm>
            <a:off x="0" y="1752600"/>
            <a:ext cx="9144000" cy="3048000"/>
          </a:xfrm>
          <a:prstGeom prst="rect">
            <a:avLst/>
          </a:prstGeom>
        </p:spPr>
      </p:pic>
      <p:sp>
        <p:nvSpPr>
          <p:cNvPr id="16" name="Content Placeholder 15"/>
          <p:cNvSpPr>
            <a:spLocks noGrp="1"/>
          </p:cNvSpPr>
          <p:nvPr>
            <p:ph idx="1"/>
          </p:nvPr>
        </p:nvSpPr>
        <p:spPr>
          <a:xfrm>
            <a:off x="0" y="1752600"/>
            <a:ext cx="9144000" cy="4953000"/>
          </a:xfrm>
          <a:solidFill>
            <a:schemeClr val="tx1">
              <a:alpha val="55000"/>
            </a:schemeClr>
          </a:solidFill>
        </p:spPr>
        <p:txBody>
          <a:bodyPr>
            <a:normAutofit fontScale="92500"/>
          </a:bodyPr>
          <a:lstStyle/>
          <a:p>
            <a:r>
              <a:rPr lang="en-US" sz="3200" dirty="0" smtClean="0"/>
              <a:t>Mark 15:15-20  Pilate… delivered Jesus, after he had scourged Him, to be crucified. </a:t>
            </a:r>
          </a:p>
          <a:p>
            <a:r>
              <a:rPr lang="en-US" sz="3200" dirty="0" smtClean="0"/>
              <a:t>16 the soldiers led Him away..  clothed Him with purple.. twisted a crown of thorns, put it on His head began to salute Him, "Hail, King of the Jews!" </a:t>
            </a:r>
          </a:p>
          <a:p>
            <a:r>
              <a:rPr lang="en-US" sz="3200" dirty="0" smtClean="0"/>
              <a:t>19 they struck Him on the head with a reed and spat on Him, bowing the knee, they worshiped Him… when they had mocked Him, they took the purple off Him, put His own clothes on Him, and led Him out to crucify Him. </a:t>
            </a:r>
          </a:p>
          <a:p>
            <a:endParaRPr lang="en-US" sz="3000"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dissolve">
                                      <p:cBhvr>
                                        <p:cTn id="17"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fontScale="90000"/>
          </a:bodyPr>
          <a:lstStyle/>
          <a:p>
            <a:r>
              <a:rPr lang="en-US" sz="5400" i="1" dirty="0" smtClean="0"/>
              <a:t>8</a:t>
            </a:r>
            <a:r>
              <a:rPr lang="en-US" sz="5400" i="1" dirty="0" smtClean="0">
                <a:sym typeface="Wingdings" pitchFamily="2" charset="2"/>
              </a:rPr>
              <a:t> - 9</a:t>
            </a:r>
            <a:r>
              <a:rPr lang="en-US" dirty="0" smtClean="0"/>
              <a:t> AM.. Bearing the cross</a:t>
            </a:r>
            <a:endParaRPr lang="en-US" dirty="0"/>
          </a:p>
        </p:txBody>
      </p:sp>
      <p:pic>
        <p:nvPicPr>
          <p:cNvPr id="10" name="Picture 9" descr="carrying cross beam.jpg"/>
          <p:cNvPicPr>
            <a:picLocks noChangeAspect="1"/>
          </p:cNvPicPr>
          <p:nvPr/>
        </p:nvPicPr>
        <p:blipFill>
          <a:blip r:embed="rId5" cstate="print">
            <a:lum contrast="10000"/>
          </a:blip>
          <a:srcRect t="28500"/>
          <a:stretch>
            <a:fillRect/>
          </a:stretch>
        </p:blipFill>
        <p:spPr>
          <a:xfrm>
            <a:off x="0" y="1600200"/>
            <a:ext cx="9144000" cy="3200400"/>
          </a:xfrm>
          <a:prstGeom prst="rect">
            <a:avLst/>
          </a:prstGeom>
        </p:spPr>
      </p:pic>
      <p:sp>
        <p:nvSpPr>
          <p:cNvPr id="16" name="Content Placeholder 15"/>
          <p:cNvSpPr>
            <a:spLocks noGrp="1"/>
          </p:cNvSpPr>
          <p:nvPr>
            <p:ph idx="1"/>
          </p:nvPr>
        </p:nvSpPr>
        <p:spPr>
          <a:xfrm>
            <a:off x="0" y="4495800"/>
            <a:ext cx="9144000" cy="2362200"/>
          </a:xfrm>
          <a:solidFill>
            <a:schemeClr val="tx1">
              <a:alpha val="55000"/>
            </a:schemeClr>
          </a:solidFill>
        </p:spPr>
        <p:txBody>
          <a:bodyPr>
            <a:normAutofit fontScale="77500" lnSpcReduction="20000"/>
          </a:bodyPr>
          <a:lstStyle/>
          <a:p>
            <a:r>
              <a:rPr lang="en-US" sz="3200" dirty="0" smtClean="0"/>
              <a:t>Mark 15:21-23 Then they compelled a certain man, Simon a </a:t>
            </a:r>
            <a:r>
              <a:rPr lang="en-US" sz="3200" dirty="0" err="1" smtClean="0"/>
              <a:t>Cyrenian</a:t>
            </a:r>
            <a:r>
              <a:rPr lang="en-US" sz="3200" dirty="0" smtClean="0"/>
              <a:t>, the father of Alexander and Rufus, as he was coming out of the country and passing by, to bear His cross. 22 And they brought Him to the place Golgotha, which is translated, Place of a Skull. 23 Then they gave Him wine mingled with myrrh to drink, but He did not take it.  </a:t>
            </a:r>
            <a:endParaRPr lang="en-US" sz="3000"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fontScale="90000"/>
          </a:bodyPr>
          <a:lstStyle/>
          <a:p>
            <a:r>
              <a:rPr lang="en-US" sz="5400" i="1" dirty="0" smtClean="0"/>
              <a:t>8</a:t>
            </a:r>
            <a:r>
              <a:rPr lang="en-US" sz="5400" i="1" dirty="0" smtClean="0">
                <a:sym typeface="Wingdings" pitchFamily="2" charset="2"/>
              </a:rPr>
              <a:t> - 9</a:t>
            </a:r>
            <a:r>
              <a:rPr lang="en-US" dirty="0" smtClean="0"/>
              <a:t> AM.. Bearing the cross</a:t>
            </a:r>
            <a:endParaRPr lang="en-US" dirty="0"/>
          </a:p>
        </p:txBody>
      </p:sp>
      <p:pic>
        <p:nvPicPr>
          <p:cNvPr id="10" name="Picture 9" descr="carrying cross beam.jpg"/>
          <p:cNvPicPr>
            <a:picLocks noChangeAspect="1"/>
          </p:cNvPicPr>
          <p:nvPr/>
        </p:nvPicPr>
        <p:blipFill>
          <a:blip r:embed="rId5" cstate="print">
            <a:lum contrast="10000"/>
          </a:blip>
          <a:srcRect t="28500"/>
          <a:stretch>
            <a:fillRect/>
          </a:stretch>
        </p:blipFill>
        <p:spPr>
          <a:xfrm>
            <a:off x="0" y="1600200"/>
            <a:ext cx="9144000" cy="3200400"/>
          </a:xfrm>
          <a:prstGeom prst="rect">
            <a:avLst/>
          </a:prstGeom>
        </p:spPr>
      </p:pic>
      <p:pic>
        <p:nvPicPr>
          <p:cNvPr id="9" name="Picture 8" descr="golgotha and skull.jpg"/>
          <p:cNvPicPr>
            <a:picLocks noChangeAspect="1"/>
          </p:cNvPicPr>
          <p:nvPr/>
        </p:nvPicPr>
        <p:blipFill>
          <a:blip r:embed="rId6" cstate="print">
            <a:lum bright="-5000" contrast="10000"/>
          </a:blip>
          <a:srcRect t="33833" b="23965"/>
          <a:stretch>
            <a:fillRect/>
          </a:stretch>
        </p:blipFill>
        <p:spPr>
          <a:xfrm>
            <a:off x="0" y="1600200"/>
            <a:ext cx="9144000" cy="3200400"/>
          </a:xfrm>
          <a:prstGeom prst="rect">
            <a:avLst/>
          </a:prstGeom>
        </p:spPr>
      </p:pic>
      <p:sp>
        <p:nvSpPr>
          <p:cNvPr id="16" name="Content Placeholder 15"/>
          <p:cNvSpPr>
            <a:spLocks noGrp="1"/>
          </p:cNvSpPr>
          <p:nvPr>
            <p:ph idx="1"/>
          </p:nvPr>
        </p:nvSpPr>
        <p:spPr>
          <a:xfrm>
            <a:off x="0" y="4495800"/>
            <a:ext cx="9144000" cy="2362200"/>
          </a:xfrm>
          <a:solidFill>
            <a:schemeClr val="tx1">
              <a:alpha val="55000"/>
            </a:schemeClr>
          </a:solidFill>
        </p:spPr>
        <p:txBody>
          <a:bodyPr>
            <a:normAutofit fontScale="77500" lnSpcReduction="20000"/>
          </a:bodyPr>
          <a:lstStyle/>
          <a:p>
            <a:r>
              <a:rPr lang="en-US" sz="3200" dirty="0" smtClean="0"/>
              <a:t>Mark 15:21-23 Then they compelled a certain man, Simon a </a:t>
            </a:r>
            <a:r>
              <a:rPr lang="en-US" sz="3200" dirty="0" err="1" smtClean="0"/>
              <a:t>Cyrenian</a:t>
            </a:r>
            <a:r>
              <a:rPr lang="en-US" sz="3200" dirty="0" smtClean="0"/>
              <a:t>, the father of Alexander and Rufus, as he was coming out of the country and passing by, to bear His cross.</a:t>
            </a:r>
          </a:p>
          <a:p>
            <a:r>
              <a:rPr lang="en-US" sz="3200" dirty="0" smtClean="0"/>
              <a:t>22 And they brought Him to the place </a:t>
            </a:r>
            <a:r>
              <a:rPr lang="en-US" sz="3200" dirty="0" smtClean="0">
                <a:solidFill>
                  <a:srgbClr val="FFC000"/>
                </a:solidFill>
              </a:rPr>
              <a:t>Golgotha</a:t>
            </a:r>
            <a:r>
              <a:rPr lang="en-US" sz="3200" dirty="0" smtClean="0"/>
              <a:t>, which is translated, </a:t>
            </a:r>
            <a:r>
              <a:rPr lang="en-US" sz="3200" dirty="0" smtClean="0">
                <a:solidFill>
                  <a:srgbClr val="FFC000"/>
                </a:solidFill>
              </a:rPr>
              <a:t>Place of a Skull</a:t>
            </a:r>
            <a:r>
              <a:rPr lang="en-US" sz="3200" dirty="0" smtClean="0"/>
              <a:t>. 23 Then they gave Him wine mingled with myrrh to drink, but He did not take it.  </a:t>
            </a:r>
            <a:endParaRPr lang="en-US" sz="3000" dirty="0" smtClean="0"/>
          </a:p>
        </p:txBody>
      </p:sp>
      <p:sp>
        <p:nvSpPr>
          <p:cNvPr id="15" name="Oval 14"/>
          <p:cNvSpPr/>
          <p:nvPr/>
        </p:nvSpPr>
        <p:spPr>
          <a:xfrm>
            <a:off x="5715000" y="2819400"/>
            <a:ext cx="1981200" cy="1905000"/>
          </a:xfrm>
          <a:prstGeom prst="ellipse">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400" i="1" dirty="0" smtClean="0">
                <a:sym typeface="Wingdings" pitchFamily="2" charset="2"/>
              </a:rPr>
              <a:t>9</a:t>
            </a:r>
            <a:r>
              <a:rPr lang="en-US" dirty="0" smtClean="0"/>
              <a:t> AM – </a:t>
            </a:r>
            <a:r>
              <a:rPr lang="en-US" sz="5300" i="1" dirty="0" smtClean="0"/>
              <a:t>3 </a:t>
            </a:r>
            <a:r>
              <a:rPr lang="en-US" dirty="0" smtClean="0"/>
              <a:t>PM.. Torture</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sp>
        <p:nvSpPr>
          <p:cNvPr id="16" name="Content Placeholder 15"/>
          <p:cNvSpPr>
            <a:spLocks noGrp="1"/>
          </p:cNvSpPr>
          <p:nvPr>
            <p:ph idx="1"/>
          </p:nvPr>
        </p:nvSpPr>
        <p:spPr>
          <a:xfrm>
            <a:off x="0" y="4724400"/>
            <a:ext cx="9144000" cy="2743200"/>
          </a:xfrm>
          <a:solidFill>
            <a:schemeClr val="tx1">
              <a:alpha val="55000"/>
            </a:schemeClr>
          </a:solidFill>
        </p:spPr>
        <p:txBody>
          <a:bodyPr>
            <a:normAutofit fontScale="92500"/>
          </a:bodyPr>
          <a:lstStyle/>
          <a:p>
            <a:r>
              <a:rPr lang="en-US" sz="3200" dirty="0" smtClean="0"/>
              <a:t>Mark 15:24-25 And when they crucified Him, they divided His garments, casting lots for them to determine what every man should take. 25 Now it was the third hour, and they crucified Him. </a:t>
            </a:r>
          </a:p>
          <a:p>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400" i="1" dirty="0" smtClean="0">
                <a:sym typeface="Wingdings" pitchFamily="2" charset="2"/>
              </a:rPr>
              <a:t>9</a:t>
            </a:r>
            <a:r>
              <a:rPr lang="en-US" dirty="0" smtClean="0"/>
              <a:t> AM – </a:t>
            </a:r>
            <a:r>
              <a:rPr lang="en-US" sz="5300" i="1" dirty="0" smtClean="0"/>
              <a:t>3 </a:t>
            </a:r>
            <a:r>
              <a:rPr lang="en-US" dirty="0" smtClean="0"/>
              <a:t>PM.. Torture</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pic>
        <p:nvPicPr>
          <p:cNvPr id="9" name="Picture 8" descr="nails.jpg"/>
          <p:cNvPicPr>
            <a:picLocks noChangeAspect="1"/>
          </p:cNvPicPr>
          <p:nvPr/>
        </p:nvPicPr>
        <p:blipFill>
          <a:blip r:embed="rId6" cstate="print"/>
          <a:stretch>
            <a:fillRect/>
          </a:stretch>
        </p:blipFill>
        <p:spPr>
          <a:xfrm>
            <a:off x="0" y="1676400"/>
            <a:ext cx="2090231" cy="3096638"/>
          </a:xfrm>
          <a:prstGeom prst="rect">
            <a:avLst/>
          </a:prstGeom>
        </p:spPr>
      </p:pic>
      <p:pic>
        <p:nvPicPr>
          <p:cNvPr id="13" name="Picture 12" descr="Crucifixion_Nails.jpg"/>
          <p:cNvPicPr>
            <a:picLocks noChangeAspect="1"/>
          </p:cNvPicPr>
          <p:nvPr/>
        </p:nvPicPr>
        <p:blipFill>
          <a:blip r:embed="rId7" cstate="print"/>
          <a:stretch>
            <a:fillRect/>
          </a:stretch>
        </p:blipFill>
        <p:spPr>
          <a:xfrm>
            <a:off x="2057399" y="1600200"/>
            <a:ext cx="4419601" cy="3217470"/>
          </a:xfrm>
          <a:prstGeom prst="rect">
            <a:avLst/>
          </a:prstGeom>
        </p:spPr>
      </p:pic>
      <p:pic>
        <p:nvPicPr>
          <p:cNvPr id="14" name="Picture 13" descr="cross.jpg"/>
          <p:cNvPicPr>
            <a:picLocks noChangeAspect="1"/>
          </p:cNvPicPr>
          <p:nvPr/>
        </p:nvPicPr>
        <p:blipFill>
          <a:blip r:embed="rId8" cstate="print"/>
          <a:srcRect r="24750"/>
          <a:stretch>
            <a:fillRect/>
          </a:stretch>
        </p:blipFill>
        <p:spPr>
          <a:xfrm>
            <a:off x="6477000" y="1676400"/>
            <a:ext cx="2686814" cy="3124200"/>
          </a:xfrm>
          <a:prstGeom prst="rect">
            <a:avLst/>
          </a:prstGeom>
        </p:spPr>
      </p:pic>
      <p:sp>
        <p:nvSpPr>
          <p:cNvPr id="16" name="Content Placeholder 15"/>
          <p:cNvSpPr>
            <a:spLocks noGrp="1"/>
          </p:cNvSpPr>
          <p:nvPr>
            <p:ph idx="1"/>
          </p:nvPr>
        </p:nvSpPr>
        <p:spPr>
          <a:xfrm>
            <a:off x="0" y="4800600"/>
            <a:ext cx="9144000" cy="2057400"/>
          </a:xfrm>
          <a:solidFill>
            <a:schemeClr val="tx1">
              <a:alpha val="55000"/>
            </a:schemeClr>
          </a:solidFill>
        </p:spPr>
        <p:txBody>
          <a:bodyPr>
            <a:normAutofit fontScale="92500" lnSpcReduction="20000"/>
          </a:bodyPr>
          <a:lstStyle/>
          <a:p>
            <a:r>
              <a:rPr lang="en-US" sz="3200" dirty="0" smtClean="0"/>
              <a:t>Mark 15:24-25 And when they crucified Him, they divided His garments, casting lots for them to determine what every man should take. 25 Now it was the third hour, and they crucified Him. </a:t>
            </a:r>
          </a:p>
          <a:p>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8" name="Title 7"/>
          <p:cNvSpPr>
            <a:spLocks noGrp="1"/>
          </p:cNvSpPr>
          <p:nvPr>
            <p:ph type="title"/>
          </p:nvPr>
        </p:nvSpPr>
        <p:spPr>
          <a:xfrm>
            <a:off x="228600" y="228600"/>
            <a:ext cx="6934200" cy="1371600"/>
          </a:xfrm>
        </p:spPr>
        <p:txBody>
          <a:bodyPr>
            <a:normAutofit/>
          </a:bodyPr>
          <a:lstStyle/>
          <a:p>
            <a:r>
              <a:rPr lang="en-US" sz="5400" i="1" dirty="0" smtClean="0">
                <a:sym typeface="Wingdings" pitchFamily="2" charset="2"/>
              </a:rPr>
              <a:t>9</a:t>
            </a:r>
            <a:r>
              <a:rPr lang="en-US" dirty="0" smtClean="0"/>
              <a:t> AM – </a:t>
            </a:r>
            <a:r>
              <a:rPr lang="en-US" sz="5300" i="1" dirty="0" smtClean="0"/>
              <a:t>3 </a:t>
            </a:r>
            <a:r>
              <a:rPr lang="en-US" dirty="0" smtClean="0"/>
              <a:t>PM.. Torture</a:t>
            </a:r>
            <a:endParaRPr lang="en-US" dirty="0"/>
          </a:p>
        </p:txBody>
      </p:sp>
      <p:pic>
        <p:nvPicPr>
          <p:cNvPr id="12" name="Picture 11" descr="crucifixion taking for granted 02.jpg"/>
          <p:cNvPicPr>
            <a:picLocks noChangeAspect="1"/>
          </p:cNvPicPr>
          <p:nvPr/>
        </p:nvPicPr>
        <p:blipFill>
          <a:blip r:embed="rId5" cstate="print">
            <a:lum bright="-20000" contrast="10000"/>
          </a:blip>
          <a:stretch>
            <a:fillRect/>
          </a:stretch>
        </p:blipFill>
        <p:spPr>
          <a:xfrm>
            <a:off x="0" y="1676400"/>
            <a:ext cx="9144000" cy="3124200"/>
          </a:xfrm>
          <a:prstGeom prst="rect">
            <a:avLst/>
          </a:prstGeom>
        </p:spPr>
      </p:pic>
      <p:pic>
        <p:nvPicPr>
          <p:cNvPr id="9" name="Picture 8" descr="nails.jpg"/>
          <p:cNvPicPr>
            <a:picLocks noChangeAspect="1"/>
          </p:cNvPicPr>
          <p:nvPr/>
        </p:nvPicPr>
        <p:blipFill>
          <a:blip r:embed="rId6" cstate="print"/>
          <a:stretch>
            <a:fillRect/>
          </a:stretch>
        </p:blipFill>
        <p:spPr>
          <a:xfrm>
            <a:off x="0" y="1676400"/>
            <a:ext cx="2090231" cy="3096638"/>
          </a:xfrm>
          <a:prstGeom prst="rect">
            <a:avLst/>
          </a:prstGeom>
        </p:spPr>
      </p:pic>
      <p:pic>
        <p:nvPicPr>
          <p:cNvPr id="13" name="Picture 12" descr="Crucifixion_Nails.jpg"/>
          <p:cNvPicPr>
            <a:picLocks noChangeAspect="1"/>
          </p:cNvPicPr>
          <p:nvPr/>
        </p:nvPicPr>
        <p:blipFill>
          <a:blip r:embed="rId7" cstate="print"/>
          <a:stretch>
            <a:fillRect/>
          </a:stretch>
        </p:blipFill>
        <p:spPr>
          <a:xfrm>
            <a:off x="2057399" y="1600200"/>
            <a:ext cx="4419601" cy="3217470"/>
          </a:xfrm>
          <a:prstGeom prst="rect">
            <a:avLst/>
          </a:prstGeom>
        </p:spPr>
      </p:pic>
      <p:pic>
        <p:nvPicPr>
          <p:cNvPr id="14" name="Picture 13" descr="cross.jpg"/>
          <p:cNvPicPr>
            <a:picLocks noChangeAspect="1"/>
          </p:cNvPicPr>
          <p:nvPr/>
        </p:nvPicPr>
        <p:blipFill>
          <a:blip r:embed="rId8" cstate="print"/>
          <a:srcRect r="24750"/>
          <a:stretch>
            <a:fillRect/>
          </a:stretch>
        </p:blipFill>
        <p:spPr>
          <a:xfrm>
            <a:off x="6477000" y="1676400"/>
            <a:ext cx="2686814" cy="3124200"/>
          </a:xfrm>
          <a:prstGeom prst="rect">
            <a:avLst/>
          </a:prstGeom>
        </p:spPr>
      </p:pic>
      <p:sp>
        <p:nvSpPr>
          <p:cNvPr id="16" name="Content Placeholder 15"/>
          <p:cNvSpPr>
            <a:spLocks noGrp="1"/>
          </p:cNvSpPr>
          <p:nvPr>
            <p:ph idx="1"/>
          </p:nvPr>
        </p:nvSpPr>
        <p:spPr>
          <a:xfrm>
            <a:off x="0" y="4800600"/>
            <a:ext cx="9144000" cy="2057400"/>
          </a:xfrm>
          <a:solidFill>
            <a:schemeClr val="tx1">
              <a:alpha val="55000"/>
            </a:schemeClr>
          </a:solidFill>
        </p:spPr>
        <p:txBody>
          <a:bodyPr>
            <a:normAutofit fontScale="92500" lnSpcReduction="20000"/>
          </a:bodyPr>
          <a:lstStyle/>
          <a:p>
            <a:r>
              <a:rPr lang="en-US" sz="3200" dirty="0" smtClean="0"/>
              <a:t>Mark 15:24-25 And when they crucified Him, they divided His garments, casting lots for them to determine what every man should take. 25 Now it was the third hour, and they crucified Him. </a:t>
            </a:r>
          </a:p>
          <a:p>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3625</TotalTime>
  <Words>968</Words>
  <Application>Microsoft Office PowerPoint</Application>
  <PresentationFormat>On-screen Show (4:3)</PresentationFormat>
  <Paragraphs>60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Crucifixion</vt:lpstr>
      <vt:lpstr>Hours…</vt:lpstr>
      <vt:lpstr>Jesus’ six trials..</vt:lpstr>
      <vt:lpstr>8:00 AM.. Condemned</vt:lpstr>
      <vt:lpstr>8 - 9 AM.. Bearing the cross</vt:lpstr>
      <vt:lpstr>8 - 9 AM.. Bearing the cross</vt:lpstr>
      <vt:lpstr>9 AM – 3 PM.. Torture</vt:lpstr>
      <vt:lpstr>9 AM – 3 PM.. Torture</vt:lpstr>
      <vt:lpstr>9 AM – 3 PM.. Torture</vt:lpstr>
      <vt:lpstr>9:00–12:00.. Torture</vt:lpstr>
      <vt:lpstr>9:00–12:00.. Mockery</vt:lpstr>
      <vt:lpstr>12 – 3 PM.. Darkness</vt:lpstr>
      <vt:lpstr>3 PM.. Victory</vt:lpstr>
      <vt:lpstr>The Crucifixion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298</cp:revision>
  <dcterms:created xsi:type="dcterms:W3CDTF">2011-02-15T07:29:10Z</dcterms:created>
  <dcterms:modified xsi:type="dcterms:W3CDTF">2015-04-04T22:18:34Z</dcterms:modified>
</cp:coreProperties>
</file>