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5" r:id="rId2"/>
    <p:sldId id="266" r:id="rId3"/>
    <p:sldId id="267" r:id="rId4"/>
    <p:sldId id="268" r:id="rId5"/>
    <p:sldId id="269" r:id="rId6"/>
    <p:sldId id="270" r:id="rId7"/>
    <p:sldId id="271" r:id="rId8"/>
    <p:sldId id="272" r:id="rId9"/>
    <p:sldId id="273" r:id="rId10"/>
    <p:sldId id="274"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D1D"/>
    <a:srgbClr val="474747"/>
    <a:srgbClr val="000000"/>
    <a:srgbClr val="0D1F35"/>
    <a:srgbClr val="2C2C2C"/>
    <a:srgbClr val="1B1B1B"/>
    <a:srgbClr val="0094C8"/>
    <a:srgbClr val="180000"/>
    <a:srgbClr val="1E0000"/>
    <a:srgbClr val="3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1" d="100"/>
          <a:sy n="91" d="100"/>
        </p:scale>
        <p:origin x="-47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6/9/2015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sp>
        <p:nvSpPr>
          <p:cNvPr id="7" name="Rectangle 6"/>
          <p:cNvSpPr/>
          <p:nvPr userDrawn="1"/>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Earth heart shaped.jpg"/>
          <p:cNvPicPr>
            <a:picLocks noChangeAspect="1"/>
          </p:cNvPicPr>
          <p:nvPr userDrawn="1"/>
        </p:nvPicPr>
        <p:blipFill>
          <a:blip r:embed="rId14" cstate="print">
            <a:lum bright="-10000" contrast="10000"/>
          </a:blip>
          <a:stretch>
            <a:fillRect/>
          </a:stretch>
        </p:blipFill>
        <p:spPr>
          <a:xfrm>
            <a:off x="2819400" y="1676400"/>
            <a:ext cx="3429000" cy="3581400"/>
          </a:xfrm>
          <a:prstGeom prst="rect">
            <a:avLst/>
          </a:prstGeom>
        </p:spPr>
      </p:pic>
      <p:pic>
        <p:nvPicPr>
          <p:cNvPr id="10" name="Picture 9" descr="one another.jpg"/>
          <p:cNvPicPr>
            <a:picLocks noChangeAspect="1"/>
          </p:cNvPicPr>
          <p:nvPr userDrawn="1"/>
        </p:nvPicPr>
        <p:blipFill>
          <a:blip r:embed="rId15" cstate="print">
            <a:lum bright="-10000" contrast="10000"/>
          </a:blip>
          <a:srcRect b="7126"/>
          <a:stretch>
            <a:fillRect/>
          </a:stretch>
        </p:blipFill>
        <p:spPr>
          <a:xfrm>
            <a:off x="0" y="0"/>
            <a:ext cx="9144000" cy="6858000"/>
          </a:xfrm>
          <a:prstGeom prst="rect">
            <a:avLst/>
          </a:prstGeom>
        </p:spPr>
      </p:pic>
      <p:sp>
        <p:nvSpPr>
          <p:cNvPr id="9" name="Rectangle 8"/>
          <p:cNvSpPr/>
          <p:nvPr userDrawn="1"/>
        </p:nvSpPr>
        <p:spPr>
          <a:xfrm>
            <a:off x="0" y="0"/>
            <a:ext cx="9144000" cy="6858000"/>
          </a:xfrm>
          <a:prstGeom prst="rect">
            <a:avLst/>
          </a:prstGeom>
          <a:solidFill>
            <a:srgbClr val="1D1D1D">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1" name="Subtitle 7"/>
          <p:cNvSpPr txBox="1">
            <a:spLocks/>
          </p:cNvSpPr>
          <p:nvPr/>
        </p:nvSpPr>
        <p:spPr>
          <a:xfrm>
            <a:off x="0" y="1524000"/>
            <a:ext cx="9144000" cy="4191000"/>
          </a:xfrm>
          <a:prstGeom prst="rect">
            <a:avLst/>
          </a:prstGeom>
          <a:solidFill>
            <a:schemeClr val="tx1">
              <a:alpha val="20000"/>
            </a:schemeClr>
          </a:solidFill>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2800" i="1" dirty="0" smtClean="0">
              <a:solidFill>
                <a:schemeClr val="bg1"/>
              </a:solidFill>
              <a:latin typeface="Georgia" pitchFamily="18" charset="0"/>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1"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2800" i="1" dirty="0" smtClean="0">
              <a:solidFill>
                <a:schemeClr val="bg1"/>
              </a:solidFill>
              <a:latin typeface="Georgia" pitchFamily="18" charset="0"/>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1"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2800" i="1" dirty="0" smtClean="0">
              <a:solidFill>
                <a:schemeClr val="bg1"/>
              </a:solidFill>
              <a:latin typeface="Georgia" pitchFamily="18" charset="0"/>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1"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1"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600" b="0" i="1"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“By this </a:t>
            </a:r>
            <a:r>
              <a:rPr kumimoji="0" lang="en-US" sz="2600" b="0" i="1" u="none" strike="noStrike" kern="1200" cap="none" spc="0" normalizeH="0" noProof="0" dirty="0" smtClean="0">
                <a:ln>
                  <a:noFill/>
                </a:ln>
                <a:solidFill>
                  <a:schemeClr val="bg1"/>
                </a:solidFill>
                <a:effectLst/>
                <a:uLnTx/>
                <a:uFillTx/>
                <a:latin typeface="Georgia" pitchFamily="18" charset="0"/>
                <a:ea typeface="+mn-ea"/>
                <a:cs typeface="Times New Roman" pitchFamily="18" charset="0"/>
              </a:rPr>
              <a:t>all will know that you are My disciples..”</a:t>
            </a:r>
            <a:endParaRPr kumimoji="0" lang="en-US" sz="2600" b="0" i="1"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Earth heart shaped.jpg"/>
          <p:cNvPicPr>
            <a:picLocks noChangeAspect="1"/>
          </p:cNvPicPr>
          <p:nvPr/>
        </p:nvPicPr>
        <p:blipFill>
          <a:blip r:embed="rId4" cstate="print">
            <a:lum bright="-10000" contrast="10000"/>
          </a:blip>
          <a:stretch>
            <a:fillRect/>
          </a:stretch>
        </p:blipFill>
        <p:spPr>
          <a:xfrm>
            <a:off x="2590800" y="1600200"/>
            <a:ext cx="3886200" cy="3886200"/>
          </a:xfrm>
          <a:prstGeom prst="rect">
            <a:avLst/>
          </a:prstGeom>
        </p:spPr>
      </p:pic>
      <p:pic>
        <p:nvPicPr>
          <p:cNvPr id="10" name="Picture 9" descr="one another.jpg"/>
          <p:cNvPicPr>
            <a:picLocks noChangeAspect="1"/>
          </p:cNvPicPr>
          <p:nvPr/>
        </p:nvPicPr>
        <p:blipFill>
          <a:blip r:embed="rId5" cstate="print">
            <a:lum bright="-10000" contrast="10000"/>
          </a:blip>
          <a:srcRect b="7126"/>
          <a:stretch>
            <a:fillRect/>
          </a:stretch>
        </p:blipFill>
        <p:spPr>
          <a:xfrm>
            <a:off x="0" y="0"/>
            <a:ext cx="9144000" cy="6858000"/>
          </a:xfrm>
          <a:prstGeom prst="rect">
            <a:avLst/>
          </a:prstGeom>
        </p:spPr>
      </p:pic>
      <p:sp>
        <p:nvSpPr>
          <p:cNvPr id="5" name="Title 4"/>
          <p:cNvSpPr>
            <a:spLocks noGrp="1"/>
          </p:cNvSpPr>
          <p:nvPr>
            <p:ph type="ctrTitle"/>
          </p:nvPr>
        </p:nvSpPr>
        <p:spPr>
          <a:xfrm>
            <a:off x="685800" y="304800"/>
            <a:ext cx="7772400" cy="1295399"/>
          </a:xfrm>
          <a:solidFill>
            <a:schemeClr val="tx1">
              <a:alpha val="40000"/>
            </a:schemeClr>
          </a:solidFill>
        </p:spPr>
        <p:txBody>
          <a:bodyPr/>
          <a:lstStyle/>
          <a:p>
            <a:r>
              <a:rPr lang="en-US" dirty="0" smtClean="0"/>
              <a:t>Love One Another</a:t>
            </a:r>
            <a:endParaRPr lang="en-US" dirty="0"/>
          </a:p>
        </p:txBody>
      </p:sp>
      <p:sp>
        <p:nvSpPr>
          <p:cNvPr id="8" name="Subtitle 7"/>
          <p:cNvSpPr>
            <a:spLocks noGrp="1"/>
          </p:cNvSpPr>
          <p:nvPr>
            <p:ph type="subTitle" idx="1"/>
          </p:nvPr>
        </p:nvSpPr>
        <p:spPr>
          <a:xfrm>
            <a:off x="1447800" y="5638800"/>
            <a:ext cx="6400800" cy="1066800"/>
          </a:xfrm>
          <a:solidFill>
            <a:schemeClr val="tx1">
              <a:alpha val="40000"/>
            </a:schemeClr>
          </a:solidFill>
        </p:spPr>
        <p:txBody>
          <a:bodyPr>
            <a:normAutofit/>
          </a:bodyPr>
          <a:lstStyle/>
          <a:p>
            <a:r>
              <a:rPr lang="en-US" sz="4400" dirty="0" smtClean="0"/>
              <a:t>John 13:34-35</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will know..</a:t>
            </a:r>
            <a:endParaRPr lang="en-US" dirty="0"/>
          </a:p>
        </p:txBody>
      </p:sp>
      <p:sp>
        <p:nvSpPr>
          <p:cNvPr id="3" name="Content Placeholder 2"/>
          <p:cNvSpPr>
            <a:spLocks noGrp="1"/>
          </p:cNvSpPr>
          <p:nvPr>
            <p:ph idx="1"/>
          </p:nvPr>
        </p:nvSpPr>
        <p:spPr>
          <a:xfrm>
            <a:off x="457200" y="1676400"/>
            <a:ext cx="8534400" cy="4449763"/>
          </a:xfrm>
        </p:spPr>
        <p:txBody>
          <a:bodyPr/>
          <a:lstStyle/>
          <a:p>
            <a:r>
              <a:rPr lang="en-US" dirty="0" smtClean="0"/>
              <a:t>You are MY disciples… </a:t>
            </a:r>
            <a:r>
              <a:rPr lang="en-US" sz="3200" dirty="0" err="1" smtClean="0">
                <a:solidFill>
                  <a:srgbClr val="FFC000"/>
                </a:solidFill>
              </a:rPr>
              <a:t>Jn</a:t>
            </a:r>
            <a:r>
              <a:rPr lang="en-US" sz="3200" dirty="0" smtClean="0">
                <a:solidFill>
                  <a:srgbClr val="FFC000"/>
                </a:solidFill>
              </a:rPr>
              <a:t> 15:13 1 </a:t>
            </a:r>
            <a:r>
              <a:rPr lang="en-US" sz="3200" dirty="0" err="1" smtClean="0">
                <a:solidFill>
                  <a:srgbClr val="FFC000"/>
                </a:solidFill>
              </a:rPr>
              <a:t>Jn</a:t>
            </a:r>
            <a:r>
              <a:rPr lang="en-US" sz="3200" dirty="0" smtClean="0">
                <a:solidFill>
                  <a:srgbClr val="FFC000"/>
                </a:solidFill>
              </a:rPr>
              <a:t> 4:12</a:t>
            </a:r>
          </a:p>
          <a:p>
            <a:r>
              <a:rPr lang="en-US" dirty="0" smtClean="0"/>
              <a:t>Impossible by self.. one another</a:t>
            </a:r>
          </a:p>
          <a:p>
            <a:r>
              <a:rPr lang="en-US" dirty="0" smtClean="0"/>
              <a:t>Not with unbelievers .. </a:t>
            </a:r>
            <a:r>
              <a:rPr lang="en-US" dirty="0" smtClean="0">
                <a:solidFill>
                  <a:srgbClr val="FFC000"/>
                </a:solidFill>
              </a:rPr>
              <a:t>2 </a:t>
            </a:r>
            <a:r>
              <a:rPr lang="en-US" dirty="0" err="1" smtClean="0">
                <a:solidFill>
                  <a:srgbClr val="FFC000"/>
                </a:solidFill>
              </a:rPr>
              <a:t>Cor</a:t>
            </a:r>
            <a:r>
              <a:rPr lang="en-US" dirty="0" smtClean="0">
                <a:solidFill>
                  <a:srgbClr val="FFC000"/>
                </a:solidFill>
              </a:rPr>
              <a:t> 6:14-17</a:t>
            </a:r>
          </a:p>
          <a:p>
            <a:r>
              <a:rPr lang="en-US" dirty="0" smtClean="0"/>
              <a:t>Known as Christians.. </a:t>
            </a:r>
            <a:r>
              <a:rPr lang="en-US" sz="3200" dirty="0" smtClean="0">
                <a:solidFill>
                  <a:srgbClr val="FFC000"/>
                </a:solidFill>
              </a:rPr>
              <a:t>Acts 11:26</a:t>
            </a:r>
          </a:p>
          <a:p>
            <a:r>
              <a:rPr lang="en-US" dirty="0" smtClean="0"/>
              <a:t>Identifies us.. </a:t>
            </a:r>
            <a:r>
              <a:rPr lang="en-US" sz="3200" dirty="0" smtClean="0">
                <a:solidFill>
                  <a:srgbClr val="FFC000"/>
                </a:solidFill>
              </a:rPr>
              <a:t>John 15:10; 1 </a:t>
            </a:r>
            <a:r>
              <a:rPr lang="en-US" sz="3200" dirty="0" err="1" smtClean="0">
                <a:solidFill>
                  <a:srgbClr val="FFC000"/>
                </a:solidFill>
              </a:rPr>
              <a:t>Jn</a:t>
            </a:r>
            <a:r>
              <a:rPr lang="en-US" sz="3200" dirty="0" smtClean="0">
                <a:solidFill>
                  <a:srgbClr val="FFC000"/>
                </a:solidFill>
              </a:rPr>
              <a:t> 4:20</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1" name="Subtitle 7"/>
          <p:cNvSpPr txBox="1">
            <a:spLocks/>
          </p:cNvSpPr>
          <p:nvPr/>
        </p:nvSpPr>
        <p:spPr>
          <a:xfrm>
            <a:off x="0" y="1524000"/>
            <a:ext cx="9144000" cy="4191000"/>
          </a:xfrm>
          <a:prstGeom prst="rect">
            <a:avLst/>
          </a:prstGeom>
          <a:solidFill>
            <a:schemeClr val="tx1">
              <a:alpha val="20000"/>
            </a:schemeClr>
          </a:solidFill>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2800" i="1" dirty="0" smtClean="0">
              <a:solidFill>
                <a:schemeClr val="bg1"/>
              </a:solidFill>
              <a:latin typeface="Georgia" pitchFamily="18" charset="0"/>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1"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2800" i="1" dirty="0" smtClean="0">
              <a:solidFill>
                <a:schemeClr val="bg1"/>
              </a:solidFill>
              <a:latin typeface="Georgia" pitchFamily="18" charset="0"/>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1"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2800" i="1" dirty="0" smtClean="0">
              <a:solidFill>
                <a:schemeClr val="bg1"/>
              </a:solidFill>
              <a:latin typeface="Georgia" pitchFamily="18" charset="0"/>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1"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1"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600" b="0" i="1"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“By this </a:t>
            </a:r>
            <a:r>
              <a:rPr kumimoji="0" lang="en-US" sz="2600" b="0" i="1" u="none" strike="noStrike" kern="1200" cap="none" spc="0" normalizeH="0" noProof="0" dirty="0" smtClean="0">
                <a:ln>
                  <a:noFill/>
                </a:ln>
                <a:solidFill>
                  <a:schemeClr val="bg1"/>
                </a:solidFill>
                <a:effectLst/>
                <a:uLnTx/>
                <a:uFillTx/>
                <a:latin typeface="Georgia" pitchFamily="18" charset="0"/>
                <a:ea typeface="+mn-ea"/>
                <a:cs typeface="Times New Roman" pitchFamily="18" charset="0"/>
              </a:rPr>
              <a:t>all will know that you are My disciples..”</a:t>
            </a:r>
            <a:endParaRPr kumimoji="0" lang="en-US" sz="2600" b="0" i="1"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Earth heart shaped.jpg"/>
          <p:cNvPicPr>
            <a:picLocks noChangeAspect="1"/>
          </p:cNvPicPr>
          <p:nvPr/>
        </p:nvPicPr>
        <p:blipFill>
          <a:blip r:embed="rId4" cstate="print">
            <a:lum bright="-10000" contrast="10000"/>
          </a:blip>
          <a:stretch>
            <a:fillRect/>
          </a:stretch>
        </p:blipFill>
        <p:spPr>
          <a:xfrm>
            <a:off x="2590800" y="1600200"/>
            <a:ext cx="3886200" cy="3886200"/>
          </a:xfrm>
          <a:prstGeom prst="rect">
            <a:avLst/>
          </a:prstGeom>
        </p:spPr>
      </p:pic>
      <p:pic>
        <p:nvPicPr>
          <p:cNvPr id="10" name="Picture 9" descr="one another.jpg"/>
          <p:cNvPicPr>
            <a:picLocks noChangeAspect="1"/>
          </p:cNvPicPr>
          <p:nvPr/>
        </p:nvPicPr>
        <p:blipFill>
          <a:blip r:embed="rId5" cstate="print">
            <a:lum bright="-10000" contrast="10000"/>
          </a:blip>
          <a:srcRect b="7126"/>
          <a:stretch>
            <a:fillRect/>
          </a:stretch>
        </p:blipFill>
        <p:spPr>
          <a:xfrm>
            <a:off x="0" y="0"/>
            <a:ext cx="9144000" cy="6858000"/>
          </a:xfrm>
          <a:prstGeom prst="rect">
            <a:avLst/>
          </a:prstGeom>
        </p:spPr>
      </p:pic>
      <p:sp>
        <p:nvSpPr>
          <p:cNvPr id="5" name="Title 4"/>
          <p:cNvSpPr>
            <a:spLocks noGrp="1"/>
          </p:cNvSpPr>
          <p:nvPr>
            <p:ph type="ctrTitle"/>
          </p:nvPr>
        </p:nvSpPr>
        <p:spPr>
          <a:xfrm>
            <a:off x="685800" y="304800"/>
            <a:ext cx="7772400" cy="1295399"/>
          </a:xfrm>
          <a:solidFill>
            <a:schemeClr val="tx1">
              <a:alpha val="40000"/>
            </a:schemeClr>
          </a:solidFill>
        </p:spPr>
        <p:txBody>
          <a:bodyPr/>
          <a:lstStyle/>
          <a:p>
            <a:r>
              <a:rPr lang="en-US" dirty="0" smtClean="0"/>
              <a:t>Love One Another</a:t>
            </a:r>
            <a:endParaRPr lang="en-US" dirty="0"/>
          </a:p>
        </p:txBody>
      </p:sp>
      <p:sp>
        <p:nvSpPr>
          <p:cNvPr id="8" name="Subtitle 7"/>
          <p:cNvSpPr>
            <a:spLocks noGrp="1"/>
          </p:cNvSpPr>
          <p:nvPr>
            <p:ph type="subTitle" idx="1"/>
          </p:nvPr>
        </p:nvSpPr>
        <p:spPr>
          <a:xfrm>
            <a:off x="1447800" y="5638800"/>
            <a:ext cx="6400800" cy="1066800"/>
          </a:xfrm>
          <a:solidFill>
            <a:schemeClr val="tx1">
              <a:alpha val="40000"/>
            </a:schemeClr>
          </a:solidFill>
        </p:spPr>
        <p:txBody>
          <a:bodyPr>
            <a:normAutofit/>
          </a:bodyPr>
          <a:lstStyle/>
          <a:p>
            <a:r>
              <a:rPr lang="en-US" sz="4400" dirty="0" smtClean="0"/>
              <a:t>John 13:34-35</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096000" cy="1143000"/>
          </a:xfrm>
        </p:spPr>
        <p:txBody>
          <a:bodyPr>
            <a:normAutofit fontScale="90000"/>
          </a:bodyPr>
          <a:lstStyle/>
          <a:p>
            <a:r>
              <a:rPr lang="en-US" dirty="0" smtClean="0"/>
              <a:t>How can the world know we are God’s people?...</a:t>
            </a:r>
            <a:endParaRPr lang="en-US" dirty="0"/>
          </a:p>
        </p:txBody>
      </p:sp>
      <p:sp>
        <p:nvSpPr>
          <p:cNvPr id="3" name="Content Placeholder 2"/>
          <p:cNvSpPr>
            <a:spLocks noGrp="1"/>
          </p:cNvSpPr>
          <p:nvPr>
            <p:ph idx="1"/>
          </p:nvPr>
        </p:nvSpPr>
        <p:spPr>
          <a:xfrm>
            <a:off x="228600" y="4419600"/>
            <a:ext cx="8686800" cy="2286000"/>
          </a:xfrm>
          <a:solidFill>
            <a:schemeClr val="tx1">
              <a:alpha val="60000"/>
            </a:schemeClr>
          </a:solidFill>
        </p:spPr>
        <p:txBody>
          <a:bodyPr>
            <a:normAutofit fontScale="77500" lnSpcReduction="20000"/>
          </a:bodyPr>
          <a:lstStyle/>
          <a:p>
            <a:r>
              <a:rPr lang="en-US" dirty="0" smtClean="0">
                <a:solidFill>
                  <a:srgbClr val="FFC000"/>
                </a:solidFill>
              </a:rPr>
              <a:t>Matthew 28:19-20</a:t>
            </a:r>
            <a:r>
              <a:rPr lang="en-US" dirty="0" smtClean="0"/>
              <a:t> Go therefore and make disciples of all the nations, baptizing them in the name of the Father and of the Son and of the Holy Spirit,  20 teaching them to observe all things that I have commanded you; and lo, I am with you always, even to the end of the age."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096000" cy="1143000"/>
          </a:xfrm>
        </p:spPr>
        <p:txBody>
          <a:bodyPr>
            <a:normAutofit/>
          </a:bodyPr>
          <a:lstStyle/>
          <a:p>
            <a:r>
              <a:rPr lang="en-US" dirty="0" smtClean="0"/>
              <a:t>What did Jesus say?...</a:t>
            </a:r>
            <a:endParaRPr lang="en-US" dirty="0"/>
          </a:p>
        </p:txBody>
      </p:sp>
      <p:sp>
        <p:nvSpPr>
          <p:cNvPr id="3" name="Content Placeholder 2"/>
          <p:cNvSpPr>
            <a:spLocks noGrp="1"/>
          </p:cNvSpPr>
          <p:nvPr>
            <p:ph idx="1"/>
          </p:nvPr>
        </p:nvSpPr>
        <p:spPr>
          <a:xfrm>
            <a:off x="228600" y="4419600"/>
            <a:ext cx="8686800" cy="2286000"/>
          </a:xfrm>
          <a:solidFill>
            <a:schemeClr val="tx1">
              <a:alpha val="60000"/>
            </a:schemeClr>
          </a:solidFill>
        </p:spPr>
        <p:txBody>
          <a:bodyPr>
            <a:normAutofit fontScale="92500" lnSpcReduction="20000"/>
          </a:bodyPr>
          <a:lstStyle/>
          <a:p>
            <a:r>
              <a:rPr lang="en-US" dirty="0" smtClean="0">
                <a:solidFill>
                  <a:srgbClr val="FFC000"/>
                </a:solidFill>
              </a:rPr>
              <a:t>John 13:34-35 </a:t>
            </a:r>
            <a:r>
              <a:rPr lang="en-US" dirty="0" smtClean="0"/>
              <a:t>A new commandment I give to you, that you love one another; as I have loved you, that you also love one another.  35 By this all will know that you are My disciples, if you have love for one another." </a:t>
            </a:r>
            <a:endParaRPr lang="en-US" dirty="0"/>
          </a:p>
        </p:txBody>
      </p:sp>
      <p:sp>
        <p:nvSpPr>
          <p:cNvPr id="4" name="Subtitle 7"/>
          <p:cNvSpPr txBox="1">
            <a:spLocks/>
          </p:cNvSpPr>
          <p:nvPr/>
        </p:nvSpPr>
        <p:spPr>
          <a:xfrm>
            <a:off x="228600" y="1905000"/>
            <a:ext cx="2743200" cy="762000"/>
          </a:xfrm>
          <a:prstGeom prst="rect">
            <a:avLst/>
          </a:prstGeom>
          <a:solidFill>
            <a:schemeClr val="tx1">
              <a:alpha val="40000"/>
            </a:schemeClr>
          </a:solidFill>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Name</a:t>
            </a:r>
            <a:r>
              <a:rPr kumimoji="0" lang="en-US" sz="3200" b="0" i="0" u="none" strike="noStrike" kern="1200" cap="none" spc="0" normalizeH="0" noProof="0" dirty="0" smtClean="0">
                <a:ln>
                  <a:noFill/>
                </a:ln>
                <a:solidFill>
                  <a:schemeClr val="bg1"/>
                </a:solidFill>
                <a:effectLst/>
                <a:uLnTx/>
                <a:uFillTx/>
                <a:latin typeface="Georgia" pitchFamily="18" charset="0"/>
                <a:ea typeface="+mn-ea"/>
                <a:cs typeface="Times New Roman" pitchFamily="18" charset="0"/>
              </a:rPr>
              <a:t> </a:t>
            </a:r>
            <a:r>
              <a:rPr kumimoji="0" lang="en-US" sz="32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a:t>
            </a:r>
            <a:endParaRPr kumimoji="0" lang="en-US" sz="32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
        <p:nvSpPr>
          <p:cNvPr id="5" name="Subtitle 7"/>
          <p:cNvSpPr txBox="1">
            <a:spLocks/>
          </p:cNvSpPr>
          <p:nvPr/>
        </p:nvSpPr>
        <p:spPr>
          <a:xfrm>
            <a:off x="3124200" y="1981200"/>
            <a:ext cx="2743200" cy="762000"/>
          </a:xfrm>
          <a:prstGeom prst="rect">
            <a:avLst/>
          </a:prstGeom>
          <a:solidFill>
            <a:schemeClr val="tx1">
              <a:alpha val="40000"/>
            </a:schemeClr>
          </a:solidFill>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Doctrine</a:t>
            </a:r>
            <a:r>
              <a:rPr kumimoji="0" lang="en-US" sz="3200" b="0" i="0" u="none" strike="noStrike" kern="1200" cap="none" spc="0" normalizeH="0" noProof="0" dirty="0" smtClean="0">
                <a:ln>
                  <a:noFill/>
                </a:ln>
                <a:solidFill>
                  <a:schemeClr val="bg1"/>
                </a:solidFill>
                <a:effectLst/>
                <a:uLnTx/>
                <a:uFillTx/>
                <a:latin typeface="Georgia" pitchFamily="18" charset="0"/>
                <a:ea typeface="+mn-ea"/>
                <a:cs typeface="Times New Roman" pitchFamily="18" charset="0"/>
              </a:rPr>
              <a:t> </a:t>
            </a:r>
            <a:r>
              <a:rPr kumimoji="0" lang="en-US" sz="32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a:t>
            </a:r>
            <a:endParaRPr kumimoji="0" lang="en-US" sz="32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
        <p:nvSpPr>
          <p:cNvPr id="6" name="Subtitle 7"/>
          <p:cNvSpPr txBox="1">
            <a:spLocks/>
          </p:cNvSpPr>
          <p:nvPr/>
        </p:nvSpPr>
        <p:spPr>
          <a:xfrm>
            <a:off x="5791200" y="1752600"/>
            <a:ext cx="3048000" cy="1371600"/>
          </a:xfrm>
          <a:prstGeom prst="rect">
            <a:avLst/>
          </a:prstGeom>
          <a:solidFill>
            <a:schemeClr val="tx1">
              <a:alpha val="40000"/>
            </a:schemeClr>
          </a:solidFill>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Great Commission?</a:t>
            </a:r>
            <a:endParaRPr kumimoji="0" lang="en-US" sz="32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553200" cy="1143000"/>
          </a:xfrm>
        </p:spPr>
        <p:txBody>
          <a:bodyPr>
            <a:normAutofit/>
          </a:bodyPr>
          <a:lstStyle/>
          <a:p>
            <a:r>
              <a:rPr lang="en-US" dirty="0" smtClean="0"/>
              <a:t>John 13:34-35..</a:t>
            </a:r>
            <a:endParaRPr lang="en-US" dirty="0"/>
          </a:p>
        </p:txBody>
      </p:sp>
      <p:sp>
        <p:nvSpPr>
          <p:cNvPr id="3" name="Content Placeholder 2"/>
          <p:cNvSpPr>
            <a:spLocks noGrp="1"/>
          </p:cNvSpPr>
          <p:nvPr>
            <p:ph idx="1"/>
          </p:nvPr>
        </p:nvSpPr>
        <p:spPr>
          <a:xfrm>
            <a:off x="457200" y="1676401"/>
            <a:ext cx="8229600" cy="2209800"/>
          </a:xfrm>
        </p:spPr>
        <p:txBody>
          <a:bodyPr/>
          <a:lstStyle/>
          <a:p>
            <a:r>
              <a:rPr lang="en-US" dirty="0" smtClean="0"/>
              <a:t>A new commandment.. </a:t>
            </a:r>
          </a:p>
          <a:p>
            <a:r>
              <a:rPr lang="en-US" dirty="0" smtClean="0"/>
              <a:t>Love As I have loved you..</a:t>
            </a:r>
          </a:p>
          <a:p>
            <a:r>
              <a:rPr lang="en-US" dirty="0" smtClean="0"/>
              <a:t>By this all men will know…</a:t>
            </a:r>
          </a:p>
          <a:p>
            <a:pPr>
              <a:buNone/>
            </a:pPr>
            <a:endParaRPr lang="en-US" dirty="0"/>
          </a:p>
        </p:txBody>
      </p:sp>
      <p:sp>
        <p:nvSpPr>
          <p:cNvPr id="4" name="Subtitle 7"/>
          <p:cNvSpPr txBox="1">
            <a:spLocks/>
          </p:cNvSpPr>
          <p:nvPr/>
        </p:nvSpPr>
        <p:spPr>
          <a:xfrm>
            <a:off x="1295400" y="5334000"/>
            <a:ext cx="6400800" cy="1066800"/>
          </a:xfrm>
          <a:prstGeom prst="rect">
            <a:avLst/>
          </a:prstGeom>
          <a:solidFill>
            <a:schemeClr val="tx1">
              <a:alpha val="40000"/>
            </a:schemeClr>
          </a:solidFill>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4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If you love one another..</a:t>
            </a:r>
            <a:endParaRPr kumimoji="0" lang="en-US" sz="44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p:cTn id="2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00800" cy="1143000"/>
          </a:xfrm>
        </p:spPr>
        <p:txBody>
          <a:bodyPr>
            <a:normAutofit/>
          </a:bodyPr>
          <a:lstStyle/>
          <a:p>
            <a:r>
              <a:rPr lang="en-US" dirty="0" smtClean="0"/>
              <a:t>A New Commandment..</a:t>
            </a:r>
            <a:endParaRPr lang="en-US" dirty="0"/>
          </a:p>
        </p:txBody>
      </p:sp>
      <p:pic>
        <p:nvPicPr>
          <p:cNvPr id="5" name="Picture 4" descr="last-supper.jpg"/>
          <p:cNvPicPr>
            <a:picLocks noChangeAspect="1"/>
          </p:cNvPicPr>
          <p:nvPr/>
        </p:nvPicPr>
        <p:blipFill>
          <a:blip r:embed="rId2" cstate="print"/>
          <a:stretch>
            <a:fillRect/>
          </a:stretch>
        </p:blipFill>
        <p:spPr>
          <a:xfrm>
            <a:off x="0" y="1676400"/>
            <a:ext cx="9144000" cy="3352800"/>
          </a:xfrm>
          <a:prstGeom prst="rect">
            <a:avLst/>
          </a:prstGeom>
        </p:spPr>
      </p:pic>
      <p:sp>
        <p:nvSpPr>
          <p:cNvPr id="6" name="Rectangle 5"/>
          <p:cNvSpPr/>
          <p:nvPr/>
        </p:nvSpPr>
        <p:spPr>
          <a:xfrm>
            <a:off x="0" y="1600200"/>
            <a:ext cx="9144000" cy="33528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28600" y="2133600"/>
            <a:ext cx="8686800" cy="4373563"/>
          </a:xfrm>
        </p:spPr>
        <p:txBody>
          <a:bodyPr/>
          <a:lstStyle/>
          <a:p>
            <a:r>
              <a:rPr lang="en-US" dirty="0" smtClean="0"/>
              <a:t>Context… </a:t>
            </a:r>
          </a:p>
          <a:p>
            <a:pPr lvl="1"/>
            <a:r>
              <a:rPr lang="en-US" sz="3200" dirty="0" smtClean="0">
                <a:solidFill>
                  <a:srgbClr val="FFC000"/>
                </a:solidFill>
              </a:rPr>
              <a:t>John 13:1  </a:t>
            </a:r>
            <a:r>
              <a:rPr lang="en-US" sz="3200" dirty="0" smtClean="0"/>
              <a:t>before the Feast of the Passover, when Jesus knew that His hour had come that He should depart from this world to the Father..</a:t>
            </a:r>
          </a:p>
          <a:p>
            <a:pPr lvl="1"/>
            <a:r>
              <a:rPr lang="en-US" sz="3200" dirty="0" smtClean="0"/>
              <a:t>Contrast with the old law… </a:t>
            </a:r>
            <a:r>
              <a:rPr lang="en-US" sz="3200" dirty="0" smtClean="0">
                <a:solidFill>
                  <a:srgbClr val="FFC000"/>
                </a:solidFill>
              </a:rPr>
              <a:t>Gal 3:22-25</a:t>
            </a:r>
            <a:endParaRPr lang="en-US" sz="3200"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00800" cy="1143000"/>
          </a:xfrm>
        </p:spPr>
        <p:txBody>
          <a:bodyPr>
            <a:normAutofit/>
          </a:bodyPr>
          <a:lstStyle/>
          <a:p>
            <a:r>
              <a:rPr lang="en-US" dirty="0" smtClean="0"/>
              <a:t>As I have loved you..</a:t>
            </a:r>
            <a:endParaRPr lang="en-US" dirty="0"/>
          </a:p>
        </p:txBody>
      </p:sp>
      <p:pic>
        <p:nvPicPr>
          <p:cNvPr id="5" name="Picture 4" descr="last-supper.jpg"/>
          <p:cNvPicPr>
            <a:picLocks noChangeAspect="1"/>
          </p:cNvPicPr>
          <p:nvPr/>
        </p:nvPicPr>
        <p:blipFill>
          <a:blip r:embed="rId2" cstate="print"/>
          <a:stretch>
            <a:fillRect/>
          </a:stretch>
        </p:blipFill>
        <p:spPr>
          <a:xfrm>
            <a:off x="0" y="1676400"/>
            <a:ext cx="9144000" cy="3352800"/>
          </a:xfrm>
          <a:prstGeom prst="rect">
            <a:avLst/>
          </a:prstGeom>
        </p:spPr>
      </p:pic>
      <p:sp>
        <p:nvSpPr>
          <p:cNvPr id="6" name="Rectangle 5"/>
          <p:cNvSpPr/>
          <p:nvPr/>
        </p:nvSpPr>
        <p:spPr>
          <a:xfrm>
            <a:off x="0" y="1600200"/>
            <a:ext cx="9144000" cy="33528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28600" y="2133600"/>
            <a:ext cx="8686800" cy="4373563"/>
          </a:xfrm>
        </p:spPr>
        <p:txBody>
          <a:bodyPr/>
          <a:lstStyle/>
          <a:p>
            <a:r>
              <a:rPr lang="en-US" dirty="0" smtClean="0"/>
              <a:t>The disciples did not understand..</a:t>
            </a:r>
          </a:p>
          <a:p>
            <a:pPr lvl="1"/>
            <a:r>
              <a:rPr lang="en-US" sz="3200" dirty="0" smtClean="0"/>
              <a:t>Our perspective..  </a:t>
            </a:r>
            <a:r>
              <a:rPr lang="en-US" sz="3200" dirty="0" smtClean="0">
                <a:solidFill>
                  <a:srgbClr val="FFC000"/>
                </a:solidFill>
              </a:rPr>
              <a:t>Eph 5:1-2, 5:25</a:t>
            </a:r>
          </a:p>
          <a:p>
            <a:pPr lvl="1"/>
            <a:r>
              <a:rPr lang="en-US" sz="3200" dirty="0" smtClean="0"/>
              <a:t>The setting..  </a:t>
            </a:r>
            <a:r>
              <a:rPr lang="en-US" sz="3200" dirty="0" smtClean="0">
                <a:solidFill>
                  <a:srgbClr val="FFC000"/>
                </a:solidFill>
              </a:rPr>
              <a:t>John 13:1-3; Phil. 2:5-8</a:t>
            </a:r>
          </a:p>
          <a:p>
            <a:pPr lvl="1"/>
            <a:r>
              <a:rPr lang="en-US" sz="3200" dirty="0" smtClean="0"/>
              <a:t>The disciples arguing… </a:t>
            </a:r>
            <a:r>
              <a:rPr lang="en-US" sz="3200" dirty="0" smtClean="0">
                <a:solidFill>
                  <a:srgbClr val="FFC000"/>
                </a:solidFill>
              </a:rPr>
              <a:t>Luke 22:24</a:t>
            </a:r>
            <a:endParaRPr lang="en-US" sz="3200"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s I Have Loved You 02.jpg"/>
          <p:cNvPicPr>
            <a:picLocks noChangeAspect="1"/>
          </p:cNvPicPr>
          <p:nvPr/>
        </p:nvPicPr>
        <p:blipFill>
          <a:blip r:embed="rId2" cstate="print"/>
          <a:srcRect l="1227" t="1852" r="1227" b="1852"/>
          <a:stretch>
            <a:fillRect/>
          </a:stretch>
        </p:blipFill>
        <p:spPr>
          <a:xfrm>
            <a:off x="0" y="512327"/>
            <a:ext cx="9143999" cy="5980193"/>
          </a:xfrm>
          <a:prstGeom prst="rect">
            <a:avLst/>
          </a:prstGeom>
        </p:spPr>
      </p:pic>
      <p:sp>
        <p:nvSpPr>
          <p:cNvPr id="3" name="Rectangle 2"/>
          <p:cNvSpPr/>
          <p:nvPr/>
        </p:nvSpPr>
        <p:spPr>
          <a:xfrm>
            <a:off x="0" y="457200"/>
            <a:ext cx="9144000" cy="6096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Jesus’ demonstration.</a:t>
            </a:r>
            <a:endParaRPr lang="en-US" dirty="0"/>
          </a:p>
        </p:txBody>
      </p:sp>
      <p:sp>
        <p:nvSpPr>
          <p:cNvPr id="5" name="Content Placeholder 4"/>
          <p:cNvSpPr>
            <a:spLocks noGrp="1"/>
          </p:cNvSpPr>
          <p:nvPr>
            <p:ph idx="1"/>
          </p:nvPr>
        </p:nvSpPr>
        <p:spPr>
          <a:xfrm>
            <a:off x="228600" y="1676400"/>
            <a:ext cx="8763000" cy="4449763"/>
          </a:xfrm>
        </p:spPr>
        <p:txBody>
          <a:bodyPr/>
          <a:lstStyle/>
          <a:p>
            <a:r>
              <a:rPr lang="en-US" dirty="0" smtClean="0">
                <a:solidFill>
                  <a:srgbClr val="FFC000"/>
                </a:solidFill>
              </a:rPr>
              <a:t>John 13:4-11</a:t>
            </a:r>
            <a:r>
              <a:rPr lang="en-US" dirty="0" smtClean="0"/>
              <a:t>.. washed their feet</a:t>
            </a:r>
          </a:p>
          <a:p>
            <a:r>
              <a:rPr lang="en-US" dirty="0" smtClean="0">
                <a:solidFill>
                  <a:srgbClr val="FFC000"/>
                </a:solidFill>
              </a:rPr>
              <a:t>John 13:12-17</a:t>
            </a:r>
            <a:r>
              <a:rPr lang="en-US" dirty="0" smtClean="0"/>
              <a:t>.. the meaning of His love</a:t>
            </a:r>
          </a:p>
          <a:p>
            <a:pPr lvl="1"/>
            <a:r>
              <a:rPr lang="en-US" sz="3200" dirty="0" smtClean="0"/>
              <a:t>Willingness to wash one another’s feet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Loving as Christ loved..</a:t>
            </a:r>
            <a:endParaRPr lang="en-US" dirty="0"/>
          </a:p>
        </p:txBody>
      </p:sp>
      <p:sp>
        <p:nvSpPr>
          <p:cNvPr id="3" name="Content Placeholder 2"/>
          <p:cNvSpPr>
            <a:spLocks noGrp="1"/>
          </p:cNvSpPr>
          <p:nvPr>
            <p:ph idx="1"/>
          </p:nvPr>
        </p:nvSpPr>
        <p:spPr/>
        <p:txBody>
          <a:bodyPr/>
          <a:lstStyle/>
          <a:p>
            <a:r>
              <a:rPr lang="en-US" dirty="0" smtClean="0"/>
              <a:t>Christianity crosses all cultural lines..</a:t>
            </a:r>
          </a:p>
          <a:p>
            <a:pPr lvl="1"/>
            <a:r>
              <a:rPr lang="en-US" sz="3200" dirty="0" smtClean="0"/>
              <a:t>Slaves and masters .. </a:t>
            </a:r>
            <a:r>
              <a:rPr lang="en-US" sz="3200" dirty="0" smtClean="0">
                <a:solidFill>
                  <a:srgbClr val="FFC000"/>
                </a:solidFill>
              </a:rPr>
              <a:t>Eph 6:9</a:t>
            </a:r>
          </a:p>
          <a:p>
            <a:pPr lvl="1"/>
            <a:r>
              <a:rPr lang="en-US" sz="3200" dirty="0" smtClean="0"/>
              <a:t>Rich and poor..  </a:t>
            </a:r>
            <a:r>
              <a:rPr lang="en-US" sz="3200" dirty="0" smtClean="0">
                <a:solidFill>
                  <a:srgbClr val="FFC000"/>
                </a:solidFill>
              </a:rPr>
              <a:t>James 2:1-4</a:t>
            </a:r>
          </a:p>
          <a:p>
            <a:pPr lvl="1"/>
            <a:r>
              <a:rPr lang="en-US" sz="3200" dirty="0" smtClean="0"/>
              <a:t>Jews and Gentiles .. </a:t>
            </a:r>
            <a:r>
              <a:rPr lang="en-US" sz="3200" dirty="0" smtClean="0">
                <a:solidFill>
                  <a:srgbClr val="FFC000"/>
                </a:solidFill>
              </a:rPr>
              <a:t>Gal 3:28</a:t>
            </a:r>
          </a:p>
          <a:p>
            <a:pPr lvl="1">
              <a:buNone/>
            </a:pPr>
            <a:endParaRPr lang="en-US" sz="3200"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Loving as Christ loved..</a:t>
            </a:r>
            <a:endParaRPr lang="en-US" dirty="0"/>
          </a:p>
        </p:txBody>
      </p:sp>
      <p:sp>
        <p:nvSpPr>
          <p:cNvPr id="3" name="Content Placeholder 2"/>
          <p:cNvSpPr>
            <a:spLocks noGrp="1"/>
          </p:cNvSpPr>
          <p:nvPr>
            <p:ph idx="1"/>
          </p:nvPr>
        </p:nvSpPr>
        <p:spPr/>
        <p:txBody>
          <a:bodyPr/>
          <a:lstStyle/>
          <a:p>
            <a:r>
              <a:rPr lang="en-US" dirty="0" smtClean="0"/>
              <a:t>Will we be called on to give our lives?</a:t>
            </a:r>
          </a:p>
          <a:p>
            <a:pPr lvl="1"/>
            <a:r>
              <a:rPr lang="en-US" sz="3200" dirty="0" smtClean="0"/>
              <a:t>Possibly</a:t>
            </a:r>
            <a:r>
              <a:rPr lang="en-US" sz="3200" dirty="0" smtClean="0">
                <a:solidFill>
                  <a:srgbClr val="FFC000"/>
                </a:solidFill>
              </a:rPr>
              <a:t> .. John 15:12-13</a:t>
            </a:r>
          </a:p>
          <a:p>
            <a:r>
              <a:rPr lang="en-US" dirty="0" smtClean="0"/>
              <a:t>Family relationships.. willing to serve</a:t>
            </a:r>
          </a:p>
          <a:p>
            <a:r>
              <a:rPr lang="en-US" dirty="0" smtClean="0"/>
              <a:t>With Christians.. opportunity to serve</a:t>
            </a:r>
          </a:p>
          <a:p>
            <a:pPr lvl="1"/>
            <a:r>
              <a:rPr lang="en-US" dirty="0" smtClean="0">
                <a:solidFill>
                  <a:srgbClr val="FFC000"/>
                </a:solidFill>
              </a:rPr>
              <a:t>1 John 3:18 </a:t>
            </a:r>
            <a:r>
              <a:rPr lang="en-US" dirty="0" smtClean="0"/>
              <a:t>let us not love in word but in truth</a:t>
            </a:r>
          </a:p>
          <a:p>
            <a:r>
              <a:rPr lang="en-US" dirty="0" smtClean="0"/>
              <a:t>Non-Christians.. </a:t>
            </a:r>
            <a:r>
              <a:rPr lang="en-US" sz="3200" dirty="0" smtClean="0">
                <a:solidFill>
                  <a:srgbClr val="FFC000"/>
                </a:solidFill>
              </a:rPr>
              <a:t>Gal 6:10</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3052</TotalTime>
  <Words>412</Words>
  <Application>Microsoft Office PowerPoint</Application>
  <PresentationFormat>On-screen Show (4:3)</PresentationFormat>
  <Paragraphs>65</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Love One Another</vt:lpstr>
      <vt:lpstr>How can the world know we are God’s people?...</vt:lpstr>
      <vt:lpstr>What did Jesus say?...</vt:lpstr>
      <vt:lpstr>John 13:34-35..</vt:lpstr>
      <vt:lpstr>A New Commandment..</vt:lpstr>
      <vt:lpstr>As I have loved you..</vt:lpstr>
      <vt:lpstr>Jesus’ demonstration.</vt:lpstr>
      <vt:lpstr>Loving as Christ loved..</vt:lpstr>
      <vt:lpstr>Loving as Christ loved..</vt:lpstr>
      <vt:lpstr>All will know..</vt:lpstr>
      <vt:lpstr>Love One Another</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301</cp:revision>
  <dcterms:created xsi:type="dcterms:W3CDTF">2011-02-15T07:29:10Z</dcterms:created>
  <dcterms:modified xsi:type="dcterms:W3CDTF">2015-06-09T16:25:03Z</dcterms:modified>
</cp:coreProperties>
</file>