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2" r:id="rId18"/>
    <p:sldId id="283" r:id="rId19"/>
    <p:sldId id="284" r:id="rId20"/>
    <p:sldId id="28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1625"/>
    <a:srgbClr val="1D1D1D"/>
    <a:srgbClr val="474747"/>
    <a:srgbClr val="000000"/>
    <a:srgbClr val="0D1F35"/>
    <a:srgbClr val="2C2C2C"/>
    <a:srgbClr val="1B1B1B"/>
    <a:srgbClr val="0094C8"/>
    <a:srgbClr val="180000"/>
    <a:srgbClr val="1E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1" d="100"/>
          <a:sy n="91" d="100"/>
        </p:scale>
        <p:origin x="-474"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26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6/9/2015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6/9/2015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6/9/2015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b="0">
                <a:solidFill>
                  <a:schemeClr val="bg1"/>
                </a:solidFill>
                <a:latin typeface="Georgia" pitchFamily="18" charset="0"/>
              </a:defRPr>
            </a:lvl1pPr>
            <a:lvl2pPr>
              <a:defRPr b="0">
                <a:solidFill>
                  <a:schemeClr val="bg1"/>
                </a:solidFill>
                <a:latin typeface="Georgia" pitchFamily="18" charset="0"/>
              </a:defRPr>
            </a:lvl2pPr>
            <a:lvl3pPr>
              <a:defRPr b="0">
                <a:solidFill>
                  <a:schemeClr val="bg1"/>
                </a:solidFill>
                <a:latin typeface="Georgia" pitchFamily="18" charset="0"/>
              </a:defRPr>
            </a:lvl3pPr>
            <a:lvl4pPr>
              <a:defRPr b="0">
                <a:solidFill>
                  <a:schemeClr val="bg1"/>
                </a:solidFill>
                <a:latin typeface="Georgia" pitchFamily="18" charset="0"/>
              </a:defRPr>
            </a:lvl4pPr>
            <a:lvl5pPr>
              <a:defRPr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6/9/2015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6/9/2015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urch leadership  02.jpg"/>
          <p:cNvPicPr>
            <a:picLocks noChangeAspect="1"/>
          </p:cNvPicPr>
          <p:nvPr userDrawn="1"/>
        </p:nvPicPr>
        <p:blipFill>
          <a:blip r:embed="rId13" cstate="print">
            <a:lum bright="-12000" contrast="10000"/>
          </a:blip>
          <a:stretch>
            <a:fillRect/>
          </a:stretch>
        </p:blipFill>
        <p:spPr>
          <a:xfrm>
            <a:off x="0" y="0"/>
            <a:ext cx="9144000" cy="6858000"/>
          </a:xfrm>
          <a:prstGeom prst="rect">
            <a:avLst/>
          </a:prstGeom>
        </p:spPr>
      </p:pic>
      <p:sp>
        <p:nvSpPr>
          <p:cNvPr id="12" name="Rectangle 11"/>
          <p:cNvSpPr/>
          <p:nvPr userDrawn="1"/>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You are the body of Chrsit 06.jpg"/>
          <p:cNvPicPr>
            <a:picLocks noChangeAspect="1"/>
          </p:cNvPicPr>
          <p:nvPr userDrawn="1"/>
        </p:nvPicPr>
        <p:blipFill>
          <a:blip r:embed="rId14" cstate="print">
            <a:lum/>
          </a:blip>
          <a:srcRect t="5309"/>
          <a:stretch>
            <a:fillRect/>
          </a:stretch>
        </p:blipFill>
        <p:spPr>
          <a:xfrm>
            <a:off x="0" y="1447800"/>
            <a:ext cx="9144000" cy="4953000"/>
          </a:xfrm>
          <a:prstGeom prst="rect">
            <a:avLst/>
          </a:prstGeom>
        </p:spPr>
      </p:pic>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9" name="Rectangle 8"/>
          <p:cNvSpPr/>
          <p:nvPr userDrawn="1"/>
        </p:nvSpPr>
        <p:spPr>
          <a:xfrm>
            <a:off x="0" y="1447800"/>
            <a:ext cx="9144000" cy="4953000"/>
          </a:xfrm>
          <a:prstGeom prst="rect">
            <a:avLst/>
          </a:prstGeom>
          <a:solidFill>
            <a:srgbClr val="1D1D1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91625"/>
        </a:solidFill>
        <a:effectLst/>
      </p:bgPr>
    </p:bg>
    <p:spTree>
      <p:nvGrpSpPr>
        <p:cNvPr id="1" name=""/>
        <p:cNvGrpSpPr/>
        <p:nvPr/>
      </p:nvGrpSpPr>
      <p:grpSpPr>
        <a:xfrm>
          <a:off x="0" y="0"/>
          <a:ext cx="0" cy="0"/>
          <a:chOff x="0" y="0"/>
          <a:chExt cx="0" cy="0"/>
        </a:xfrm>
      </p:grpSpPr>
      <p:pic>
        <p:nvPicPr>
          <p:cNvPr id="10" name="Picture 9" descr="You are the body of Chrsit 06.jpg"/>
          <p:cNvPicPr>
            <a:picLocks noChangeAspect="1"/>
          </p:cNvPicPr>
          <p:nvPr/>
        </p:nvPicPr>
        <p:blipFill>
          <a:blip r:embed="rId3" cstate="print">
            <a:lum bright="-10000" contrast="10000"/>
          </a:blip>
          <a:srcRect t="5309"/>
          <a:stretch>
            <a:fillRect/>
          </a:stretch>
        </p:blipFill>
        <p:spPr>
          <a:xfrm>
            <a:off x="0" y="838200"/>
            <a:ext cx="9144000" cy="5486400"/>
          </a:xfrm>
          <a:prstGeom prst="rect">
            <a:avLst/>
          </a:prstGeom>
        </p:spPr>
      </p:pic>
      <p:sp>
        <p:nvSpPr>
          <p:cNvPr id="9" name="Subtitle 8"/>
          <p:cNvSpPr>
            <a:spLocks noGrp="1"/>
          </p:cNvSpPr>
          <p:nvPr>
            <p:ph type="subTitle" idx="1"/>
          </p:nvPr>
        </p:nvSpPr>
        <p:spPr>
          <a:xfrm>
            <a:off x="1371600" y="5562600"/>
            <a:ext cx="6400800" cy="838200"/>
          </a:xfrm>
          <a:solidFill>
            <a:srgbClr val="1D1D1D">
              <a:alpha val="45000"/>
            </a:srgbClr>
          </a:solidFill>
        </p:spPr>
        <p:txBody>
          <a:bodyPr>
            <a:normAutofit/>
          </a:bodyPr>
          <a:lstStyle/>
          <a:p>
            <a:r>
              <a:rPr lang="en-US" sz="4400" dirty="0" smtClean="0"/>
              <a:t>Romans 12:5-8</a:t>
            </a:r>
            <a:endParaRPr lang="en-US" sz="4400" dirty="0"/>
          </a:p>
        </p:txBody>
      </p:sp>
      <p:sp>
        <p:nvSpPr>
          <p:cNvPr id="6" name="Title 5"/>
          <p:cNvSpPr>
            <a:spLocks noGrp="1"/>
          </p:cNvSpPr>
          <p:nvPr>
            <p:ph type="ctrTitle"/>
          </p:nvPr>
        </p:nvSpPr>
        <p:spPr>
          <a:xfrm>
            <a:off x="609600" y="304800"/>
            <a:ext cx="8001000" cy="1066801"/>
          </a:xfrm>
          <a:solidFill>
            <a:srgbClr val="1D1D1D">
              <a:alpha val="45000"/>
            </a:srgbClr>
          </a:solidFill>
        </p:spPr>
        <p:txBody>
          <a:bodyPr/>
          <a:lstStyle/>
          <a:p>
            <a:r>
              <a:rPr lang="en-US" dirty="0" smtClean="0"/>
              <a:t>Members of One Another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ach part of the body.jpg"/>
          <p:cNvPicPr>
            <a:picLocks noChangeAspect="1"/>
          </p:cNvPicPr>
          <p:nvPr/>
        </p:nvPicPr>
        <p:blipFill>
          <a:blip r:embed="rId2" cstate="print"/>
          <a:stretch>
            <a:fillRect/>
          </a:stretch>
        </p:blipFill>
        <p:spPr>
          <a:xfrm>
            <a:off x="0" y="0"/>
            <a:ext cx="9147816" cy="6858000"/>
          </a:xfrm>
          <a:prstGeom prst="rect">
            <a:avLst/>
          </a:prstGeom>
        </p:spPr>
      </p:pic>
      <p:sp>
        <p:nvSpPr>
          <p:cNvPr id="4" name="Rectangle 3"/>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81000" y="304800"/>
            <a:ext cx="6172200" cy="1143000"/>
          </a:xfrm>
          <a:solidFill>
            <a:schemeClr val="tx1">
              <a:alpha val="45000"/>
            </a:schemeClr>
          </a:solidFill>
        </p:spPr>
        <p:txBody>
          <a:bodyPr>
            <a:normAutofit/>
          </a:bodyPr>
          <a:lstStyle/>
          <a:p>
            <a:r>
              <a:rPr lang="en-US" dirty="0" smtClean="0"/>
              <a:t>What was Paul saying?..</a:t>
            </a:r>
            <a:endParaRPr lang="en-US" dirty="0"/>
          </a:p>
        </p:txBody>
      </p:sp>
      <p:sp>
        <p:nvSpPr>
          <p:cNvPr id="6" name="Content Placeholder 5"/>
          <p:cNvSpPr>
            <a:spLocks noGrp="1"/>
          </p:cNvSpPr>
          <p:nvPr>
            <p:ph idx="1"/>
          </p:nvPr>
        </p:nvSpPr>
        <p:spPr>
          <a:xfrm>
            <a:off x="152400" y="4648200"/>
            <a:ext cx="8763000" cy="1905000"/>
          </a:xfrm>
          <a:solidFill>
            <a:schemeClr val="tx1">
              <a:alpha val="45000"/>
            </a:schemeClr>
          </a:solidFill>
        </p:spPr>
        <p:txBody>
          <a:bodyPr/>
          <a:lstStyle/>
          <a:p>
            <a:r>
              <a:rPr lang="en-US" dirty="0" smtClean="0"/>
              <a:t>1</a:t>
            </a:r>
            <a:r>
              <a:rPr lang="en-US" baseline="30000" dirty="0" smtClean="0"/>
              <a:t>st</a:t>
            </a:r>
            <a:r>
              <a:rPr lang="en-US" dirty="0" smtClean="0"/>
              <a:t>.. No individual Christian can function effectively by himself… (vs. 18-27)</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ach part of the body.jpg"/>
          <p:cNvPicPr>
            <a:picLocks noChangeAspect="1"/>
          </p:cNvPicPr>
          <p:nvPr/>
        </p:nvPicPr>
        <p:blipFill>
          <a:blip r:embed="rId2" cstate="print"/>
          <a:stretch>
            <a:fillRect/>
          </a:stretch>
        </p:blipFill>
        <p:spPr>
          <a:xfrm>
            <a:off x="0" y="0"/>
            <a:ext cx="9147816" cy="6858000"/>
          </a:xfrm>
          <a:prstGeom prst="rect">
            <a:avLst/>
          </a:prstGeom>
        </p:spPr>
      </p:pic>
      <p:sp>
        <p:nvSpPr>
          <p:cNvPr id="4" name="Rectangle 3"/>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81000" y="304800"/>
            <a:ext cx="6172200" cy="1143000"/>
          </a:xfrm>
          <a:solidFill>
            <a:schemeClr val="tx1">
              <a:alpha val="45000"/>
            </a:schemeClr>
          </a:solidFill>
        </p:spPr>
        <p:txBody>
          <a:bodyPr>
            <a:normAutofit/>
          </a:bodyPr>
          <a:lstStyle/>
          <a:p>
            <a:r>
              <a:rPr lang="en-US" dirty="0" smtClean="0"/>
              <a:t>What was Paul saying?..</a:t>
            </a:r>
            <a:endParaRPr lang="en-US" dirty="0"/>
          </a:p>
        </p:txBody>
      </p:sp>
      <p:sp>
        <p:nvSpPr>
          <p:cNvPr id="6" name="Content Placeholder 5"/>
          <p:cNvSpPr>
            <a:spLocks noGrp="1"/>
          </p:cNvSpPr>
          <p:nvPr>
            <p:ph idx="1"/>
          </p:nvPr>
        </p:nvSpPr>
        <p:spPr>
          <a:xfrm>
            <a:off x="152400" y="4648200"/>
            <a:ext cx="8763000" cy="1905000"/>
          </a:xfrm>
          <a:solidFill>
            <a:schemeClr val="tx1">
              <a:alpha val="45000"/>
            </a:schemeClr>
          </a:solidFill>
        </p:spPr>
        <p:txBody>
          <a:bodyPr/>
          <a:lstStyle/>
          <a:p>
            <a:r>
              <a:rPr lang="en-US" dirty="0" smtClean="0"/>
              <a:t>2</a:t>
            </a:r>
            <a:r>
              <a:rPr lang="en-US" baseline="30000" dirty="0" smtClean="0"/>
              <a:t>nd</a:t>
            </a:r>
            <a:r>
              <a:rPr lang="en-US" dirty="0" smtClean="0"/>
              <a:t> .. No member of Christ’s body should feel he is more important than another..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ach part of the body.jpg"/>
          <p:cNvPicPr>
            <a:picLocks noChangeAspect="1"/>
          </p:cNvPicPr>
          <p:nvPr/>
        </p:nvPicPr>
        <p:blipFill>
          <a:blip r:embed="rId2" cstate="print"/>
          <a:stretch>
            <a:fillRect/>
          </a:stretch>
        </p:blipFill>
        <p:spPr>
          <a:xfrm>
            <a:off x="0" y="0"/>
            <a:ext cx="9147816" cy="6858000"/>
          </a:xfrm>
          <a:prstGeom prst="rect">
            <a:avLst/>
          </a:prstGeom>
        </p:spPr>
      </p:pic>
      <p:sp>
        <p:nvSpPr>
          <p:cNvPr id="4" name="Rectangle 3"/>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81000" y="304800"/>
            <a:ext cx="6172200" cy="1143000"/>
          </a:xfrm>
          <a:solidFill>
            <a:schemeClr val="tx1">
              <a:alpha val="45000"/>
            </a:schemeClr>
          </a:solidFill>
        </p:spPr>
        <p:txBody>
          <a:bodyPr>
            <a:normAutofit/>
          </a:bodyPr>
          <a:lstStyle/>
          <a:p>
            <a:r>
              <a:rPr lang="en-US" dirty="0" smtClean="0"/>
              <a:t>What was Paul saying?..</a:t>
            </a:r>
            <a:endParaRPr lang="en-US" dirty="0"/>
          </a:p>
        </p:txBody>
      </p:sp>
      <p:sp>
        <p:nvSpPr>
          <p:cNvPr id="6" name="Content Placeholder 5"/>
          <p:cNvSpPr>
            <a:spLocks noGrp="1"/>
          </p:cNvSpPr>
          <p:nvPr>
            <p:ph idx="1"/>
          </p:nvPr>
        </p:nvSpPr>
        <p:spPr>
          <a:xfrm>
            <a:off x="152400" y="1676400"/>
            <a:ext cx="8763000" cy="4876800"/>
          </a:xfrm>
          <a:solidFill>
            <a:schemeClr val="tx1">
              <a:alpha val="45000"/>
            </a:schemeClr>
          </a:solidFill>
        </p:spPr>
        <p:txBody>
          <a:bodyPr>
            <a:normAutofit/>
          </a:bodyPr>
          <a:lstStyle/>
          <a:p>
            <a:r>
              <a:rPr lang="en-US" sz="2800" dirty="0" smtClean="0"/>
              <a:t>Romans 12:3  For I say, through the grace given to me, to everyone who is among you, not to think of himself more highly than he ought to think, but to think soberly, as God has dealt to each one a measure of faith.</a:t>
            </a:r>
          </a:p>
          <a:p>
            <a:r>
              <a:rPr lang="en-US" sz="2800" dirty="0" smtClean="0"/>
              <a:t>Romans 12:4-5  For as we have many members in one body, but all the members do not have the same function, 5 so we, being many, are one body in Christ, and individually members of one another</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ach part of the body.jpg"/>
          <p:cNvPicPr>
            <a:picLocks noChangeAspect="1"/>
          </p:cNvPicPr>
          <p:nvPr/>
        </p:nvPicPr>
        <p:blipFill>
          <a:blip r:embed="rId2" cstate="print"/>
          <a:stretch>
            <a:fillRect/>
          </a:stretch>
        </p:blipFill>
        <p:spPr>
          <a:xfrm>
            <a:off x="0" y="0"/>
            <a:ext cx="9147816" cy="6858000"/>
          </a:xfrm>
          <a:prstGeom prst="rect">
            <a:avLst/>
          </a:prstGeom>
        </p:spPr>
      </p:pic>
      <p:sp>
        <p:nvSpPr>
          <p:cNvPr id="4" name="Rectangle 3"/>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81000" y="304800"/>
            <a:ext cx="6172200" cy="1143000"/>
          </a:xfrm>
          <a:solidFill>
            <a:schemeClr val="tx1">
              <a:alpha val="45000"/>
            </a:schemeClr>
          </a:solidFill>
        </p:spPr>
        <p:txBody>
          <a:bodyPr>
            <a:normAutofit/>
          </a:bodyPr>
          <a:lstStyle/>
          <a:p>
            <a:r>
              <a:rPr lang="en-US" dirty="0" smtClean="0"/>
              <a:t>What was Paul saying?..</a:t>
            </a:r>
            <a:endParaRPr lang="en-US" dirty="0"/>
          </a:p>
        </p:txBody>
      </p:sp>
      <p:sp>
        <p:nvSpPr>
          <p:cNvPr id="6" name="Content Placeholder 5"/>
          <p:cNvSpPr>
            <a:spLocks noGrp="1"/>
          </p:cNvSpPr>
          <p:nvPr>
            <p:ph idx="1"/>
          </p:nvPr>
        </p:nvSpPr>
        <p:spPr>
          <a:xfrm>
            <a:off x="152400" y="1676400"/>
            <a:ext cx="8763000" cy="4876800"/>
          </a:xfrm>
          <a:solidFill>
            <a:schemeClr val="tx1">
              <a:alpha val="45000"/>
            </a:schemeClr>
          </a:solidFill>
        </p:spPr>
        <p:txBody>
          <a:bodyPr>
            <a:normAutofit/>
          </a:bodyPr>
          <a:lstStyle/>
          <a:p>
            <a:r>
              <a:rPr lang="en-US" sz="3200" dirty="0" smtClean="0"/>
              <a:t>Ephesians 4:1-2 I, therefore, the prisoner of the Lord, beseech you to walk worthy of the calling with which you were called, 2 with all lowliness and gentleness, with longsuffering, bearing with one another in love, </a:t>
            </a:r>
          </a:p>
          <a:p>
            <a:r>
              <a:rPr lang="en-US" sz="3200" dirty="0" smtClean="0"/>
              <a:t>Ephesians 4:4 There is one body and one Spirit, just as you were called in one hope of your calling..</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ach part of the body.jpg"/>
          <p:cNvPicPr>
            <a:picLocks noChangeAspect="1"/>
          </p:cNvPicPr>
          <p:nvPr/>
        </p:nvPicPr>
        <p:blipFill>
          <a:blip r:embed="rId2" cstate="print"/>
          <a:stretch>
            <a:fillRect/>
          </a:stretch>
        </p:blipFill>
        <p:spPr>
          <a:xfrm>
            <a:off x="0" y="0"/>
            <a:ext cx="9147816" cy="6858000"/>
          </a:xfrm>
          <a:prstGeom prst="rect">
            <a:avLst/>
          </a:prstGeom>
        </p:spPr>
      </p:pic>
      <p:sp>
        <p:nvSpPr>
          <p:cNvPr id="4" name="Rectangle 3"/>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81000" y="304800"/>
            <a:ext cx="6172200" cy="1143000"/>
          </a:xfrm>
          <a:solidFill>
            <a:schemeClr val="tx1">
              <a:alpha val="45000"/>
            </a:schemeClr>
          </a:solidFill>
        </p:spPr>
        <p:txBody>
          <a:bodyPr>
            <a:normAutofit/>
          </a:bodyPr>
          <a:lstStyle/>
          <a:p>
            <a:r>
              <a:rPr lang="en-US" dirty="0" smtClean="0"/>
              <a:t>What was Paul saying?..</a:t>
            </a:r>
            <a:endParaRPr lang="en-US" dirty="0"/>
          </a:p>
        </p:txBody>
      </p:sp>
      <p:sp>
        <p:nvSpPr>
          <p:cNvPr id="6" name="Content Placeholder 5"/>
          <p:cNvSpPr>
            <a:spLocks noGrp="1"/>
          </p:cNvSpPr>
          <p:nvPr>
            <p:ph idx="1"/>
          </p:nvPr>
        </p:nvSpPr>
        <p:spPr>
          <a:xfrm>
            <a:off x="152400" y="4648200"/>
            <a:ext cx="8763000" cy="1905000"/>
          </a:xfrm>
          <a:solidFill>
            <a:schemeClr val="tx1">
              <a:alpha val="45000"/>
            </a:schemeClr>
          </a:solidFill>
        </p:spPr>
        <p:txBody>
          <a:bodyPr>
            <a:normAutofit/>
          </a:bodyPr>
          <a:lstStyle/>
          <a:p>
            <a:r>
              <a:rPr lang="en-US" dirty="0" smtClean="0"/>
              <a:t>3</a:t>
            </a:r>
            <a:r>
              <a:rPr lang="en-US" baseline="30000" dirty="0" smtClean="0"/>
              <a:t>rd</a:t>
            </a:r>
            <a:r>
              <a:rPr lang="en-US" dirty="0" smtClean="0"/>
              <a:t>.. We should each work hard at creating unity in the body of Christ…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ach part of the body.jpg"/>
          <p:cNvPicPr>
            <a:picLocks noChangeAspect="1"/>
          </p:cNvPicPr>
          <p:nvPr/>
        </p:nvPicPr>
        <p:blipFill>
          <a:blip r:embed="rId2" cstate="print"/>
          <a:stretch>
            <a:fillRect/>
          </a:stretch>
        </p:blipFill>
        <p:spPr>
          <a:xfrm>
            <a:off x="0" y="0"/>
            <a:ext cx="9147816" cy="6858000"/>
          </a:xfrm>
          <a:prstGeom prst="rect">
            <a:avLst/>
          </a:prstGeom>
        </p:spPr>
      </p:pic>
      <p:sp>
        <p:nvSpPr>
          <p:cNvPr id="4" name="Rectangle 3"/>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81000" y="304800"/>
            <a:ext cx="6172200" cy="1143000"/>
          </a:xfrm>
          <a:solidFill>
            <a:schemeClr val="tx1">
              <a:alpha val="45000"/>
            </a:schemeClr>
          </a:solidFill>
        </p:spPr>
        <p:txBody>
          <a:bodyPr>
            <a:normAutofit/>
          </a:bodyPr>
          <a:lstStyle/>
          <a:p>
            <a:r>
              <a:rPr lang="en-US" dirty="0" smtClean="0"/>
              <a:t>What was Paul saying?..</a:t>
            </a:r>
            <a:endParaRPr lang="en-US" dirty="0"/>
          </a:p>
        </p:txBody>
      </p:sp>
      <p:sp>
        <p:nvSpPr>
          <p:cNvPr id="6" name="Content Placeholder 5"/>
          <p:cNvSpPr>
            <a:spLocks noGrp="1"/>
          </p:cNvSpPr>
          <p:nvPr>
            <p:ph idx="1"/>
          </p:nvPr>
        </p:nvSpPr>
        <p:spPr>
          <a:xfrm>
            <a:off x="152400" y="1828800"/>
            <a:ext cx="8763000" cy="4724400"/>
          </a:xfrm>
          <a:solidFill>
            <a:schemeClr val="tx1">
              <a:alpha val="45000"/>
            </a:schemeClr>
          </a:solidFill>
        </p:spPr>
        <p:txBody>
          <a:bodyPr>
            <a:normAutofit/>
          </a:bodyPr>
          <a:lstStyle/>
          <a:p>
            <a:r>
              <a:rPr lang="en-US" sz="3200" dirty="0" smtClean="0"/>
              <a:t>1 Corinthians 1:10 Now I plead with you, brethren, by the name of our Lord Jesus Christ, that you all speak the same thing, and that there be no divisions among you, but that you be perfectly joined together in the same mind and in the same judgment. </a:t>
            </a:r>
          </a:p>
          <a:p>
            <a:r>
              <a:rPr lang="en-US" sz="3200" dirty="0" smtClean="0"/>
              <a:t>Ephesians 4:3 endeavoring to keep the unity of the Spirit in the bond of peace. </a:t>
            </a: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ach part of the body.jpg"/>
          <p:cNvPicPr>
            <a:picLocks noChangeAspect="1"/>
          </p:cNvPicPr>
          <p:nvPr/>
        </p:nvPicPr>
        <p:blipFill>
          <a:blip r:embed="rId2" cstate="print"/>
          <a:stretch>
            <a:fillRect/>
          </a:stretch>
        </p:blipFill>
        <p:spPr>
          <a:xfrm>
            <a:off x="0" y="0"/>
            <a:ext cx="9147816" cy="6858000"/>
          </a:xfrm>
          <a:prstGeom prst="rect">
            <a:avLst/>
          </a:prstGeom>
        </p:spPr>
      </p:pic>
      <p:sp>
        <p:nvSpPr>
          <p:cNvPr id="4" name="Rectangle 3"/>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81000" y="304800"/>
            <a:ext cx="6172200" cy="1143000"/>
          </a:xfrm>
          <a:solidFill>
            <a:schemeClr val="tx1">
              <a:alpha val="45000"/>
            </a:schemeClr>
          </a:solidFill>
        </p:spPr>
        <p:txBody>
          <a:bodyPr>
            <a:normAutofit/>
          </a:bodyPr>
          <a:lstStyle/>
          <a:p>
            <a:r>
              <a:rPr lang="en-US" dirty="0" smtClean="0"/>
              <a:t>What was Paul saying?..</a:t>
            </a:r>
            <a:endParaRPr lang="en-US" dirty="0"/>
          </a:p>
        </p:txBody>
      </p:sp>
      <p:sp>
        <p:nvSpPr>
          <p:cNvPr id="6" name="Content Placeholder 5"/>
          <p:cNvSpPr>
            <a:spLocks noGrp="1"/>
          </p:cNvSpPr>
          <p:nvPr>
            <p:ph idx="1"/>
          </p:nvPr>
        </p:nvSpPr>
        <p:spPr>
          <a:xfrm>
            <a:off x="152400" y="1981200"/>
            <a:ext cx="8763000" cy="4572000"/>
          </a:xfrm>
          <a:solidFill>
            <a:schemeClr val="tx1">
              <a:alpha val="45000"/>
            </a:schemeClr>
          </a:solidFill>
        </p:spPr>
        <p:txBody>
          <a:bodyPr>
            <a:normAutofit/>
          </a:bodyPr>
          <a:lstStyle/>
          <a:p>
            <a:r>
              <a:rPr lang="en-US" dirty="0" smtClean="0">
                <a:solidFill>
                  <a:srgbClr val="FFC000"/>
                </a:solidFill>
              </a:rPr>
              <a:t>Not one of us can function effectively by ourselves…</a:t>
            </a:r>
          </a:p>
          <a:p>
            <a:r>
              <a:rPr lang="en-US" dirty="0" smtClean="0">
                <a:solidFill>
                  <a:srgbClr val="FFC000"/>
                </a:solidFill>
              </a:rPr>
              <a:t>Not one of us is more important than any other Christian…</a:t>
            </a:r>
          </a:p>
          <a:p>
            <a:r>
              <a:rPr lang="en-US" dirty="0" smtClean="0">
                <a:solidFill>
                  <a:srgbClr val="FFC000"/>
                </a:solidFill>
              </a:rPr>
              <a:t>All of us are to strive diligently for unity and peace…</a:t>
            </a:r>
          </a:p>
          <a:p>
            <a:pPr>
              <a:buNone/>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 name="Picture 2" descr="1-cor-12-18 large.jpg"/>
          <p:cNvPicPr>
            <a:picLocks noChangeAspect="1"/>
          </p:cNvPicPr>
          <p:nvPr/>
        </p:nvPicPr>
        <p:blipFill>
          <a:blip r:embed="rId2" cstate="print"/>
          <a:stretch>
            <a:fillRect/>
          </a:stretch>
        </p:blipFill>
        <p:spPr>
          <a:xfrm>
            <a:off x="1752600" y="0"/>
            <a:ext cx="5257800" cy="6858000"/>
          </a:xfrm>
          <a:prstGeom prst="rect">
            <a:avLst/>
          </a:prstGeom>
        </p:spPr>
      </p:pic>
      <p:pic>
        <p:nvPicPr>
          <p:cNvPr id="2" name="Picture 1" descr="spiritual_gifts_logo.jpg"/>
          <p:cNvPicPr>
            <a:picLocks noChangeAspect="1"/>
          </p:cNvPicPr>
          <p:nvPr/>
        </p:nvPicPr>
        <p:blipFill>
          <a:blip r:embed="rId3" cstate="print"/>
          <a:stretch>
            <a:fillRect/>
          </a:stretch>
        </p:blipFill>
        <p:spPr>
          <a:xfrm>
            <a:off x="1752600" y="152400"/>
            <a:ext cx="5257800" cy="2286000"/>
          </a:xfrm>
          <a:prstGeom prst="rect">
            <a:avLst/>
          </a:prstGeom>
        </p:spPr>
      </p:pic>
      <p:sp>
        <p:nvSpPr>
          <p:cNvPr id="4" name="Rectangle 3"/>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p:cNvSpPr>
            <a:spLocks noGrp="1"/>
          </p:cNvSpPr>
          <p:nvPr>
            <p:ph idx="1"/>
          </p:nvPr>
        </p:nvSpPr>
        <p:spPr>
          <a:xfrm>
            <a:off x="457200" y="4191000"/>
            <a:ext cx="8229600" cy="2286000"/>
          </a:xfrm>
          <a:solidFill>
            <a:schemeClr val="tx1">
              <a:alpha val="60000"/>
            </a:schemeClr>
          </a:solidFill>
        </p:spPr>
        <p:txBody>
          <a:bodyPr>
            <a:normAutofit lnSpcReduction="10000"/>
          </a:bodyPr>
          <a:lstStyle/>
          <a:p>
            <a:r>
              <a:rPr lang="en-US" dirty="0" smtClean="0"/>
              <a:t>No implication these Christians did not know what their gift was..</a:t>
            </a:r>
          </a:p>
          <a:p>
            <a:r>
              <a:rPr lang="en-US" dirty="0" smtClean="0"/>
              <a:t>They knew what their gifts were, but were using them incorrectly..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proper emphasis..</a:t>
            </a:r>
            <a:endParaRPr lang="en-US" dirty="0"/>
          </a:p>
        </p:txBody>
      </p:sp>
      <p:sp>
        <p:nvSpPr>
          <p:cNvPr id="3" name="Content Placeholder 2"/>
          <p:cNvSpPr>
            <a:spLocks noGrp="1"/>
          </p:cNvSpPr>
          <p:nvPr>
            <p:ph idx="1"/>
          </p:nvPr>
        </p:nvSpPr>
        <p:spPr>
          <a:xfrm>
            <a:off x="457200" y="1676400"/>
            <a:ext cx="8229600" cy="4876800"/>
          </a:xfrm>
        </p:spPr>
        <p:txBody>
          <a:bodyPr>
            <a:normAutofit fontScale="92500" lnSpcReduction="10000"/>
          </a:bodyPr>
          <a:lstStyle/>
          <a:p>
            <a:r>
              <a:rPr lang="en-US" dirty="0" smtClean="0"/>
              <a:t>Becoming mature in Christ..</a:t>
            </a:r>
          </a:p>
          <a:p>
            <a:pPr lvl="1"/>
            <a:r>
              <a:rPr lang="en-US" dirty="0" smtClean="0"/>
              <a:t>1 Corinthians 13:11 When I was a child, I spoke as a child, I understood as a child, I thought as a child; but when I became a man, I put away childish things. </a:t>
            </a:r>
          </a:p>
          <a:p>
            <a:pPr lvl="1"/>
            <a:r>
              <a:rPr lang="en-US" dirty="0" smtClean="0"/>
              <a:t>Qualifications for leaders.. </a:t>
            </a:r>
            <a:r>
              <a:rPr lang="en-US" dirty="0" smtClean="0">
                <a:solidFill>
                  <a:srgbClr val="FFC000"/>
                </a:solidFill>
              </a:rPr>
              <a:t>1 Tim 3; Titus 1</a:t>
            </a:r>
          </a:p>
          <a:p>
            <a:pPr lvl="2"/>
            <a:r>
              <a:rPr lang="en-US" dirty="0" smtClean="0">
                <a:solidFill>
                  <a:srgbClr val="FFC000"/>
                </a:solidFill>
              </a:rPr>
              <a:t>2 Timothy 2:24-26</a:t>
            </a:r>
            <a:r>
              <a:rPr lang="en-US" dirty="0" smtClean="0"/>
              <a:t> And a servant of the Lord must not quarrel but be gentle to all, able to teach, patient, 25 in humility correcting those who are in opposition, if God perhaps will grant them repentance, so that they may know the truth, 26 and that they may come to their senses and escape the snare of the devil, having been taken captive by him to do his will. </a:t>
            </a:r>
          </a:p>
          <a:p>
            <a:pPr lvl="2">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proper emphasis..</a:t>
            </a:r>
            <a:endParaRPr lang="en-US" dirty="0"/>
          </a:p>
        </p:txBody>
      </p:sp>
      <p:sp>
        <p:nvSpPr>
          <p:cNvPr id="3" name="Content Placeholder 2"/>
          <p:cNvSpPr>
            <a:spLocks noGrp="1"/>
          </p:cNvSpPr>
          <p:nvPr>
            <p:ph idx="1"/>
          </p:nvPr>
        </p:nvSpPr>
        <p:spPr>
          <a:xfrm>
            <a:off x="457200" y="1676400"/>
            <a:ext cx="8534400" cy="4876800"/>
          </a:xfrm>
        </p:spPr>
        <p:txBody>
          <a:bodyPr>
            <a:normAutofit/>
          </a:bodyPr>
          <a:lstStyle/>
          <a:p>
            <a:r>
              <a:rPr lang="en-US" dirty="0" smtClean="0"/>
              <a:t>One another.. within local church</a:t>
            </a:r>
          </a:p>
          <a:p>
            <a:pPr lvl="1"/>
            <a:r>
              <a:rPr lang="en-US" dirty="0" smtClean="0"/>
              <a:t>“Suffer with one another..”</a:t>
            </a:r>
          </a:p>
          <a:p>
            <a:r>
              <a:rPr lang="en-US" dirty="0" smtClean="0"/>
              <a:t>Requires maturity in understanding how the body works…</a:t>
            </a:r>
          </a:p>
          <a:p>
            <a:pPr lvl="1"/>
            <a:r>
              <a:rPr lang="en-US" dirty="0" smtClean="0"/>
              <a:t>Ephesians 4:11-12  And He Himself gave some to be apostles, some prophets, some evangelists, and some pastors and teachers, 12 for the equipping of the saints for the work of ministry, for the edifying of the body of Christ..</a:t>
            </a:r>
          </a:p>
          <a:p>
            <a:pPr lvl="1"/>
            <a:endParaRPr lang="en-US" dirty="0" smtClean="0"/>
          </a:p>
          <a:p>
            <a:pPr lvl="2">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embers of one another.jpg"/>
          <p:cNvPicPr>
            <a:picLocks noChangeAspect="1"/>
          </p:cNvPicPr>
          <p:nvPr/>
        </p:nvPicPr>
        <p:blipFill>
          <a:blip r:embed="rId2" cstate="print">
            <a:lum bright="-40000" contrast="10000"/>
          </a:blip>
          <a:stretch>
            <a:fillRect/>
          </a:stretch>
        </p:blipFill>
        <p:spPr>
          <a:xfrm>
            <a:off x="0" y="0"/>
            <a:ext cx="9144000" cy="6858000"/>
          </a:xfrm>
          <a:prstGeom prst="rect">
            <a:avLst/>
          </a:prstGeom>
        </p:spPr>
      </p:pic>
      <p:sp>
        <p:nvSpPr>
          <p:cNvPr id="7" name="Rectangle 6"/>
          <p:cNvSpPr/>
          <p:nvPr/>
        </p:nvSpPr>
        <p:spPr>
          <a:xfrm>
            <a:off x="0" y="0"/>
            <a:ext cx="9144000" cy="68580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4"/>
          <p:cNvSpPr>
            <a:spLocks noGrp="1"/>
          </p:cNvSpPr>
          <p:nvPr>
            <p:ph idx="1"/>
          </p:nvPr>
        </p:nvSpPr>
        <p:spPr>
          <a:xfrm>
            <a:off x="304800" y="2590800"/>
            <a:ext cx="8534400" cy="3276600"/>
          </a:xfrm>
          <a:solidFill>
            <a:schemeClr val="tx1">
              <a:alpha val="35000"/>
            </a:schemeClr>
          </a:solidFill>
        </p:spPr>
        <p:txBody>
          <a:bodyPr>
            <a:normAutofit lnSpcReduction="10000"/>
          </a:bodyPr>
          <a:lstStyle/>
          <a:p>
            <a:r>
              <a:rPr lang="en-US" dirty="0" smtClean="0"/>
              <a:t>For as we have many members in one body, but all the members do not have the same function, 5 so we, being many, are one body in Christ, and individually members of one another.      					(Rom 12:4-5)</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91625"/>
        </a:solidFill>
        <a:effectLst/>
      </p:bgPr>
    </p:bg>
    <p:spTree>
      <p:nvGrpSpPr>
        <p:cNvPr id="1" name=""/>
        <p:cNvGrpSpPr/>
        <p:nvPr/>
      </p:nvGrpSpPr>
      <p:grpSpPr>
        <a:xfrm>
          <a:off x="0" y="0"/>
          <a:ext cx="0" cy="0"/>
          <a:chOff x="0" y="0"/>
          <a:chExt cx="0" cy="0"/>
        </a:xfrm>
      </p:grpSpPr>
      <p:pic>
        <p:nvPicPr>
          <p:cNvPr id="10" name="Picture 9" descr="You are the body of Chrsit 06.jpg"/>
          <p:cNvPicPr>
            <a:picLocks noChangeAspect="1"/>
          </p:cNvPicPr>
          <p:nvPr/>
        </p:nvPicPr>
        <p:blipFill>
          <a:blip r:embed="rId3" cstate="print">
            <a:lum bright="-10000" contrast="10000"/>
          </a:blip>
          <a:srcRect t="5309"/>
          <a:stretch>
            <a:fillRect/>
          </a:stretch>
        </p:blipFill>
        <p:spPr>
          <a:xfrm>
            <a:off x="0" y="838200"/>
            <a:ext cx="9144000" cy="5486400"/>
          </a:xfrm>
          <a:prstGeom prst="rect">
            <a:avLst/>
          </a:prstGeom>
        </p:spPr>
      </p:pic>
      <p:sp>
        <p:nvSpPr>
          <p:cNvPr id="9" name="Subtitle 8"/>
          <p:cNvSpPr>
            <a:spLocks noGrp="1"/>
          </p:cNvSpPr>
          <p:nvPr>
            <p:ph type="subTitle" idx="1"/>
          </p:nvPr>
        </p:nvSpPr>
        <p:spPr>
          <a:xfrm>
            <a:off x="1371600" y="5562600"/>
            <a:ext cx="6400800" cy="838200"/>
          </a:xfrm>
          <a:solidFill>
            <a:srgbClr val="1D1D1D">
              <a:alpha val="45000"/>
            </a:srgbClr>
          </a:solidFill>
        </p:spPr>
        <p:txBody>
          <a:bodyPr>
            <a:normAutofit/>
          </a:bodyPr>
          <a:lstStyle/>
          <a:p>
            <a:r>
              <a:rPr lang="en-US" sz="4400" dirty="0" smtClean="0"/>
              <a:t>Romans 12:5-8</a:t>
            </a:r>
            <a:endParaRPr lang="en-US" sz="4400" dirty="0"/>
          </a:p>
        </p:txBody>
      </p:sp>
      <p:sp>
        <p:nvSpPr>
          <p:cNvPr id="6" name="Title 5"/>
          <p:cNvSpPr>
            <a:spLocks noGrp="1"/>
          </p:cNvSpPr>
          <p:nvPr>
            <p:ph type="ctrTitle"/>
          </p:nvPr>
        </p:nvSpPr>
        <p:spPr>
          <a:xfrm>
            <a:off x="609600" y="304800"/>
            <a:ext cx="8001000" cy="1066801"/>
          </a:xfrm>
          <a:solidFill>
            <a:srgbClr val="1D1D1D">
              <a:alpha val="45000"/>
            </a:srgbClr>
          </a:solidFill>
        </p:spPr>
        <p:txBody>
          <a:bodyPr/>
          <a:lstStyle/>
          <a:p>
            <a:r>
              <a:rPr lang="en-US" dirty="0" smtClean="0"/>
              <a:t>Members of One Another</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ody-of-christ 02.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81000" y="304800"/>
            <a:ext cx="2895600" cy="1143000"/>
          </a:xfrm>
          <a:solidFill>
            <a:schemeClr val="tx1">
              <a:alpha val="45000"/>
            </a:schemeClr>
          </a:solidFill>
        </p:spPr>
        <p:txBody>
          <a:bodyPr/>
          <a:lstStyle/>
          <a:p>
            <a:r>
              <a:rPr lang="en-US" dirty="0" smtClean="0"/>
              <a:t>The body..</a:t>
            </a:r>
            <a:endParaRPr lang="en-US" dirty="0"/>
          </a:p>
        </p:txBody>
      </p:sp>
      <p:sp>
        <p:nvSpPr>
          <p:cNvPr id="5" name="Content Placeholder 4"/>
          <p:cNvSpPr>
            <a:spLocks noGrp="1"/>
          </p:cNvSpPr>
          <p:nvPr>
            <p:ph idx="1"/>
          </p:nvPr>
        </p:nvSpPr>
        <p:spPr>
          <a:xfrm>
            <a:off x="533400" y="5029200"/>
            <a:ext cx="8229600" cy="1401763"/>
          </a:xfrm>
          <a:solidFill>
            <a:schemeClr val="tx1">
              <a:alpha val="45000"/>
            </a:schemeClr>
          </a:solidFill>
        </p:spPr>
        <p:txBody>
          <a:bodyPr/>
          <a:lstStyle/>
          <a:p>
            <a:r>
              <a:rPr lang="en-US" dirty="0" smtClean="0"/>
              <a:t>Used more than 30 times to illustrate the functioning of the church…</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Corinthian church..</a:t>
            </a:r>
            <a:endParaRPr lang="en-US" dirty="0"/>
          </a:p>
        </p:txBody>
      </p:sp>
      <p:sp>
        <p:nvSpPr>
          <p:cNvPr id="3" name="Content Placeholder 2"/>
          <p:cNvSpPr>
            <a:spLocks noGrp="1"/>
          </p:cNvSpPr>
          <p:nvPr>
            <p:ph idx="1"/>
          </p:nvPr>
        </p:nvSpPr>
        <p:spPr>
          <a:xfrm>
            <a:off x="381000" y="2133600"/>
            <a:ext cx="8382000" cy="2925763"/>
          </a:xfrm>
          <a:solidFill>
            <a:schemeClr val="tx1">
              <a:alpha val="45000"/>
            </a:schemeClr>
          </a:solidFill>
        </p:spPr>
        <p:txBody>
          <a:bodyPr>
            <a:normAutofit fontScale="92500"/>
          </a:bodyPr>
          <a:lstStyle/>
          <a:p>
            <a:pPr>
              <a:lnSpc>
                <a:spcPts val="3600"/>
              </a:lnSpc>
            </a:pPr>
            <a:r>
              <a:rPr lang="en-US" dirty="0" smtClean="0"/>
              <a:t>1 </a:t>
            </a:r>
            <a:r>
              <a:rPr lang="en-US" dirty="0" err="1" smtClean="0"/>
              <a:t>Cor</a:t>
            </a:r>
            <a:r>
              <a:rPr lang="en-US" dirty="0" smtClean="0"/>
              <a:t> 3:1-2  And I, brethren, could not speak to you as to spiritual people but as to carnal, as to babes in Christ. 2 I fed you with milk and not with solid food; for until now you were not able to receive it, and even now you are still not able..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Corinthian church..</a:t>
            </a:r>
            <a:endParaRPr lang="en-US" dirty="0"/>
          </a:p>
        </p:txBody>
      </p:sp>
      <p:sp>
        <p:nvSpPr>
          <p:cNvPr id="3" name="Content Placeholder 2"/>
          <p:cNvSpPr>
            <a:spLocks noGrp="1"/>
          </p:cNvSpPr>
          <p:nvPr>
            <p:ph idx="1"/>
          </p:nvPr>
        </p:nvSpPr>
        <p:spPr>
          <a:xfrm>
            <a:off x="228600" y="2743200"/>
            <a:ext cx="8686800" cy="3429000"/>
          </a:xfrm>
          <a:solidFill>
            <a:schemeClr val="tx1">
              <a:alpha val="45000"/>
            </a:schemeClr>
          </a:solidFill>
        </p:spPr>
        <p:txBody>
          <a:bodyPr>
            <a:normAutofit fontScale="92500" lnSpcReduction="10000"/>
          </a:bodyPr>
          <a:lstStyle/>
          <a:p>
            <a:r>
              <a:rPr lang="en-US" dirty="0" smtClean="0"/>
              <a:t>1 </a:t>
            </a:r>
            <a:r>
              <a:rPr lang="en-US" dirty="0" err="1" smtClean="0"/>
              <a:t>Cor</a:t>
            </a:r>
            <a:r>
              <a:rPr lang="en-US" dirty="0" smtClean="0"/>
              <a:t> 12:14 For in fact the body is not one member but many. 15 If the foot should say, "Because I am not a hand, I am not of the body," is it therefore not of the body? 16 And if the ear should say, "Because I am not an eye, I am not of the body," is it therefore not of the body?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Corinthian church..</a:t>
            </a:r>
            <a:endParaRPr lang="en-US" dirty="0"/>
          </a:p>
        </p:txBody>
      </p:sp>
      <p:sp>
        <p:nvSpPr>
          <p:cNvPr id="3" name="Content Placeholder 2"/>
          <p:cNvSpPr>
            <a:spLocks noGrp="1"/>
          </p:cNvSpPr>
          <p:nvPr>
            <p:ph idx="1"/>
          </p:nvPr>
        </p:nvSpPr>
        <p:spPr>
          <a:xfrm>
            <a:off x="304800" y="1828800"/>
            <a:ext cx="8686800" cy="3581400"/>
          </a:xfrm>
          <a:solidFill>
            <a:schemeClr val="tx1">
              <a:alpha val="45000"/>
            </a:schemeClr>
          </a:solidFill>
        </p:spPr>
        <p:txBody>
          <a:bodyPr>
            <a:normAutofit fontScale="92500" lnSpcReduction="20000"/>
          </a:bodyPr>
          <a:lstStyle/>
          <a:p>
            <a:r>
              <a:rPr lang="en-US" dirty="0" smtClean="0"/>
              <a:t>17 If the whole body were an eye, where would be the hearing? If the whole were hearing, where would be the smelling? 18 But now God has set the members, each one of them, in the body just as He pleased. 19 And if they were all one member, where would the body be? 20 But now indeed there are many members, yet one body.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Corinthian church..</a:t>
            </a:r>
            <a:endParaRPr lang="en-US" dirty="0"/>
          </a:p>
        </p:txBody>
      </p:sp>
      <p:sp>
        <p:nvSpPr>
          <p:cNvPr id="3" name="Content Placeholder 2"/>
          <p:cNvSpPr>
            <a:spLocks noGrp="1"/>
          </p:cNvSpPr>
          <p:nvPr>
            <p:ph idx="1"/>
          </p:nvPr>
        </p:nvSpPr>
        <p:spPr>
          <a:xfrm>
            <a:off x="304800" y="1905000"/>
            <a:ext cx="8686800" cy="4343400"/>
          </a:xfrm>
          <a:solidFill>
            <a:schemeClr val="tx1">
              <a:alpha val="45000"/>
            </a:schemeClr>
          </a:solidFill>
        </p:spPr>
        <p:txBody>
          <a:bodyPr>
            <a:normAutofit fontScale="92500" lnSpcReduction="20000"/>
          </a:bodyPr>
          <a:lstStyle/>
          <a:p>
            <a:r>
              <a:rPr lang="en-US" dirty="0" smtClean="0"/>
              <a:t>21 And the eye cannot say to the hand, "I have no need of you"; nor again the head to the feet, "I have no need of you." 22 No, much rather, those members of the body which seem to be weaker are necessary. 23 And those members of the body which we think to be less honorable, on these we bestow greater honor; and our </a:t>
            </a:r>
            <a:r>
              <a:rPr lang="en-US" dirty="0" err="1" smtClean="0"/>
              <a:t>unpresentable</a:t>
            </a:r>
            <a:r>
              <a:rPr lang="en-US" dirty="0" smtClean="0"/>
              <a:t> parts have greater modesty, 24 but our presentable parts have no need.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Corinthian church..</a:t>
            </a:r>
            <a:endParaRPr lang="en-US" dirty="0"/>
          </a:p>
        </p:txBody>
      </p:sp>
      <p:sp>
        <p:nvSpPr>
          <p:cNvPr id="3" name="Content Placeholder 2"/>
          <p:cNvSpPr>
            <a:spLocks noGrp="1"/>
          </p:cNvSpPr>
          <p:nvPr>
            <p:ph idx="1"/>
          </p:nvPr>
        </p:nvSpPr>
        <p:spPr>
          <a:xfrm>
            <a:off x="457200" y="2057400"/>
            <a:ext cx="8686800" cy="4343400"/>
          </a:xfrm>
          <a:solidFill>
            <a:schemeClr val="tx1">
              <a:alpha val="45000"/>
            </a:schemeClr>
          </a:solidFill>
        </p:spPr>
        <p:txBody>
          <a:bodyPr>
            <a:normAutofit fontScale="92500" lnSpcReduction="10000"/>
          </a:bodyPr>
          <a:lstStyle/>
          <a:p>
            <a:r>
              <a:rPr lang="en-US" dirty="0" smtClean="0"/>
              <a:t>But God composed the body, having given greater honor to that part which lacks it, 25 that there should be no schism in the body, but that the members should have the same care for one another. 26 And if one member suffers, all the members suffer with it; or if one member is honored, all the members rejoice with it. 27 Now you are the body of Christ, and members individually.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 name="Picture 2" descr="1-cor-12-18 large.jpg"/>
          <p:cNvPicPr>
            <a:picLocks noChangeAspect="1"/>
          </p:cNvPicPr>
          <p:nvPr/>
        </p:nvPicPr>
        <p:blipFill>
          <a:blip r:embed="rId2" cstate="print"/>
          <a:stretch>
            <a:fillRect/>
          </a:stretch>
        </p:blipFill>
        <p:spPr>
          <a:xfrm>
            <a:off x="1752600" y="0"/>
            <a:ext cx="5257800" cy="6858000"/>
          </a:xfrm>
          <a:prstGeom prst="rect">
            <a:avLst/>
          </a:prstGeom>
        </p:spPr>
      </p:pic>
      <p:pic>
        <p:nvPicPr>
          <p:cNvPr id="2" name="Picture 1" descr="spiritual_gifts_logo.jpg"/>
          <p:cNvPicPr>
            <a:picLocks noChangeAspect="1"/>
          </p:cNvPicPr>
          <p:nvPr/>
        </p:nvPicPr>
        <p:blipFill>
          <a:blip r:embed="rId3" cstate="print"/>
          <a:stretch>
            <a:fillRect/>
          </a:stretch>
        </p:blipFill>
        <p:spPr>
          <a:xfrm>
            <a:off x="1752600" y="152400"/>
            <a:ext cx="5257800" cy="2286000"/>
          </a:xfrm>
          <a:prstGeom prst="rect">
            <a:avLst/>
          </a:prstGeom>
        </p:spPr>
      </p:pic>
      <p:sp>
        <p:nvSpPr>
          <p:cNvPr id="4" name="Rectangle 3"/>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381000" y="5257800"/>
            <a:ext cx="8229600" cy="1401763"/>
          </a:xfrm>
          <a:solidFill>
            <a:schemeClr val="tx1">
              <a:alpha val="50000"/>
            </a:schemeClr>
          </a:solidFill>
        </p:spPr>
        <p:txBody>
          <a:bodyPr/>
          <a:lstStyle/>
          <a:p>
            <a:r>
              <a:rPr lang="en-US" dirty="0" smtClean="0"/>
              <a:t>Is Paul’s main emphasis on spiritual gifts or the closeness of the body?...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dissolve">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ssolve">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3091</TotalTime>
  <Words>1063</Words>
  <Application>Microsoft Office PowerPoint</Application>
  <PresentationFormat>On-screen Show (4:3)</PresentationFormat>
  <Paragraphs>51</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Members of One Another</vt:lpstr>
      <vt:lpstr>Slide 2</vt:lpstr>
      <vt:lpstr>The body..</vt:lpstr>
      <vt:lpstr>Corinthian church..</vt:lpstr>
      <vt:lpstr>Corinthian church..</vt:lpstr>
      <vt:lpstr>Corinthian church..</vt:lpstr>
      <vt:lpstr>Corinthian church..</vt:lpstr>
      <vt:lpstr>Corinthian church..</vt:lpstr>
      <vt:lpstr>Slide 9</vt:lpstr>
      <vt:lpstr>What was Paul saying?..</vt:lpstr>
      <vt:lpstr>What was Paul saying?..</vt:lpstr>
      <vt:lpstr>What was Paul saying?..</vt:lpstr>
      <vt:lpstr>What was Paul saying?..</vt:lpstr>
      <vt:lpstr>What was Paul saying?..</vt:lpstr>
      <vt:lpstr>What was Paul saying?..</vt:lpstr>
      <vt:lpstr>What was Paul saying?..</vt:lpstr>
      <vt:lpstr>Slide 17</vt:lpstr>
      <vt:lpstr>The proper emphasis..</vt:lpstr>
      <vt:lpstr>The proper emphasis..</vt:lpstr>
      <vt:lpstr>Members of One Another</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314</cp:revision>
  <dcterms:created xsi:type="dcterms:W3CDTF">2011-02-15T07:29:10Z</dcterms:created>
  <dcterms:modified xsi:type="dcterms:W3CDTF">2015-06-09T17:09:05Z</dcterms:modified>
</cp:coreProperties>
</file>