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5" r:id="rId2"/>
    <p:sldId id="267" r:id="rId3"/>
    <p:sldId id="268" r:id="rId4"/>
    <p:sldId id="269" r:id="rId5"/>
    <p:sldId id="271" r:id="rId6"/>
    <p:sldId id="272" r:id="rId7"/>
    <p:sldId id="270" r:id="rId8"/>
    <p:sldId id="273" r:id="rId9"/>
    <p:sldId id="274" r:id="rId10"/>
    <p:sldId id="275" r:id="rId11"/>
    <p:sldId id="276" r:id="rId12"/>
    <p:sldId id="266" r:id="rId13"/>
    <p:sldId id="277" r:id="rId14"/>
    <p:sldId id="278" r:id="rId15"/>
    <p:sldId id="279"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1D1D1D">
              <a:alpha val="50000"/>
            </a:srgbClr>
          </a:solidFill>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a:solidFill>
            <a:srgbClr val="1D1D1D">
              <a:alpha val="55000"/>
            </a:srgbClr>
          </a:solidFill>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bible11.jpg"/>
          <p:cNvPicPr>
            <a:picLocks noChangeAspect="1"/>
          </p:cNvPicPr>
          <p:nvPr userDrawn="1"/>
        </p:nvPicPr>
        <p:blipFill>
          <a:blip r:embed="rId14" cstate="print">
            <a:lum bright="-25000" contrast="10000"/>
          </a:blip>
          <a:stretch>
            <a:fillRect/>
          </a:stretch>
        </p:blipFill>
        <p:spPr>
          <a:xfrm>
            <a:off x="0" y="0"/>
            <a:ext cx="9144000" cy="6858000"/>
          </a:xfrm>
          <a:prstGeom prst="rect">
            <a:avLst/>
          </a:prstGeom>
        </p:spPr>
      </p:pic>
      <p:sp>
        <p:nvSpPr>
          <p:cNvPr id="3" name="Text Placeholder 2"/>
          <p:cNvSpPr>
            <a:spLocks noGrp="1"/>
          </p:cNvSpPr>
          <p:nvPr>
            <p:ph type="body" idx="1"/>
          </p:nvPr>
        </p:nvSpPr>
        <p:spPr>
          <a:xfrm>
            <a:off x="381000" y="1905000"/>
            <a:ext cx="8229600" cy="4449763"/>
          </a:xfrm>
          <a:prstGeom prst="rect">
            <a:avLst/>
          </a:prstGeom>
          <a:solidFill>
            <a:srgbClr val="1D1D1D">
              <a:alpha val="45000"/>
            </a:srgb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solidFill>
            <a:srgbClr val="1D1D1D">
              <a:alpha val="45000"/>
            </a:srgbClr>
          </a:solid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24" name="Picture 23" descr="bible11.jpg"/>
          <p:cNvPicPr>
            <a:picLocks noChangeAspect="1"/>
          </p:cNvPicPr>
          <p:nvPr/>
        </p:nvPicPr>
        <p:blipFill>
          <a:blip r:embed="rId4" cstate="print">
            <a:lum bright="-20000" contrast="10000"/>
          </a:blip>
          <a:stretch>
            <a:fillRect/>
          </a:stretch>
        </p:blipFill>
        <p:spPr>
          <a:xfrm>
            <a:off x="0" y="0"/>
            <a:ext cx="9144000" cy="6858000"/>
          </a:xfrm>
          <a:prstGeom prst="rect">
            <a:avLst/>
          </a:prstGeom>
        </p:spPr>
      </p:pic>
      <p:sp>
        <p:nvSpPr>
          <p:cNvPr id="5" name="Title 4"/>
          <p:cNvSpPr>
            <a:spLocks noGrp="1"/>
          </p:cNvSpPr>
          <p:nvPr>
            <p:ph type="ctrTitle"/>
          </p:nvPr>
        </p:nvSpPr>
        <p:spPr>
          <a:xfrm>
            <a:off x="609600" y="381000"/>
            <a:ext cx="7772400" cy="1295399"/>
          </a:xfrm>
          <a:solidFill>
            <a:schemeClr val="tx1">
              <a:alpha val="30000"/>
            </a:schemeClr>
          </a:solidFill>
        </p:spPr>
        <p:txBody>
          <a:bodyPr/>
          <a:lstStyle/>
          <a:p>
            <a:r>
              <a:rPr lang="en-US" dirty="0" smtClean="0"/>
              <a:t>Hold Marriage in Honor</a:t>
            </a:r>
            <a:endParaRPr lang="en-US" dirty="0"/>
          </a:p>
        </p:txBody>
      </p:sp>
      <p:sp>
        <p:nvSpPr>
          <p:cNvPr id="8" name="Subtitle 7"/>
          <p:cNvSpPr>
            <a:spLocks noGrp="1"/>
          </p:cNvSpPr>
          <p:nvPr>
            <p:ph type="subTitle" idx="1"/>
          </p:nvPr>
        </p:nvSpPr>
        <p:spPr>
          <a:xfrm>
            <a:off x="1295400" y="6096000"/>
            <a:ext cx="6400800" cy="762000"/>
          </a:xfrm>
          <a:solidFill>
            <a:schemeClr val="tx1">
              <a:alpha val="30000"/>
            </a:schemeClr>
          </a:solidFill>
        </p:spPr>
        <p:txBody>
          <a:bodyPr>
            <a:normAutofit/>
          </a:bodyPr>
          <a:lstStyle/>
          <a:p>
            <a:r>
              <a:rPr lang="en-US" sz="4400" dirty="0" smtClean="0"/>
              <a:t>Hebrews 13:1-6</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treeoflife.jpg"/>
          <p:cNvPicPr>
            <a:picLocks noChangeAspect="1"/>
          </p:cNvPicPr>
          <p:nvPr/>
        </p:nvPicPr>
        <p:blipFill>
          <a:blip r:embed="rId2" cstate="print"/>
          <a:stretch>
            <a:fillRect/>
          </a:stretch>
        </p:blipFill>
        <p:spPr>
          <a:xfrm>
            <a:off x="1371600" y="152400"/>
            <a:ext cx="6096000" cy="3714750"/>
          </a:xfrm>
          <a:prstGeom prst="rect">
            <a:avLst/>
          </a:prstGeom>
        </p:spPr>
      </p:pic>
      <p:pic>
        <p:nvPicPr>
          <p:cNvPr id="3" name="Picture 2" descr="Genesis-3-13-2.jpg"/>
          <p:cNvPicPr>
            <a:picLocks noChangeAspect="1"/>
          </p:cNvPicPr>
          <p:nvPr/>
        </p:nvPicPr>
        <p:blipFill>
          <a:blip r:embed="rId3" cstate="print"/>
          <a:stretch>
            <a:fillRect/>
          </a:stretch>
        </p:blipFill>
        <p:spPr>
          <a:xfrm>
            <a:off x="0" y="1981200"/>
            <a:ext cx="2600858" cy="1813709"/>
          </a:xfrm>
          <a:prstGeom prst="rect">
            <a:avLst/>
          </a:prstGeom>
        </p:spPr>
      </p:pic>
      <p:sp>
        <p:nvSpPr>
          <p:cNvPr id="4" name="Title 3"/>
          <p:cNvSpPr>
            <a:spLocks noGrp="1"/>
          </p:cNvSpPr>
          <p:nvPr>
            <p:ph type="title"/>
          </p:nvPr>
        </p:nvSpPr>
        <p:spPr>
          <a:xfrm>
            <a:off x="228600" y="152400"/>
            <a:ext cx="5562600" cy="1143000"/>
          </a:xfrm>
        </p:spPr>
        <p:txBody>
          <a:bodyPr/>
          <a:lstStyle/>
          <a:p>
            <a:r>
              <a:rPr lang="en-US" dirty="0" smtClean="0"/>
              <a:t>Consequences of sin..</a:t>
            </a:r>
            <a:endParaRPr lang="en-US" dirty="0"/>
          </a:p>
        </p:txBody>
      </p:sp>
      <p:pic>
        <p:nvPicPr>
          <p:cNvPr id="8" name="Content Placeholder 5" descr="Convenience or Conviction.jpg"/>
          <p:cNvPicPr>
            <a:picLocks noChangeAspect="1"/>
          </p:cNvPicPr>
          <p:nvPr/>
        </p:nvPicPr>
        <p:blipFill>
          <a:blip r:embed="rId4" cstate="print"/>
          <a:stretch>
            <a:fillRect/>
          </a:stretch>
        </p:blipFill>
        <p:spPr>
          <a:xfrm>
            <a:off x="6219419" y="2057400"/>
            <a:ext cx="2838663" cy="1752600"/>
          </a:xfrm>
          <a:prstGeom prst="rect">
            <a:avLst/>
          </a:prstGeom>
          <a:solidFill>
            <a:srgbClr val="1D1D1D">
              <a:alpha val="55000"/>
            </a:srgbClr>
          </a:solidFill>
        </p:spPr>
      </p:pic>
      <p:sp>
        <p:nvSpPr>
          <p:cNvPr id="7" name="Content Placeholder 6"/>
          <p:cNvSpPr>
            <a:spLocks noGrp="1"/>
          </p:cNvSpPr>
          <p:nvPr>
            <p:ph idx="1"/>
          </p:nvPr>
        </p:nvSpPr>
        <p:spPr>
          <a:xfrm>
            <a:off x="0" y="3505200"/>
            <a:ext cx="9144000" cy="3352800"/>
          </a:xfrm>
          <a:solidFill>
            <a:srgbClr val="1D1D1D">
              <a:alpha val="60000"/>
            </a:srgbClr>
          </a:solidFill>
        </p:spPr>
        <p:txBody>
          <a:bodyPr>
            <a:normAutofit fontScale="77500" lnSpcReduction="20000"/>
          </a:bodyPr>
          <a:lstStyle/>
          <a:p>
            <a:r>
              <a:rPr lang="en-US" dirty="0" smtClean="0"/>
              <a:t>Romans 5:12-14  Therefore, just as through one man sin entered the world, and death through sin, and thus death spread to all men, because all sinned —  </a:t>
            </a:r>
          </a:p>
          <a:p>
            <a:r>
              <a:rPr lang="en-US" dirty="0" smtClean="0"/>
              <a:t>Romans 8:20-21  For the creation was subjected to futility, not willingly, but because of Him who subjected it in hope; 21 because the creation itself also will be delivered from the bondage of corruption into the glorious liberty of the children of God. </a:t>
            </a:r>
          </a:p>
          <a:p>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rmalizing sin.jpg"/>
          <p:cNvPicPr>
            <a:picLocks noChangeAspect="1"/>
          </p:cNvPicPr>
          <p:nvPr/>
        </p:nvPicPr>
        <p:blipFill>
          <a:blip r:embed="rId2" cstate="print"/>
          <a:stretch>
            <a:fillRect/>
          </a:stretch>
        </p:blipFill>
        <p:spPr>
          <a:xfrm>
            <a:off x="1752600" y="381000"/>
            <a:ext cx="5038725" cy="3352800"/>
          </a:xfrm>
          <a:prstGeom prst="rect">
            <a:avLst/>
          </a:prstGeom>
        </p:spPr>
      </p:pic>
      <p:pic>
        <p:nvPicPr>
          <p:cNvPr id="4" name="Picture 3" descr="White House.jpg"/>
          <p:cNvPicPr>
            <a:picLocks noChangeAspect="1"/>
          </p:cNvPicPr>
          <p:nvPr/>
        </p:nvPicPr>
        <p:blipFill>
          <a:blip r:embed="rId3" cstate="print"/>
          <a:stretch>
            <a:fillRect/>
          </a:stretch>
        </p:blipFill>
        <p:spPr>
          <a:xfrm>
            <a:off x="6784278" y="2362200"/>
            <a:ext cx="2359722" cy="1320800"/>
          </a:xfrm>
          <a:prstGeom prst="rect">
            <a:avLst/>
          </a:prstGeom>
        </p:spPr>
      </p:pic>
      <p:sp>
        <p:nvSpPr>
          <p:cNvPr id="5" name="Title 4"/>
          <p:cNvSpPr>
            <a:spLocks noGrp="1"/>
          </p:cNvSpPr>
          <p:nvPr>
            <p:ph type="title"/>
          </p:nvPr>
        </p:nvSpPr>
        <p:spPr>
          <a:xfrm>
            <a:off x="228600" y="228600"/>
            <a:ext cx="5562600" cy="1295400"/>
          </a:xfrm>
        </p:spPr>
        <p:txBody>
          <a:bodyPr>
            <a:normAutofit fontScale="90000"/>
          </a:bodyPr>
          <a:lstStyle/>
          <a:p>
            <a:r>
              <a:rPr lang="en-US" dirty="0" smtClean="0"/>
              <a:t>Institutionalizing Sin..</a:t>
            </a:r>
            <a:endParaRPr lang="en-US" dirty="0"/>
          </a:p>
        </p:txBody>
      </p:sp>
      <p:sp>
        <p:nvSpPr>
          <p:cNvPr id="6" name="Content Placeholder 5"/>
          <p:cNvSpPr>
            <a:spLocks noGrp="1"/>
          </p:cNvSpPr>
          <p:nvPr>
            <p:ph idx="1"/>
          </p:nvPr>
        </p:nvSpPr>
        <p:spPr>
          <a:xfrm>
            <a:off x="0" y="3733800"/>
            <a:ext cx="9144000" cy="3352800"/>
          </a:xfrm>
          <a:solidFill>
            <a:srgbClr val="1D1D1D">
              <a:alpha val="60000"/>
            </a:srgbClr>
          </a:solidFill>
        </p:spPr>
        <p:txBody>
          <a:bodyPr>
            <a:normAutofit fontScale="70000" lnSpcReduction="20000"/>
          </a:bodyPr>
          <a:lstStyle/>
          <a:p>
            <a:r>
              <a:rPr lang="en-US" dirty="0" smtClean="0"/>
              <a:t>Romans 1:24-27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due..32 who, knowing the righteous judgment of God, that those who practice such things are deserving of death, not only do the same but also approve of those who practice them.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Co6.11.jpg"/>
          <p:cNvPicPr>
            <a:picLocks noChangeAspect="1"/>
          </p:cNvPicPr>
          <p:nvPr/>
        </p:nvPicPr>
        <p:blipFill>
          <a:blip r:embed="rId2" cstate="print">
            <a:lum bright="-5000" contrast="10000"/>
          </a:blip>
          <a:srcRect b="9033"/>
          <a:stretch>
            <a:fillRect/>
          </a:stretch>
        </p:blipFill>
        <p:spPr>
          <a:xfrm>
            <a:off x="1524000" y="685800"/>
            <a:ext cx="6243359" cy="3188547"/>
          </a:xfrm>
          <a:prstGeom prst="rect">
            <a:avLst/>
          </a:prstGeom>
        </p:spPr>
      </p:pic>
      <p:sp>
        <p:nvSpPr>
          <p:cNvPr id="6" name="Title 5"/>
          <p:cNvSpPr>
            <a:spLocks noGrp="1"/>
          </p:cNvSpPr>
          <p:nvPr>
            <p:ph type="title"/>
          </p:nvPr>
        </p:nvSpPr>
        <p:spPr>
          <a:xfrm>
            <a:off x="304800" y="152400"/>
            <a:ext cx="4343400" cy="1143000"/>
          </a:xfrm>
        </p:spPr>
        <p:txBody>
          <a:bodyPr/>
          <a:lstStyle/>
          <a:p>
            <a:r>
              <a:rPr lang="en-US" dirty="0" smtClean="0"/>
              <a:t>Salvation or sin..</a:t>
            </a:r>
            <a:endParaRPr lang="en-US" dirty="0"/>
          </a:p>
        </p:txBody>
      </p:sp>
      <p:sp>
        <p:nvSpPr>
          <p:cNvPr id="3" name="Content Placeholder 2"/>
          <p:cNvSpPr>
            <a:spLocks noGrp="1"/>
          </p:cNvSpPr>
          <p:nvPr>
            <p:ph idx="1"/>
          </p:nvPr>
        </p:nvSpPr>
        <p:spPr>
          <a:xfrm>
            <a:off x="0" y="3733800"/>
            <a:ext cx="9144000" cy="3124200"/>
          </a:xfrm>
          <a:solidFill>
            <a:srgbClr val="1D1D1D">
              <a:alpha val="70000"/>
            </a:srgbClr>
          </a:solidFill>
        </p:spPr>
        <p:txBody>
          <a:bodyPr>
            <a:normAutofit fontScale="70000" lnSpcReduction="20000"/>
          </a:bodyPr>
          <a:lstStyle/>
          <a:p>
            <a:r>
              <a:rPr lang="en-US" dirty="0" smtClean="0"/>
              <a:t>1 Corinthians 6:9-11  Do you not know that the unrighteous will not inherit the kingdom of God? Do not be deceived. Neither fornicators, nor idolaters, nor adulterers, nor homosexuals, nor sodomites, 10 nor thieves, nor covetous, nor drunkards, nor revilers, nor </a:t>
            </a:r>
            <a:r>
              <a:rPr lang="en-US" dirty="0" err="1" smtClean="0"/>
              <a:t>extortioners</a:t>
            </a:r>
            <a:r>
              <a:rPr lang="en-US" dirty="0" smtClean="0"/>
              <a:t> will inherit the kingdom of God. 11 And such were some of you. But you were washed, but you were sanctified, but you were justified in the name of the Lord Jesus and by the Spirit of our God. </a:t>
            </a:r>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upreme court decision.jpg"/>
          <p:cNvPicPr>
            <a:picLocks noChangeAspect="1"/>
          </p:cNvPicPr>
          <p:nvPr/>
        </p:nvPicPr>
        <p:blipFill>
          <a:blip r:embed="rId2" cstate="print"/>
          <a:stretch>
            <a:fillRect/>
          </a:stretch>
        </p:blipFill>
        <p:spPr>
          <a:xfrm>
            <a:off x="2133600" y="533400"/>
            <a:ext cx="4885459" cy="3250816"/>
          </a:xfrm>
          <a:prstGeom prst="rect">
            <a:avLst/>
          </a:prstGeom>
        </p:spPr>
      </p:pic>
      <p:sp>
        <p:nvSpPr>
          <p:cNvPr id="4" name="Title 3"/>
          <p:cNvSpPr>
            <a:spLocks noGrp="1"/>
          </p:cNvSpPr>
          <p:nvPr>
            <p:ph type="title"/>
          </p:nvPr>
        </p:nvSpPr>
        <p:spPr/>
        <p:txBody>
          <a:bodyPr/>
          <a:lstStyle/>
          <a:p>
            <a:r>
              <a:rPr lang="en-US" dirty="0" smtClean="0"/>
              <a:t>Glorying in shame..</a:t>
            </a:r>
            <a:endParaRPr lang="en-US" dirty="0"/>
          </a:p>
        </p:txBody>
      </p:sp>
      <p:sp>
        <p:nvSpPr>
          <p:cNvPr id="5" name="Content Placeholder 4"/>
          <p:cNvSpPr>
            <a:spLocks noGrp="1"/>
          </p:cNvSpPr>
          <p:nvPr>
            <p:ph idx="1"/>
          </p:nvPr>
        </p:nvSpPr>
        <p:spPr>
          <a:xfrm>
            <a:off x="0" y="3733800"/>
            <a:ext cx="9144000" cy="3124200"/>
          </a:xfrm>
        </p:spPr>
        <p:txBody>
          <a:bodyPr>
            <a:normAutofit fontScale="85000" lnSpcReduction="20000"/>
          </a:bodyPr>
          <a:lstStyle/>
          <a:p>
            <a:r>
              <a:rPr lang="en-US" dirty="0" smtClean="0"/>
              <a:t>Philippians 3:18-19  For many walk, of whom I have told you often, and now tell you even weeping, that they are the enemies of the cross of Christ: 19 whose end is destruction...whose glory is in their shame — </a:t>
            </a:r>
          </a:p>
          <a:p>
            <a:r>
              <a:rPr lang="en-US" dirty="0" smtClean="0"/>
              <a:t>Psalms 119:136  My eyes shed streams of tears, because people do not keep your law..</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ames-dobson.jpg"/>
          <p:cNvPicPr>
            <a:picLocks noChangeAspect="1"/>
          </p:cNvPicPr>
          <p:nvPr/>
        </p:nvPicPr>
        <p:blipFill>
          <a:blip r:embed="rId2" cstate="print">
            <a:lum bright="-5000" contrast="10000"/>
          </a:blip>
          <a:stretch>
            <a:fillRect/>
          </a:stretch>
        </p:blipFill>
        <p:spPr>
          <a:xfrm>
            <a:off x="1981200" y="457200"/>
            <a:ext cx="5223374" cy="2838450"/>
          </a:xfrm>
          <a:prstGeom prst="rect">
            <a:avLst/>
          </a:prstGeom>
        </p:spPr>
      </p:pic>
      <p:sp>
        <p:nvSpPr>
          <p:cNvPr id="3" name="Title 2"/>
          <p:cNvSpPr>
            <a:spLocks noGrp="1"/>
          </p:cNvSpPr>
          <p:nvPr>
            <p:ph type="title"/>
          </p:nvPr>
        </p:nvSpPr>
        <p:spPr>
          <a:xfrm>
            <a:off x="381000" y="304800"/>
            <a:ext cx="3886200" cy="1143000"/>
          </a:xfrm>
        </p:spPr>
        <p:txBody>
          <a:bodyPr/>
          <a:lstStyle/>
          <a:p>
            <a:r>
              <a:rPr lang="en-US" dirty="0" smtClean="0"/>
              <a:t>James Dobson</a:t>
            </a:r>
            <a:endParaRPr lang="en-US" dirty="0"/>
          </a:p>
        </p:txBody>
      </p:sp>
      <p:sp>
        <p:nvSpPr>
          <p:cNvPr id="4" name="Content Placeholder 3"/>
          <p:cNvSpPr>
            <a:spLocks noGrp="1"/>
          </p:cNvSpPr>
          <p:nvPr>
            <p:ph idx="1"/>
          </p:nvPr>
        </p:nvSpPr>
        <p:spPr>
          <a:xfrm>
            <a:off x="0" y="3048000"/>
            <a:ext cx="9144000" cy="3810000"/>
          </a:xfrm>
          <a:solidFill>
            <a:srgbClr val="1D1D1D">
              <a:alpha val="65000"/>
            </a:srgbClr>
          </a:solidFill>
        </p:spPr>
        <p:txBody>
          <a:bodyPr>
            <a:normAutofit fontScale="70000" lnSpcReduction="20000"/>
          </a:bodyPr>
          <a:lstStyle/>
          <a:p>
            <a:r>
              <a:rPr lang="en-US" dirty="0" smtClean="0"/>
              <a:t>Even though Friday’s re-definition of marriage by the U. S. Supreme Court was anticipated, I have found myself grieving over its implications for my country and for Western civilization itself. This radical decree will have a devastating affect on every dimension of culture.</a:t>
            </a:r>
          </a:p>
          <a:p>
            <a:r>
              <a:rPr lang="en-US" dirty="0" smtClean="0"/>
              <a:t>I grieve most for what it will do to our children, our grandchildren and future generations. They will be taught that right is wrong and wrong is right, and that the teachings of Scripture are unreliable and inaccurate. How outrageous it is that boys and girls barely out of babyhood are already being introduced in some schools to perverse adult behavior.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rah6.JPG"/>
          <p:cNvPicPr>
            <a:picLocks noChangeAspect="1"/>
          </p:cNvPicPr>
          <p:nvPr/>
        </p:nvPicPr>
        <p:blipFill>
          <a:blip r:embed="rId2" cstate="print"/>
          <a:stretch>
            <a:fillRect/>
          </a:stretch>
        </p:blipFill>
        <p:spPr>
          <a:xfrm>
            <a:off x="1676400" y="760216"/>
            <a:ext cx="6680200" cy="2770384"/>
          </a:xfrm>
          <a:prstGeom prst="rect">
            <a:avLst/>
          </a:prstGeom>
        </p:spPr>
      </p:pic>
      <p:sp>
        <p:nvSpPr>
          <p:cNvPr id="3" name="Title 2"/>
          <p:cNvSpPr>
            <a:spLocks noGrp="1"/>
          </p:cNvSpPr>
          <p:nvPr>
            <p:ph type="title"/>
          </p:nvPr>
        </p:nvSpPr>
        <p:spPr>
          <a:xfrm>
            <a:off x="381000" y="304800"/>
            <a:ext cx="3733800" cy="1143000"/>
          </a:xfrm>
        </p:spPr>
        <p:txBody>
          <a:bodyPr/>
          <a:lstStyle/>
          <a:p>
            <a:r>
              <a:rPr lang="en-US" dirty="0" smtClean="0"/>
              <a:t>Joseph Farah</a:t>
            </a:r>
            <a:endParaRPr lang="en-US" dirty="0"/>
          </a:p>
        </p:txBody>
      </p:sp>
      <p:sp>
        <p:nvSpPr>
          <p:cNvPr id="4" name="Content Placeholder 3"/>
          <p:cNvSpPr>
            <a:spLocks noGrp="1"/>
          </p:cNvSpPr>
          <p:nvPr>
            <p:ph idx="1"/>
          </p:nvPr>
        </p:nvSpPr>
        <p:spPr>
          <a:xfrm>
            <a:off x="0" y="3352800"/>
            <a:ext cx="9144000" cy="3505200"/>
          </a:xfrm>
        </p:spPr>
        <p:txBody>
          <a:bodyPr>
            <a:normAutofit fontScale="70000" lnSpcReduction="20000"/>
          </a:bodyPr>
          <a:lstStyle/>
          <a:p>
            <a:r>
              <a:rPr lang="en-US" dirty="0" smtClean="0"/>
              <a:t>This was not a legal decision. It was a political edict by five men and women in black robes who really believe in their “supremacy.” In short, they believe they are wiser than God who created the institution of marriage and a union of a man and a woman.</a:t>
            </a:r>
          </a:p>
          <a:p>
            <a:r>
              <a:rPr lang="en-US" dirty="0" smtClean="0"/>
              <a:t>There are no absolutes. Nothing is foreordained as right or wrong. It’s all just a matter of opinion – especially the opinion of unaccountable men and women in black robes.</a:t>
            </a:r>
          </a:p>
          <a:p>
            <a:r>
              <a:rPr lang="en-US" dirty="0" smtClean="0"/>
              <a:t>The rule of law means what they say it means. The will of the people means nothing.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rah6.JPG"/>
          <p:cNvPicPr>
            <a:picLocks noChangeAspect="1"/>
          </p:cNvPicPr>
          <p:nvPr/>
        </p:nvPicPr>
        <p:blipFill>
          <a:blip r:embed="rId2" cstate="print"/>
          <a:stretch>
            <a:fillRect/>
          </a:stretch>
        </p:blipFill>
        <p:spPr>
          <a:xfrm>
            <a:off x="1676400" y="760216"/>
            <a:ext cx="6680200" cy="2770384"/>
          </a:xfrm>
          <a:prstGeom prst="rect">
            <a:avLst/>
          </a:prstGeom>
        </p:spPr>
      </p:pic>
      <p:sp>
        <p:nvSpPr>
          <p:cNvPr id="3" name="Title 2"/>
          <p:cNvSpPr>
            <a:spLocks noGrp="1"/>
          </p:cNvSpPr>
          <p:nvPr>
            <p:ph type="title"/>
          </p:nvPr>
        </p:nvSpPr>
        <p:spPr>
          <a:xfrm>
            <a:off x="381000" y="304800"/>
            <a:ext cx="3733800" cy="1143000"/>
          </a:xfrm>
        </p:spPr>
        <p:txBody>
          <a:bodyPr/>
          <a:lstStyle/>
          <a:p>
            <a:r>
              <a:rPr lang="en-US" dirty="0" smtClean="0"/>
              <a:t>Joseph Farah</a:t>
            </a:r>
            <a:endParaRPr lang="en-US" dirty="0"/>
          </a:p>
        </p:txBody>
      </p:sp>
      <p:sp>
        <p:nvSpPr>
          <p:cNvPr id="4" name="Content Placeholder 3"/>
          <p:cNvSpPr>
            <a:spLocks noGrp="1"/>
          </p:cNvSpPr>
          <p:nvPr>
            <p:ph idx="1"/>
          </p:nvPr>
        </p:nvSpPr>
        <p:spPr>
          <a:xfrm>
            <a:off x="0" y="3352800"/>
            <a:ext cx="9144000" cy="3505200"/>
          </a:xfrm>
        </p:spPr>
        <p:txBody>
          <a:bodyPr>
            <a:normAutofit fontScale="77500" lnSpcReduction="20000"/>
          </a:bodyPr>
          <a:lstStyle/>
          <a:p>
            <a:r>
              <a:rPr lang="en-US" dirty="0" smtClean="0"/>
              <a:t>Make no mistake about it, folks. This decision, hardly unexpected, is a real game-changer for America.</a:t>
            </a:r>
          </a:p>
          <a:p>
            <a:r>
              <a:rPr lang="en-US" dirty="0" smtClean="0"/>
              <a:t>We’ve already seen this same-sex marriage issue used, including by this same court, to portray anyone who dissents from the redefining of marriage as a bigot, a hater, a maladjusted rogue, an enemy of the people.</a:t>
            </a:r>
          </a:p>
          <a:p>
            <a:r>
              <a:rPr lang="en-US" dirty="0" smtClean="0"/>
              <a:t>My prediction? It’s now open season on people of faith – Christians, Jews, anyone who holds marriage to be a sacred institution.</a:t>
            </a:r>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jpg"/>
          <p:cNvPicPr>
            <a:picLocks noChangeAspect="1"/>
          </p:cNvPicPr>
          <p:nvPr/>
        </p:nvPicPr>
        <p:blipFill>
          <a:blip r:embed="rId2" cstate="print">
            <a:lum bright="-10000" contrast="10000"/>
          </a:blip>
          <a:stretch>
            <a:fillRect/>
          </a:stretch>
        </p:blipFill>
        <p:spPr>
          <a:xfrm>
            <a:off x="1676401" y="228600"/>
            <a:ext cx="5572126" cy="3429000"/>
          </a:xfrm>
          <a:prstGeom prst="rect">
            <a:avLst/>
          </a:prstGeom>
        </p:spPr>
      </p:pic>
      <p:sp>
        <p:nvSpPr>
          <p:cNvPr id="3" name="Content Placeholder 2"/>
          <p:cNvSpPr>
            <a:spLocks noGrp="1"/>
          </p:cNvSpPr>
          <p:nvPr>
            <p:ph idx="1"/>
          </p:nvPr>
        </p:nvSpPr>
        <p:spPr>
          <a:xfrm>
            <a:off x="457200" y="3733800"/>
            <a:ext cx="8229600" cy="2209800"/>
          </a:xfrm>
        </p:spPr>
        <p:txBody>
          <a:bodyPr>
            <a:normAutofit fontScale="92500"/>
          </a:bodyPr>
          <a:lstStyle/>
          <a:p>
            <a:r>
              <a:rPr lang="en-US" dirty="0" smtClean="0"/>
              <a:t>Heb 13:4-5  </a:t>
            </a:r>
            <a:r>
              <a:rPr lang="en-US" b="1" dirty="0" smtClean="0"/>
              <a:t> </a:t>
            </a:r>
            <a:r>
              <a:rPr lang="en-US" dirty="0" smtClean="0"/>
              <a:t>Let marriage be held in honor among all, and let the marriage bed be undefiled, for God will judge</a:t>
            </a:r>
            <a:r>
              <a:rPr lang="en-US" b="1" dirty="0" smtClean="0"/>
              <a:t>  </a:t>
            </a:r>
            <a:r>
              <a:rPr lang="en-US" dirty="0" smtClean="0"/>
              <a:t>the sexually immoral and adulterous. (ESV)</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P_719473332572.jpg"/>
          <p:cNvPicPr>
            <a:picLocks noChangeAspect="1"/>
          </p:cNvPicPr>
          <p:nvPr/>
        </p:nvPicPr>
        <p:blipFill>
          <a:blip r:embed="rId2" cstate="print"/>
          <a:stretch>
            <a:fillRect/>
          </a:stretch>
        </p:blipFill>
        <p:spPr>
          <a:xfrm>
            <a:off x="3505200" y="533400"/>
            <a:ext cx="4648200" cy="3293685"/>
          </a:xfrm>
          <a:prstGeom prst="rect">
            <a:avLst/>
          </a:prstGeom>
        </p:spPr>
      </p:pic>
      <p:sp>
        <p:nvSpPr>
          <p:cNvPr id="7" name="Title 6"/>
          <p:cNvSpPr>
            <a:spLocks noGrp="1"/>
          </p:cNvSpPr>
          <p:nvPr>
            <p:ph type="title"/>
          </p:nvPr>
        </p:nvSpPr>
        <p:spPr>
          <a:xfrm>
            <a:off x="381000" y="304800"/>
            <a:ext cx="4343400" cy="1143000"/>
          </a:xfrm>
        </p:spPr>
        <p:txBody>
          <a:bodyPr>
            <a:normAutofit/>
          </a:bodyPr>
          <a:lstStyle/>
          <a:p>
            <a:r>
              <a:rPr lang="en-US" dirty="0" smtClean="0"/>
              <a:t>Supreme Court.. </a:t>
            </a:r>
            <a:endParaRPr lang="en-US" sz="3600" dirty="0"/>
          </a:p>
        </p:txBody>
      </p:sp>
      <p:sp>
        <p:nvSpPr>
          <p:cNvPr id="8" name="Content Placeholder 7"/>
          <p:cNvSpPr>
            <a:spLocks noGrp="1"/>
          </p:cNvSpPr>
          <p:nvPr>
            <p:ph idx="1"/>
          </p:nvPr>
        </p:nvSpPr>
        <p:spPr>
          <a:xfrm>
            <a:off x="304800" y="3962400"/>
            <a:ext cx="8610600" cy="2468563"/>
          </a:xfrm>
          <a:solidFill>
            <a:srgbClr val="1D1D1D">
              <a:alpha val="55000"/>
            </a:srgbClr>
          </a:solidFill>
        </p:spPr>
        <p:txBody>
          <a:bodyPr>
            <a:normAutofit/>
          </a:bodyPr>
          <a:lstStyle/>
          <a:p>
            <a:r>
              <a:rPr lang="en-US" sz="3200" dirty="0" smtClean="0"/>
              <a:t>June 26</a:t>
            </a:r>
            <a:r>
              <a:rPr lang="en-US" sz="3200" baseline="30000" dirty="0" smtClean="0"/>
              <a:t>th</a:t>
            </a:r>
            <a:r>
              <a:rPr lang="en-US" sz="3200" dirty="0" smtClean="0"/>
              <a:t> Court ruled 5-4 there is a federal constitutional right to same-sex marriage.</a:t>
            </a:r>
            <a:r>
              <a:rPr lang="en-US" dirty="0" smtClean="0"/>
              <a:t>.</a:t>
            </a:r>
            <a:r>
              <a:rPr lang="en-US" b="1" dirty="0" smtClean="0"/>
              <a:t> </a:t>
            </a:r>
            <a:endParaRPr lang="en-US" sz="3500" dirty="0" smtClean="0"/>
          </a:p>
          <a:p>
            <a:r>
              <a:rPr lang="en-US" sz="3500" dirty="0" smtClean="0"/>
              <a:t>Legalizing at federal and state levels across the entire country.</a:t>
            </a:r>
            <a:endParaRPr lang="en-US" sz="3500" dirty="0"/>
          </a:p>
        </p:txBody>
      </p:sp>
      <p:pic>
        <p:nvPicPr>
          <p:cNvPr id="9" name="Picture 8" descr="Supreme_Court_US_2010.jpg"/>
          <p:cNvPicPr>
            <a:picLocks noChangeAspect="1"/>
          </p:cNvPicPr>
          <p:nvPr/>
        </p:nvPicPr>
        <p:blipFill>
          <a:blip r:embed="rId3" cstate="print"/>
          <a:stretch>
            <a:fillRect/>
          </a:stretch>
        </p:blipFill>
        <p:spPr>
          <a:xfrm>
            <a:off x="381000" y="1676400"/>
            <a:ext cx="2971800" cy="1981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thony_Kennedy_Official.jpg"/>
          <p:cNvPicPr>
            <a:picLocks noChangeAspect="1"/>
          </p:cNvPicPr>
          <p:nvPr/>
        </p:nvPicPr>
        <p:blipFill>
          <a:blip r:embed="rId2" cstate="print"/>
          <a:stretch>
            <a:fillRect/>
          </a:stretch>
        </p:blipFill>
        <p:spPr>
          <a:xfrm>
            <a:off x="1981200" y="228600"/>
            <a:ext cx="4524375" cy="3390900"/>
          </a:xfrm>
          <a:prstGeom prst="rect">
            <a:avLst/>
          </a:prstGeom>
        </p:spPr>
      </p:pic>
      <p:pic>
        <p:nvPicPr>
          <p:cNvPr id="3" name="Picture 2" descr="120409scalia.jpg"/>
          <p:cNvPicPr>
            <a:picLocks noChangeAspect="1"/>
          </p:cNvPicPr>
          <p:nvPr/>
        </p:nvPicPr>
        <p:blipFill>
          <a:blip r:embed="rId3" cstate="print"/>
          <a:stretch>
            <a:fillRect/>
          </a:stretch>
        </p:blipFill>
        <p:spPr>
          <a:xfrm>
            <a:off x="228600" y="1828800"/>
            <a:ext cx="3467100" cy="1733550"/>
          </a:xfrm>
          <a:prstGeom prst="rect">
            <a:avLst/>
          </a:prstGeom>
        </p:spPr>
      </p:pic>
      <p:pic>
        <p:nvPicPr>
          <p:cNvPr id="4" name="Picture 3" descr="alito.jpg"/>
          <p:cNvPicPr>
            <a:picLocks noChangeAspect="1"/>
          </p:cNvPicPr>
          <p:nvPr/>
        </p:nvPicPr>
        <p:blipFill>
          <a:blip r:embed="rId4" cstate="print"/>
          <a:stretch>
            <a:fillRect/>
          </a:stretch>
        </p:blipFill>
        <p:spPr>
          <a:xfrm>
            <a:off x="6172200" y="1524000"/>
            <a:ext cx="1509712" cy="2071687"/>
          </a:xfrm>
          <a:prstGeom prst="rect">
            <a:avLst/>
          </a:prstGeom>
        </p:spPr>
      </p:pic>
      <p:pic>
        <p:nvPicPr>
          <p:cNvPr id="5" name="Picture 4" descr="Clarence-Thomas.jpg"/>
          <p:cNvPicPr>
            <a:picLocks noChangeAspect="1"/>
          </p:cNvPicPr>
          <p:nvPr/>
        </p:nvPicPr>
        <p:blipFill>
          <a:blip r:embed="rId5" cstate="print"/>
          <a:stretch>
            <a:fillRect/>
          </a:stretch>
        </p:blipFill>
        <p:spPr>
          <a:xfrm>
            <a:off x="7345285" y="1981200"/>
            <a:ext cx="1798715" cy="1552575"/>
          </a:xfrm>
          <a:prstGeom prst="rect">
            <a:avLst/>
          </a:prstGeom>
        </p:spPr>
      </p:pic>
      <p:sp>
        <p:nvSpPr>
          <p:cNvPr id="8" name="Title 7"/>
          <p:cNvSpPr>
            <a:spLocks noGrp="1"/>
          </p:cNvSpPr>
          <p:nvPr>
            <p:ph type="title"/>
          </p:nvPr>
        </p:nvSpPr>
        <p:spPr>
          <a:xfrm>
            <a:off x="228600" y="304800"/>
            <a:ext cx="3581400" cy="1143000"/>
          </a:xfrm>
        </p:spPr>
        <p:txBody>
          <a:bodyPr/>
          <a:lstStyle/>
          <a:p>
            <a:r>
              <a:rPr lang="en-US" dirty="0" smtClean="0"/>
              <a:t>5-4 decision..</a:t>
            </a:r>
            <a:endParaRPr lang="en-US" dirty="0"/>
          </a:p>
        </p:txBody>
      </p:sp>
      <p:sp>
        <p:nvSpPr>
          <p:cNvPr id="9" name="Content Placeholder 8"/>
          <p:cNvSpPr>
            <a:spLocks noGrp="1"/>
          </p:cNvSpPr>
          <p:nvPr>
            <p:ph idx="1"/>
          </p:nvPr>
        </p:nvSpPr>
        <p:spPr>
          <a:xfrm>
            <a:off x="304800" y="3733800"/>
            <a:ext cx="8534400" cy="2895600"/>
          </a:xfrm>
        </p:spPr>
        <p:txBody>
          <a:bodyPr>
            <a:normAutofit/>
          </a:bodyPr>
          <a:lstStyle/>
          <a:p>
            <a:r>
              <a:rPr lang="en-US" sz="3200" dirty="0" smtClean="0"/>
              <a:t>Marriage a “fundamental right” </a:t>
            </a:r>
            <a:r>
              <a:rPr lang="en-US" sz="3200" dirty="0" err="1" smtClean="0"/>
              <a:t>guaran</a:t>
            </a:r>
            <a:r>
              <a:rPr lang="en-US" sz="3200" dirty="0" smtClean="0"/>
              <a:t>-teed by the “due process” clause of the 14th and can’t be denied to same-sex couples.</a:t>
            </a:r>
          </a:p>
          <a:p>
            <a:r>
              <a:rPr lang="en-US" sz="3200" dirty="0" smtClean="0"/>
              <a:t>“One-man one woman” marriage laws violate the equal protection clause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e1.26-27.jpg"/>
          <p:cNvPicPr>
            <a:picLocks noChangeAspect="1"/>
          </p:cNvPicPr>
          <p:nvPr/>
        </p:nvPicPr>
        <p:blipFill>
          <a:blip r:embed="rId2" cstate="print"/>
          <a:stretch>
            <a:fillRect/>
          </a:stretch>
        </p:blipFill>
        <p:spPr>
          <a:xfrm>
            <a:off x="1066800" y="381000"/>
            <a:ext cx="6934200" cy="3900488"/>
          </a:xfrm>
          <a:prstGeom prst="rect">
            <a:avLst/>
          </a:prstGeom>
        </p:spPr>
      </p:pic>
      <p:sp>
        <p:nvSpPr>
          <p:cNvPr id="4" name="Content Placeholder 3"/>
          <p:cNvSpPr>
            <a:spLocks noGrp="1"/>
          </p:cNvSpPr>
          <p:nvPr>
            <p:ph idx="1"/>
          </p:nvPr>
        </p:nvSpPr>
        <p:spPr>
          <a:xfrm>
            <a:off x="0" y="4191000"/>
            <a:ext cx="8991600" cy="2667000"/>
          </a:xfrm>
        </p:spPr>
        <p:txBody>
          <a:bodyPr>
            <a:normAutofit fontScale="77500" lnSpcReduction="20000"/>
          </a:bodyPr>
          <a:lstStyle/>
          <a:p>
            <a:r>
              <a:rPr lang="en-US" dirty="0" smtClean="0"/>
              <a:t>Genesis 1:27-28  So God created man in His own image; in the image of God He created him; male and female He created them. 28 Then God blessed them, and God said to them, "Be fruitful and multiply; fill the earth and subdue it; have dominion over the fish of the sea, over the birds of the air, and over every living thing that moves on the earth."</a:t>
            </a:r>
          </a:p>
        </p:txBody>
      </p:sp>
      <p:sp>
        <p:nvSpPr>
          <p:cNvPr id="5" name="Title 2"/>
          <p:cNvSpPr>
            <a:spLocks noGrp="1"/>
          </p:cNvSpPr>
          <p:nvPr>
            <p:ph type="title"/>
          </p:nvPr>
        </p:nvSpPr>
        <p:spPr>
          <a:xfrm>
            <a:off x="381000" y="304800"/>
            <a:ext cx="6400800" cy="1143000"/>
          </a:xfrm>
        </p:spPr>
        <p:txBody>
          <a:bodyPr>
            <a:normAutofit fontScale="90000"/>
          </a:bodyPr>
          <a:lstStyle/>
          <a:p>
            <a:r>
              <a:rPr lang="en-US" dirty="0" smtClean="0"/>
              <a:t>Marriage defined by God..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5dc2606acdd56b91ff20ab382d4b558.jpg"/>
          <p:cNvPicPr>
            <a:picLocks noChangeAspect="1"/>
          </p:cNvPicPr>
          <p:nvPr/>
        </p:nvPicPr>
        <p:blipFill>
          <a:blip r:embed="rId2" cstate="print"/>
          <a:stretch>
            <a:fillRect/>
          </a:stretch>
        </p:blipFill>
        <p:spPr>
          <a:xfrm>
            <a:off x="4343400" y="304800"/>
            <a:ext cx="4013200" cy="4013200"/>
          </a:xfrm>
          <a:prstGeom prst="rect">
            <a:avLst/>
          </a:prstGeom>
        </p:spPr>
      </p:pic>
      <p:sp>
        <p:nvSpPr>
          <p:cNvPr id="5" name="Rectangle 4"/>
          <p:cNvSpPr/>
          <p:nvPr/>
        </p:nvSpPr>
        <p:spPr>
          <a:xfrm>
            <a:off x="7315200" y="3810000"/>
            <a:ext cx="10668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0" y="4495800"/>
            <a:ext cx="9144000" cy="2209800"/>
          </a:xfrm>
        </p:spPr>
        <p:txBody>
          <a:bodyPr>
            <a:normAutofit fontScale="77500" lnSpcReduction="20000"/>
          </a:bodyPr>
          <a:lstStyle/>
          <a:p>
            <a:r>
              <a:rPr lang="en-US" dirty="0" smtClean="0"/>
              <a:t>Genesis 2:23-24  Adam said: "This is now bone of my bones and flesh of my flesh; she shall be called woman, because she was taken out of Man." 24 Therefore a man shall leave his father and mother and be joined to his wife, and they shall become one flesh. </a:t>
            </a:r>
          </a:p>
        </p:txBody>
      </p:sp>
      <p:pic>
        <p:nvPicPr>
          <p:cNvPr id="6" name="Picture 5" descr="marriage-man-woman.jpg"/>
          <p:cNvPicPr>
            <a:picLocks noChangeAspect="1"/>
          </p:cNvPicPr>
          <p:nvPr/>
        </p:nvPicPr>
        <p:blipFill>
          <a:blip r:embed="rId3" cstate="print"/>
          <a:stretch>
            <a:fillRect/>
          </a:stretch>
        </p:blipFill>
        <p:spPr>
          <a:xfrm>
            <a:off x="762000" y="304800"/>
            <a:ext cx="3352800" cy="399671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venience or Conviction.jpg"/>
          <p:cNvPicPr>
            <a:picLocks noChangeAspect="1"/>
          </p:cNvPicPr>
          <p:nvPr/>
        </p:nvPicPr>
        <p:blipFill>
          <a:blip r:embed="rId2" cstate="print"/>
          <a:stretch>
            <a:fillRect/>
          </a:stretch>
        </p:blipFill>
        <p:spPr>
          <a:xfrm>
            <a:off x="1447800" y="762000"/>
            <a:ext cx="6294425" cy="2590800"/>
          </a:xfrm>
          <a:prstGeom prst="rect">
            <a:avLst/>
          </a:prstGeom>
        </p:spPr>
      </p:pic>
      <p:sp>
        <p:nvSpPr>
          <p:cNvPr id="6" name="Title 5"/>
          <p:cNvSpPr>
            <a:spLocks noGrp="1"/>
          </p:cNvSpPr>
          <p:nvPr>
            <p:ph type="title"/>
          </p:nvPr>
        </p:nvSpPr>
        <p:spPr>
          <a:xfrm>
            <a:off x="381000" y="304800"/>
            <a:ext cx="4800600" cy="1143000"/>
          </a:xfrm>
        </p:spPr>
        <p:txBody>
          <a:bodyPr>
            <a:normAutofit fontScale="90000"/>
          </a:bodyPr>
          <a:lstStyle/>
          <a:p>
            <a:r>
              <a:rPr lang="en-US" dirty="0" smtClean="0"/>
              <a:t>Jesus on marriage..</a:t>
            </a:r>
            <a:endParaRPr lang="en-US" dirty="0"/>
          </a:p>
        </p:txBody>
      </p:sp>
      <p:sp>
        <p:nvSpPr>
          <p:cNvPr id="4" name="Content Placeholder 3"/>
          <p:cNvSpPr>
            <a:spLocks noGrp="1"/>
          </p:cNvSpPr>
          <p:nvPr>
            <p:ph idx="1"/>
          </p:nvPr>
        </p:nvSpPr>
        <p:spPr>
          <a:xfrm>
            <a:off x="0" y="3505200"/>
            <a:ext cx="9144000" cy="2849563"/>
          </a:xfrm>
        </p:spPr>
        <p:txBody>
          <a:bodyPr>
            <a:normAutofit fontScale="85000" lnSpcReduction="20000"/>
          </a:bodyPr>
          <a:lstStyle/>
          <a:p>
            <a:r>
              <a:rPr lang="en-US" dirty="0" smtClean="0"/>
              <a:t>Mark 10:6-9  But from the beginning of the creation, God 'made them male and female.'  7 'For this reason a man shall leave his father and mother and be joined to his wife,  8 and the two shall become one flesh'; so then they are no longer two, but one flesh.  9 Therefore what God has joined together, let not man separate."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b4bd1598cda0fb7bc29678ac5329e14.jpg"/>
          <p:cNvPicPr>
            <a:picLocks noChangeAspect="1"/>
          </p:cNvPicPr>
          <p:nvPr/>
        </p:nvPicPr>
        <p:blipFill>
          <a:blip r:embed="rId2" cstate="print"/>
          <a:stretch>
            <a:fillRect/>
          </a:stretch>
        </p:blipFill>
        <p:spPr>
          <a:xfrm>
            <a:off x="3962400" y="457200"/>
            <a:ext cx="4535300" cy="3019425"/>
          </a:xfrm>
          <a:prstGeom prst="rect">
            <a:avLst/>
          </a:prstGeom>
        </p:spPr>
      </p:pic>
      <p:pic>
        <p:nvPicPr>
          <p:cNvPr id="3" name="Picture 2" descr="Eph 5 22.jpg"/>
          <p:cNvPicPr>
            <a:picLocks noChangeAspect="1"/>
          </p:cNvPicPr>
          <p:nvPr/>
        </p:nvPicPr>
        <p:blipFill>
          <a:blip r:embed="rId3" cstate="print"/>
          <a:stretch>
            <a:fillRect/>
          </a:stretch>
        </p:blipFill>
        <p:spPr>
          <a:xfrm>
            <a:off x="609600" y="1143000"/>
            <a:ext cx="3251200" cy="2044700"/>
          </a:xfrm>
          <a:prstGeom prst="rect">
            <a:avLst/>
          </a:prstGeom>
        </p:spPr>
      </p:pic>
      <p:sp>
        <p:nvSpPr>
          <p:cNvPr id="4" name="Title 3"/>
          <p:cNvSpPr>
            <a:spLocks noGrp="1"/>
          </p:cNvSpPr>
          <p:nvPr>
            <p:ph type="title"/>
          </p:nvPr>
        </p:nvSpPr>
        <p:spPr>
          <a:xfrm>
            <a:off x="381000" y="304800"/>
            <a:ext cx="4419600" cy="1143000"/>
          </a:xfrm>
        </p:spPr>
        <p:txBody>
          <a:bodyPr>
            <a:normAutofit fontScale="90000"/>
          </a:bodyPr>
          <a:lstStyle/>
          <a:p>
            <a:r>
              <a:rPr lang="en-US" dirty="0" smtClean="0"/>
              <a:t>Portrayal of Christ and church..</a:t>
            </a:r>
            <a:endParaRPr lang="en-US" dirty="0"/>
          </a:p>
        </p:txBody>
      </p:sp>
      <p:sp>
        <p:nvSpPr>
          <p:cNvPr id="5" name="Content Placeholder 4"/>
          <p:cNvSpPr>
            <a:spLocks noGrp="1"/>
          </p:cNvSpPr>
          <p:nvPr>
            <p:ph idx="1"/>
          </p:nvPr>
        </p:nvSpPr>
        <p:spPr>
          <a:xfrm>
            <a:off x="0" y="2971800"/>
            <a:ext cx="9144000" cy="3886200"/>
          </a:xfrm>
          <a:solidFill>
            <a:srgbClr val="1D1D1D">
              <a:alpha val="60000"/>
            </a:srgbClr>
          </a:solidFill>
        </p:spPr>
        <p:txBody>
          <a:bodyPr>
            <a:normAutofit fontScale="70000" lnSpcReduction="20000"/>
          </a:bodyPr>
          <a:lstStyle/>
          <a:p>
            <a:r>
              <a:rPr lang="en-US" dirty="0" smtClean="0"/>
              <a:t>Ephesians 5:22-25  Wives, submit to your own husbands, as to the Lord. 23 For the husband is head of the wife, as also Christ is head of the church; and He is the Savior of the body. 24 Therefore, just as the church is subject to Christ, so let the wives be to their own husbands in everything.  25 Husbands, love your wives, just as Christ also loved the church and gave Himself for her..</a:t>
            </a:r>
          </a:p>
          <a:p>
            <a:r>
              <a:rPr lang="en-US" dirty="0" smtClean="0"/>
              <a:t>Ephesians 5:32-33  This is a great mystery, but I speak concerning Christ and the church. 33 Nevertheless let each one of you in particular so love his own wife as himself, and let the wife see that she respects her husband.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bert-Jeffress-portrait-lg.jpg"/>
          <p:cNvPicPr>
            <a:picLocks noChangeAspect="1"/>
          </p:cNvPicPr>
          <p:nvPr/>
        </p:nvPicPr>
        <p:blipFill>
          <a:blip r:embed="rId2" cstate="print"/>
          <a:stretch>
            <a:fillRect/>
          </a:stretch>
        </p:blipFill>
        <p:spPr>
          <a:xfrm>
            <a:off x="1600200" y="304800"/>
            <a:ext cx="5955704" cy="3276601"/>
          </a:xfrm>
          <a:prstGeom prst="rect">
            <a:avLst/>
          </a:prstGeom>
        </p:spPr>
      </p:pic>
      <p:sp>
        <p:nvSpPr>
          <p:cNvPr id="3" name="Title 2"/>
          <p:cNvSpPr>
            <a:spLocks noGrp="1"/>
          </p:cNvSpPr>
          <p:nvPr>
            <p:ph type="title"/>
          </p:nvPr>
        </p:nvSpPr>
        <p:spPr>
          <a:xfrm>
            <a:off x="381000" y="228600"/>
            <a:ext cx="3124200" cy="1143000"/>
          </a:xfrm>
        </p:spPr>
        <p:txBody>
          <a:bodyPr>
            <a:normAutofit fontScale="90000"/>
          </a:bodyPr>
          <a:lstStyle/>
          <a:p>
            <a:r>
              <a:rPr lang="en-US" dirty="0" smtClean="0"/>
              <a:t>Dr. Robert </a:t>
            </a:r>
            <a:r>
              <a:rPr lang="en-US" dirty="0" err="1" smtClean="0"/>
              <a:t>Jeffress</a:t>
            </a:r>
            <a:r>
              <a:rPr lang="en-US" dirty="0" smtClean="0"/>
              <a:t>..</a:t>
            </a:r>
            <a:endParaRPr lang="en-US" dirty="0"/>
          </a:p>
        </p:txBody>
      </p:sp>
      <p:sp>
        <p:nvSpPr>
          <p:cNvPr id="4" name="Content Placeholder 3"/>
          <p:cNvSpPr>
            <a:spLocks noGrp="1"/>
          </p:cNvSpPr>
          <p:nvPr>
            <p:ph idx="1"/>
          </p:nvPr>
        </p:nvSpPr>
        <p:spPr>
          <a:xfrm>
            <a:off x="0" y="3657600"/>
            <a:ext cx="9144000" cy="3200400"/>
          </a:xfrm>
        </p:spPr>
        <p:txBody>
          <a:bodyPr>
            <a:normAutofit fontScale="70000" lnSpcReduction="20000"/>
          </a:bodyPr>
          <a:lstStyle/>
          <a:p>
            <a:r>
              <a:rPr lang="en-US" dirty="0" smtClean="0"/>
              <a:t>The Supreme Court said in essence, “We know better than God how to define marriage.” Friday’s Supreme Court decision represents a collective shaking of our fists in God’s face saying , “We don’t care what You say about life’s most important relationship. We know best.”</a:t>
            </a:r>
          </a:p>
          <a:p>
            <a:r>
              <a:rPr lang="en-US" dirty="0" smtClean="0"/>
              <a:t>Regardless of what the Supreme Court justices declared Friday, the Judge of all of the universe has already issued His decision: marriage should be reserved for one man and one woman. And there is no appealing that verdict.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3127</TotalTime>
  <Words>1229</Words>
  <Application>Microsoft Office PowerPoint</Application>
  <PresentationFormat>On-screen Show (4:3)</PresentationFormat>
  <Paragraphs>43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Hold Marriage in Honor</vt:lpstr>
      <vt:lpstr>Slide 2</vt:lpstr>
      <vt:lpstr>Supreme Court.. </vt:lpstr>
      <vt:lpstr>5-4 decision..</vt:lpstr>
      <vt:lpstr>Marriage defined by God..</vt:lpstr>
      <vt:lpstr>Slide 6</vt:lpstr>
      <vt:lpstr>Jesus on marriage..</vt:lpstr>
      <vt:lpstr>Portrayal of Christ and church..</vt:lpstr>
      <vt:lpstr>Dr. Robert Jeffress..</vt:lpstr>
      <vt:lpstr>Consequences of sin..</vt:lpstr>
      <vt:lpstr>Institutionalizing Sin..</vt:lpstr>
      <vt:lpstr>Salvation or sin..</vt:lpstr>
      <vt:lpstr>Glorying in shame..</vt:lpstr>
      <vt:lpstr>James Dobson</vt:lpstr>
      <vt:lpstr>Joseph Farah</vt:lpstr>
      <vt:lpstr>Joseph Farah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308</cp:revision>
  <dcterms:created xsi:type="dcterms:W3CDTF">2011-02-15T07:29:10Z</dcterms:created>
  <dcterms:modified xsi:type="dcterms:W3CDTF">2015-07-31T18:18:16Z</dcterms:modified>
</cp:coreProperties>
</file>