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D1D"/>
    <a:srgbClr val="474747"/>
    <a:srgbClr val="000000"/>
    <a:srgbClr val="0D1F35"/>
    <a:srgbClr val="2C2C2C"/>
    <a:srgbClr val="1B1B1B"/>
    <a:srgbClr val="0094C8"/>
    <a:srgbClr val="180000"/>
    <a:srgbClr val="1E0000"/>
    <a:srgbClr val="3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138" autoAdjust="0"/>
    <p:restoredTop sz="94660"/>
  </p:normalViewPr>
  <p:slideViewPr>
    <p:cSldViewPr>
      <p:cViewPr varScale="1">
        <p:scale>
          <a:sx n="96" d="100"/>
          <a:sy n="96" d="100"/>
        </p:scale>
        <p:origin x="-15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1D1D1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6" name="Picture 5" descr="The King isComing 04.jpg"/>
          <p:cNvPicPr>
            <a:picLocks noChangeAspect="1"/>
          </p:cNvPicPr>
          <p:nvPr userDrawn="1"/>
        </p:nvPicPr>
        <p:blipFill>
          <a:blip r:embed="rId14" cstate="print">
            <a:lum bright="-60000" contrast="10000"/>
          </a:blip>
          <a:stretch>
            <a:fillRect/>
          </a:stretch>
        </p:blipFill>
        <p:spPr>
          <a:xfrm>
            <a:off x="0" y="0"/>
            <a:ext cx="9144000" cy="6858000"/>
          </a:xfrm>
          <a:prstGeom prst="rect">
            <a:avLst/>
          </a:prstGeom>
        </p:spPr>
      </p:pic>
      <p:pic>
        <p:nvPicPr>
          <p:cNvPr id="7" name="Picture 6" descr="Sun Shining Through The Clouds, South-Africa.jpg"/>
          <p:cNvPicPr>
            <a:picLocks noChangeAspect="1"/>
          </p:cNvPicPr>
          <p:nvPr userDrawn="1"/>
        </p:nvPicPr>
        <p:blipFill>
          <a:blip r:embed="rId15" cstate="print">
            <a:lum bright="-20000" contrast="10000"/>
          </a:blip>
          <a:stretch>
            <a:fillRect/>
          </a:stretch>
        </p:blipFill>
        <p:spPr>
          <a:xfrm>
            <a:off x="-1" y="0"/>
            <a:ext cx="9144001"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solidFill>
            <a:schemeClr val="tx1">
              <a:alpha val="60000"/>
            </a:schemeClr>
          </a:solid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a:solidFill>
            <a:schemeClr val="tx1">
              <a:alpha val="6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6" name="Picture 5" descr="The King isComing 04.jpg"/>
          <p:cNvPicPr>
            <a:picLocks noChangeAspect="1"/>
          </p:cNvPicPr>
          <p:nvPr/>
        </p:nvPicPr>
        <p:blipFill>
          <a:blip r:embed="rId4" cstate="print">
            <a:lum bright="-25000" contrast="10000"/>
          </a:blip>
          <a:stretch>
            <a:fillRect/>
          </a:stretch>
        </p:blipFill>
        <p:spPr>
          <a:xfrm>
            <a:off x="0" y="0"/>
            <a:ext cx="9144000" cy="6858000"/>
          </a:xfrm>
          <a:prstGeom prst="rect">
            <a:avLst/>
          </a:prstGeom>
        </p:spPr>
      </p:pic>
      <p:pic>
        <p:nvPicPr>
          <p:cNvPr id="10" name="Picture 9" descr="Sun Shining Through The Clouds, South-Africa.jpg"/>
          <p:cNvPicPr>
            <a:picLocks noChangeAspect="1"/>
          </p:cNvPicPr>
          <p:nvPr/>
        </p:nvPicPr>
        <p:blipFill>
          <a:blip r:embed="rId5" cstate="print">
            <a:lum bright="-15000" contrast="10000"/>
          </a:blip>
          <a:stretch>
            <a:fillRect/>
          </a:stretch>
        </p:blipFill>
        <p:spPr>
          <a:xfrm>
            <a:off x="-1" y="0"/>
            <a:ext cx="9144001" cy="6858000"/>
          </a:xfrm>
          <a:prstGeom prst="rect">
            <a:avLst/>
          </a:prstGeom>
        </p:spPr>
      </p:pic>
      <p:sp>
        <p:nvSpPr>
          <p:cNvPr id="5" name="Title 4"/>
          <p:cNvSpPr>
            <a:spLocks noGrp="1"/>
          </p:cNvSpPr>
          <p:nvPr>
            <p:ph type="ctrTitle"/>
          </p:nvPr>
        </p:nvSpPr>
        <p:spPr>
          <a:xfrm>
            <a:off x="685800" y="304800"/>
            <a:ext cx="7772400" cy="1295399"/>
          </a:xfrm>
          <a:solidFill>
            <a:schemeClr val="tx1">
              <a:alpha val="60000"/>
            </a:schemeClr>
          </a:solidFill>
        </p:spPr>
        <p:txBody>
          <a:bodyPr/>
          <a:lstStyle/>
          <a:p>
            <a:r>
              <a:rPr lang="en-US" dirty="0" smtClean="0"/>
              <a:t>The King is Coming</a:t>
            </a:r>
            <a:endParaRPr lang="en-US" dirty="0"/>
          </a:p>
        </p:txBody>
      </p:sp>
      <p:sp>
        <p:nvSpPr>
          <p:cNvPr id="8" name="Subtitle 7"/>
          <p:cNvSpPr>
            <a:spLocks noGrp="1"/>
          </p:cNvSpPr>
          <p:nvPr>
            <p:ph type="subTitle" idx="1"/>
          </p:nvPr>
        </p:nvSpPr>
        <p:spPr>
          <a:xfrm>
            <a:off x="1447800" y="5715000"/>
            <a:ext cx="6400800" cy="838200"/>
          </a:xfrm>
          <a:solidFill>
            <a:schemeClr val="tx1">
              <a:alpha val="60000"/>
            </a:schemeClr>
          </a:solidFill>
        </p:spPr>
        <p:txBody>
          <a:bodyPr>
            <a:normAutofit/>
          </a:bodyPr>
          <a:lstStyle/>
          <a:p>
            <a:pPr>
              <a:spcBef>
                <a:spcPts val="0"/>
              </a:spcBef>
            </a:pPr>
            <a:r>
              <a:rPr lang="en-US" sz="4800" dirty="0" smtClean="0"/>
              <a:t>Acts 1:9-11</a:t>
            </a:r>
            <a:endParaRPr lang="en-US"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77000" cy="1143000"/>
          </a:xfrm>
        </p:spPr>
        <p:txBody>
          <a:bodyPr>
            <a:noAutofit/>
          </a:bodyPr>
          <a:lstStyle/>
          <a:p>
            <a:r>
              <a:rPr lang="en-US" dirty="0" smtClean="0"/>
              <a:t>How Will Jesus Return..</a:t>
            </a:r>
            <a:endParaRPr lang="en-US" dirty="0"/>
          </a:p>
        </p:txBody>
      </p:sp>
      <p:sp>
        <p:nvSpPr>
          <p:cNvPr id="3" name="Content Placeholder 2"/>
          <p:cNvSpPr>
            <a:spLocks noGrp="1"/>
          </p:cNvSpPr>
          <p:nvPr>
            <p:ph idx="4294967295"/>
          </p:nvPr>
        </p:nvSpPr>
        <p:spPr>
          <a:xfrm>
            <a:off x="304800" y="1371600"/>
            <a:ext cx="8382000" cy="5257800"/>
          </a:xfrm>
        </p:spPr>
        <p:txBody>
          <a:bodyPr>
            <a:normAutofit fontScale="92500" lnSpcReduction="10000"/>
          </a:bodyPr>
          <a:lstStyle/>
          <a:p>
            <a:pPr>
              <a:lnSpc>
                <a:spcPts val="4400"/>
              </a:lnSpc>
            </a:pPr>
            <a:r>
              <a:rPr lang="en-US" sz="4400" dirty="0" smtClean="0">
                <a:solidFill>
                  <a:srgbClr val="FFC000"/>
                </a:solidFill>
              </a:rPr>
              <a:t>Visibly.. </a:t>
            </a:r>
            <a:r>
              <a:rPr lang="en-US" sz="4400" dirty="0" smtClean="0"/>
              <a:t>a visible return</a:t>
            </a:r>
          </a:p>
          <a:p>
            <a:pPr>
              <a:lnSpc>
                <a:spcPts val="4400"/>
              </a:lnSpc>
            </a:pPr>
            <a:r>
              <a:rPr lang="en-US" sz="4400" dirty="0" smtClean="0">
                <a:solidFill>
                  <a:srgbClr val="FFC000"/>
                </a:solidFill>
              </a:rPr>
              <a:t>Audibly.. </a:t>
            </a:r>
            <a:r>
              <a:rPr lang="en-US" sz="4400" dirty="0" smtClean="0"/>
              <a:t>audio phenomena</a:t>
            </a:r>
          </a:p>
          <a:p>
            <a:pPr>
              <a:lnSpc>
                <a:spcPts val="4400"/>
              </a:lnSpc>
            </a:pPr>
            <a:r>
              <a:rPr lang="en-US" sz="4400" dirty="0" smtClean="0">
                <a:solidFill>
                  <a:srgbClr val="FFC000"/>
                </a:solidFill>
              </a:rPr>
              <a:t>Gloriously.. </a:t>
            </a:r>
            <a:r>
              <a:rPr lang="en-US" sz="4400" dirty="0" smtClean="0"/>
              <a:t>With angels</a:t>
            </a:r>
            <a:endParaRPr lang="en-US" dirty="0" smtClean="0"/>
          </a:p>
          <a:p>
            <a:pPr lvl="1"/>
            <a:r>
              <a:rPr lang="en-US" dirty="0" smtClean="0"/>
              <a:t>Matthew 25:31-32 "When the Son of Man comes in His glory, and all the holy angels with Him, then He will sit on the throne of His glory</a:t>
            </a:r>
          </a:p>
          <a:p>
            <a:pPr lvl="1"/>
            <a:r>
              <a:rPr lang="en-US" dirty="0" smtClean="0"/>
              <a:t>2 Thessalonians 1:7-8 when the Lord Jesus is revealed from heaven with His mighty angels, 8 in flaming fire taking vengeance on those who do not know God, and on those who do not obey the gospel of our Lord Jesus Christ. </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Glorious Return..</a:t>
            </a:r>
            <a:endParaRPr lang="en-US" dirty="0"/>
          </a:p>
        </p:txBody>
      </p:sp>
      <p:sp>
        <p:nvSpPr>
          <p:cNvPr id="3" name="Content Placeholder 2"/>
          <p:cNvSpPr>
            <a:spLocks noGrp="1"/>
          </p:cNvSpPr>
          <p:nvPr>
            <p:ph idx="1"/>
          </p:nvPr>
        </p:nvSpPr>
        <p:spPr>
          <a:xfrm>
            <a:off x="457200" y="1676400"/>
            <a:ext cx="8229600" cy="4191000"/>
          </a:xfrm>
        </p:spPr>
        <p:txBody>
          <a:bodyPr>
            <a:normAutofit fontScale="77500" lnSpcReduction="20000"/>
          </a:bodyPr>
          <a:lstStyle/>
          <a:p>
            <a:r>
              <a:rPr lang="en-US" dirty="0" smtClean="0">
                <a:solidFill>
                  <a:srgbClr val="FFC000"/>
                </a:solidFill>
              </a:rPr>
              <a:t>Jude 14-15 </a:t>
            </a:r>
            <a:r>
              <a:rPr lang="en-US" dirty="0" smtClean="0"/>
              <a:t>"Behold, the Lord comes with ten thousands of His saints, 15 to execute judgment on all, to convict all who are ungodly among them of all their ungodly deeds which they have committed in an ungodly way, and of all the harsh things which ungodly sinners have spoken against Him." </a:t>
            </a:r>
          </a:p>
          <a:p>
            <a:r>
              <a:rPr lang="en-US" dirty="0" smtClean="0"/>
              <a:t>Titus 2:13 looking for the blessed hope and </a:t>
            </a:r>
            <a:r>
              <a:rPr lang="en-US" dirty="0" smtClean="0">
                <a:solidFill>
                  <a:srgbClr val="FFC000"/>
                </a:solidFill>
              </a:rPr>
              <a:t>glorious appearing </a:t>
            </a:r>
            <a:r>
              <a:rPr lang="en-US" dirty="0" smtClean="0"/>
              <a:t>of our great God and Savior Jesus Christ…</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Will He Return?</a:t>
            </a:r>
            <a:endParaRPr lang="en-US" dirty="0"/>
          </a:p>
        </p:txBody>
      </p:sp>
      <p:sp>
        <p:nvSpPr>
          <p:cNvPr id="3" name="Content Placeholder 2"/>
          <p:cNvSpPr>
            <a:spLocks noGrp="1"/>
          </p:cNvSpPr>
          <p:nvPr>
            <p:ph idx="1"/>
          </p:nvPr>
        </p:nvSpPr>
        <p:spPr/>
        <p:txBody>
          <a:bodyPr/>
          <a:lstStyle/>
          <a:p>
            <a:r>
              <a:rPr lang="en-US" dirty="0" smtClean="0">
                <a:solidFill>
                  <a:srgbClr val="FFC000"/>
                </a:solidFill>
              </a:rPr>
              <a:t>To Raise the Dead…</a:t>
            </a:r>
          </a:p>
          <a:p>
            <a:pPr lvl="1"/>
            <a:r>
              <a:rPr lang="en-US" dirty="0" smtClean="0"/>
              <a:t>John 5:28-29  Do not marvel at this; for the hour is coming in which all who are in the graves will hear His voice  29 and come forth — those who have done good, to the resurrection of life, and those who have done evil, to the resurrection of condemnation. </a:t>
            </a:r>
          </a:p>
          <a:p>
            <a:pPr lvl="1"/>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Will He Return?</a:t>
            </a:r>
            <a:endParaRPr lang="en-US" dirty="0"/>
          </a:p>
        </p:txBody>
      </p:sp>
      <p:sp>
        <p:nvSpPr>
          <p:cNvPr id="3" name="Content Placeholder 2"/>
          <p:cNvSpPr>
            <a:spLocks noGrp="1"/>
          </p:cNvSpPr>
          <p:nvPr>
            <p:ph idx="1"/>
          </p:nvPr>
        </p:nvSpPr>
        <p:spPr>
          <a:xfrm>
            <a:off x="457200" y="1447800"/>
            <a:ext cx="8458200" cy="4953000"/>
          </a:xfrm>
        </p:spPr>
        <p:txBody>
          <a:bodyPr>
            <a:normAutofit fontScale="92500" lnSpcReduction="10000"/>
          </a:bodyPr>
          <a:lstStyle/>
          <a:p>
            <a:r>
              <a:rPr lang="en-US" dirty="0" smtClean="0">
                <a:solidFill>
                  <a:srgbClr val="FFC000"/>
                </a:solidFill>
              </a:rPr>
              <a:t>Resurrection…To Raise the Dead…</a:t>
            </a:r>
          </a:p>
          <a:p>
            <a:pPr lvl="1"/>
            <a:r>
              <a:rPr lang="en-US" dirty="0" smtClean="0"/>
              <a:t>1 Thessalonians 4:13-16 But I do not want you to be ignorant, brethren, concerning those who have fallen asleep, lest you sorrow as others who have no hope. 14 For if we believe that Jesus died and rose again, even so God will bring with Him those who sleep in Jesus. 15 For this we say to you by the word of the Lord, that we who are alive and remain until the coming of the Lord will by no means precede those who are asleep. 16 For the Lord Himself will descend from heaven with a shout, with the voice of an archangel, and with the trumpet of God. And the dead in Christ will rise first. </a:t>
            </a:r>
          </a:p>
          <a:p>
            <a:pPr lvl="1"/>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Will He Return?</a:t>
            </a:r>
            <a:endParaRPr lang="en-US" dirty="0"/>
          </a:p>
        </p:txBody>
      </p:sp>
      <p:sp>
        <p:nvSpPr>
          <p:cNvPr id="3" name="Content Placeholder 2"/>
          <p:cNvSpPr>
            <a:spLocks noGrp="1"/>
          </p:cNvSpPr>
          <p:nvPr>
            <p:ph idx="1"/>
          </p:nvPr>
        </p:nvSpPr>
        <p:spPr>
          <a:xfrm>
            <a:off x="457200" y="1447800"/>
            <a:ext cx="8458200" cy="4953000"/>
          </a:xfrm>
        </p:spPr>
        <p:txBody>
          <a:bodyPr>
            <a:normAutofit fontScale="92500" lnSpcReduction="10000"/>
          </a:bodyPr>
          <a:lstStyle/>
          <a:p>
            <a:r>
              <a:rPr lang="en-US" dirty="0" smtClean="0">
                <a:solidFill>
                  <a:srgbClr val="FFC000"/>
                </a:solidFill>
              </a:rPr>
              <a:t>Resurrection… to raise the Dead…</a:t>
            </a:r>
          </a:p>
          <a:p>
            <a:r>
              <a:rPr lang="en-US" dirty="0" smtClean="0">
                <a:solidFill>
                  <a:srgbClr val="FFC000"/>
                </a:solidFill>
              </a:rPr>
              <a:t>Transformation.. change our bodies</a:t>
            </a:r>
          </a:p>
          <a:p>
            <a:pPr lvl="1"/>
            <a:r>
              <a:rPr lang="en-US" dirty="0" smtClean="0"/>
              <a:t>1 Corinthians 15:50-53  Now this I say, brethren, that flesh and blood cannot inherit the kingdom of God; nor does corruption inherit incorruption. 51 Behold, I tell you a mystery: We shall not all sleep, but we shall all be changed —  52 in a moment, in the twinkling of an eye, at the last trumpet. For the trumpet will sound, and the dead will be raised incorruptible, and we shall be changed. 53 For this corruptible must put on incorruption, and this mortal must put on immortality. </a:t>
            </a:r>
          </a:p>
          <a:p>
            <a:pPr lvl="1"/>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 our bodies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C000"/>
                </a:solidFill>
              </a:rPr>
              <a:t>Philippians 3:20-21</a:t>
            </a:r>
            <a:r>
              <a:rPr lang="en-US" dirty="0" smtClean="0"/>
              <a:t> For our citizenship is in heaven, from which we also eagerly wait for the Savior, the Lord Jesus Christ, 21 who will transform our lowly body that it may be conformed to His glorious body, according to the working by which He is able even to subdue all things to Himself. </a:t>
            </a:r>
          </a:p>
          <a:p>
            <a:r>
              <a:rPr lang="en-US" dirty="0" smtClean="0">
                <a:solidFill>
                  <a:srgbClr val="FFC000"/>
                </a:solidFill>
              </a:rPr>
              <a:t>1 John 3:1-2 </a:t>
            </a:r>
            <a:r>
              <a:rPr lang="en-US" dirty="0" smtClean="0"/>
              <a:t>Behold what manner of love the Father has bestowed on us, that we should be called children of God! Therefore the world does not know us, because it did not know Him. 2 Beloved, now we are children of God; and it has not yet been revealed what we shall be, but we know that when He is revealed, we shall be like Him, for we shall see Him as He is.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Will He Return?</a:t>
            </a:r>
            <a:endParaRPr lang="en-US" dirty="0"/>
          </a:p>
        </p:txBody>
      </p:sp>
      <p:sp>
        <p:nvSpPr>
          <p:cNvPr id="3" name="Content Placeholder 2"/>
          <p:cNvSpPr>
            <a:spLocks noGrp="1"/>
          </p:cNvSpPr>
          <p:nvPr>
            <p:ph idx="1"/>
          </p:nvPr>
        </p:nvSpPr>
        <p:spPr>
          <a:xfrm>
            <a:off x="457200" y="1447800"/>
            <a:ext cx="8686800" cy="5181600"/>
          </a:xfrm>
        </p:spPr>
        <p:txBody>
          <a:bodyPr>
            <a:normAutofit/>
          </a:bodyPr>
          <a:lstStyle/>
          <a:p>
            <a:r>
              <a:rPr lang="en-US" dirty="0" smtClean="0">
                <a:solidFill>
                  <a:srgbClr val="FFC000"/>
                </a:solidFill>
              </a:rPr>
              <a:t>Resurrection… to raise the Dead…</a:t>
            </a:r>
          </a:p>
          <a:p>
            <a:r>
              <a:rPr lang="en-US" dirty="0" smtClean="0">
                <a:solidFill>
                  <a:srgbClr val="FFC000"/>
                </a:solidFill>
              </a:rPr>
              <a:t>Transformation.. change our bodies</a:t>
            </a:r>
          </a:p>
          <a:p>
            <a:r>
              <a:rPr lang="en-US" dirty="0" smtClean="0">
                <a:solidFill>
                  <a:srgbClr val="FFC000"/>
                </a:solidFill>
              </a:rPr>
              <a:t>Termination.. material universe</a:t>
            </a:r>
          </a:p>
          <a:p>
            <a:pPr lvl="1"/>
            <a:r>
              <a:rPr lang="en-US" dirty="0" smtClean="0"/>
              <a:t>Matthew 24:35  Heaven and earth will pass away, but My words will by no means pass away.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earth destroyed..</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dirty="0" smtClean="0"/>
              <a:t>2 Peter 3:10-12 But the day of the Lord will come as a thief in the night, in which the heavens will pass away with a great noise, and the elements will melt with fervent heat; both the earth and the works that are in it will be burned up.  </a:t>
            </a:r>
          </a:p>
          <a:p>
            <a:pPr marL="342900" lvl="1" indent="-342900">
              <a:buFont typeface="Arial" pitchFamily="34" charset="0"/>
              <a:buChar char="•"/>
            </a:pPr>
            <a:r>
              <a:rPr lang="en-US" dirty="0" smtClean="0"/>
              <a:t>Revelation 14:13 Then I heard a voice from heaven saying to me, "Write: 'Blessed are the dead who die in the Lord from now on.'" "Yes," says the Spirit, "that they may rest from their labors, and their works follow them." </a:t>
            </a:r>
          </a:p>
          <a:p>
            <a:pPr marL="342900" lvl="1" indent="-342900">
              <a:buFont typeface="Arial" pitchFamily="34" charset="0"/>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Will He Return?</a:t>
            </a:r>
            <a:endParaRPr lang="en-US" dirty="0"/>
          </a:p>
        </p:txBody>
      </p:sp>
      <p:sp>
        <p:nvSpPr>
          <p:cNvPr id="3" name="Content Placeholder 2"/>
          <p:cNvSpPr>
            <a:spLocks noGrp="1"/>
          </p:cNvSpPr>
          <p:nvPr>
            <p:ph idx="1"/>
          </p:nvPr>
        </p:nvSpPr>
        <p:spPr>
          <a:xfrm>
            <a:off x="457200" y="1447800"/>
            <a:ext cx="8686800" cy="5181600"/>
          </a:xfrm>
        </p:spPr>
        <p:txBody>
          <a:bodyPr>
            <a:normAutofit/>
          </a:bodyPr>
          <a:lstStyle/>
          <a:p>
            <a:r>
              <a:rPr lang="en-US" dirty="0" smtClean="0">
                <a:solidFill>
                  <a:srgbClr val="FFC000"/>
                </a:solidFill>
              </a:rPr>
              <a:t>Resurrection… to raise the Dead…</a:t>
            </a:r>
          </a:p>
          <a:p>
            <a:r>
              <a:rPr lang="en-US" dirty="0" smtClean="0">
                <a:solidFill>
                  <a:srgbClr val="FFC000"/>
                </a:solidFill>
              </a:rPr>
              <a:t>Transformation.. change our bodies</a:t>
            </a:r>
          </a:p>
          <a:p>
            <a:r>
              <a:rPr lang="en-US" dirty="0" smtClean="0">
                <a:solidFill>
                  <a:srgbClr val="FFC000"/>
                </a:solidFill>
              </a:rPr>
              <a:t>Termination.. material universe</a:t>
            </a:r>
          </a:p>
          <a:p>
            <a:r>
              <a:rPr lang="en-US" dirty="0" smtClean="0">
                <a:solidFill>
                  <a:srgbClr val="FFC000"/>
                </a:solidFill>
              </a:rPr>
              <a:t>Separation..</a:t>
            </a:r>
          </a:p>
          <a:p>
            <a:pPr lvl="1"/>
            <a:r>
              <a:rPr lang="en-US" dirty="0" smtClean="0"/>
              <a:t>2 </a:t>
            </a:r>
            <a:r>
              <a:rPr lang="en-US" dirty="0" err="1" smtClean="0"/>
              <a:t>Cor</a:t>
            </a:r>
            <a:r>
              <a:rPr lang="en-US" dirty="0" smtClean="0"/>
              <a:t> 5:10  Rev 20:10ff</a:t>
            </a:r>
          </a:p>
          <a:p>
            <a:pPr lvl="1"/>
            <a:r>
              <a:rPr lang="en-US" dirty="0" smtClean="0"/>
              <a:t>Matt 25:31-34   Matt 13:38-41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Will He Return?</a:t>
            </a:r>
            <a:endParaRPr lang="en-US" dirty="0"/>
          </a:p>
        </p:txBody>
      </p:sp>
      <p:sp>
        <p:nvSpPr>
          <p:cNvPr id="3" name="Content Placeholder 2"/>
          <p:cNvSpPr>
            <a:spLocks noGrp="1"/>
          </p:cNvSpPr>
          <p:nvPr>
            <p:ph idx="1"/>
          </p:nvPr>
        </p:nvSpPr>
        <p:spPr>
          <a:xfrm>
            <a:off x="457200" y="1447800"/>
            <a:ext cx="8686800" cy="5181600"/>
          </a:xfrm>
        </p:spPr>
        <p:txBody>
          <a:bodyPr>
            <a:normAutofit/>
          </a:bodyPr>
          <a:lstStyle/>
          <a:p>
            <a:r>
              <a:rPr lang="en-US" dirty="0" smtClean="0">
                <a:solidFill>
                  <a:srgbClr val="FFC000"/>
                </a:solidFill>
              </a:rPr>
              <a:t>Resurrection… to raise the Dead…</a:t>
            </a:r>
          </a:p>
          <a:p>
            <a:r>
              <a:rPr lang="en-US" dirty="0" smtClean="0">
                <a:solidFill>
                  <a:srgbClr val="FFC000"/>
                </a:solidFill>
              </a:rPr>
              <a:t>Transformation.. change our bodies</a:t>
            </a:r>
          </a:p>
          <a:p>
            <a:r>
              <a:rPr lang="en-US" dirty="0" smtClean="0">
                <a:solidFill>
                  <a:srgbClr val="FFC000"/>
                </a:solidFill>
              </a:rPr>
              <a:t>Termination.. material universe</a:t>
            </a:r>
          </a:p>
          <a:p>
            <a:r>
              <a:rPr lang="en-US" dirty="0" smtClean="0">
                <a:solidFill>
                  <a:srgbClr val="FFC000"/>
                </a:solidFill>
              </a:rPr>
              <a:t>Separation..</a:t>
            </a:r>
          </a:p>
          <a:p>
            <a:r>
              <a:rPr lang="en-US" dirty="0" smtClean="0">
                <a:solidFill>
                  <a:srgbClr val="FFC000"/>
                </a:solidFill>
              </a:rPr>
              <a:t>Vindication..</a:t>
            </a:r>
          </a:p>
          <a:p>
            <a:pPr lvl="1"/>
            <a:r>
              <a:rPr lang="en-US" dirty="0" smtClean="0"/>
              <a:t>John 12:48  2 </a:t>
            </a:r>
            <a:r>
              <a:rPr lang="en-US" dirty="0" err="1" smtClean="0"/>
              <a:t>Thess</a:t>
            </a:r>
            <a:r>
              <a:rPr lang="en-US" dirty="0" smtClean="0"/>
              <a:t> 1:7-9</a:t>
            </a:r>
          </a:p>
          <a:p>
            <a:pPr lvl="1"/>
            <a:r>
              <a:rPr lang="en-US" dirty="0" smtClean="0"/>
              <a:t>Jude 14-15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bible-light-rays.jpg"/>
          <p:cNvPicPr>
            <a:picLocks noChangeAspect="1"/>
          </p:cNvPicPr>
          <p:nvPr/>
        </p:nvPicPr>
        <p:blipFill>
          <a:blip r:embed="rId2" cstate="print">
            <a:lum bright="-15000" contrast="10000"/>
          </a:blip>
          <a:stretch>
            <a:fillRect/>
          </a:stretch>
        </p:blipFill>
        <p:spPr>
          <a:xfrm>
            <a:off x="0" y="0"/>
            <a:ext cx="9144000" cy="6858000"/>
          </a:xfrm>
          <a:prstGeom prst="rect">
            <a:avLst/>
          </a:prstGeom>
        </p:spPr>
      </p:pic>
      <p:sp>
        <p:nvSpPr>
          <p:cNvPr id="8" name="Rectangle 7"/>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p:cNvSpPr>
            <a:spLocks noGrp="1"/>
          </p:cNvSpPr>
          <p:nvPr>
            <p:ph type="title"/>
          </p:nvPr>
        </p:nvSpPr>
        <p:spPr/>
        <p:txBody>
          <a:bodyPr/>
          <a:lstStyle/>
          <a:p>
            <a:r>
              <a:rPr lang="en-US" dirty="0" smtClean="0"/>
              <a:t>Central theme…</a:t>
            </a:r>
            <a:endParaRPr lang="en-US" dirty="0"/>
          </a:p>
        </p:txBody>
      </p:sp>
      <p:sp>
        <p:nvSpPr>
          <p:cNvPr id="14" name="TextBox 13"/>
          <p:cNvSpPr txBox="1"/>
          <p:nvPr/>
        </p:nvSpPr>
        <p:spPr>
          <a:xfrm>
            <a:off x="228600" y="2362200"/>
            <a:ext cx="3124200" cy="2062103"/>
          </a:xfrm>
          <a:prstGeom prst="rect">
            <a:avLst/>
          </a:prstGeom>
          <a:noFill/>
        </p:spPr>
        <p:txBody>
          <a:bodyPr wrap="square" rtlCol="0">
            <a:spAutoFit/>
          </a:bodyPr>
          <a:lstStyle/>
          <a:p>
            <a:pPr algn="ctr"/>
            <a:r>
              <a:rPr lang="en-US" sz="4800" dirty="0" smtClean="0">
                <a:solidFill>
                  <a:srgbClr val="FFC000"/>
                </a:solidFill>
                <a:latin typeface="Georgia" pitchFamily="18" charset="0"/>
              </a:rPr>
              <a:t>OT</a:t>
            </a:r>
          </a:p>
          <a:p>
            <a:pPr algn="ctr"/>
            <a:r>
              <a:rPr lang="en-US" sz="4000" dirty="0" smtClean="0">
                <a:solidFill>
                  <a:schemeClr val="bg1"/>
                </a:solidFill>
                <a:latin typeface="Georgia" pitchFamily="18" charset="0"/>
              </a:rPr>
              <a:t>Christ is Coming</a:t>
            </a:r>
            <a:endParaRPr lang="en-US" sz="4000" dirty="0">
              <a:solidFill>
                <a:schemeClr val="bg1"/>
              </a:solidFill>
              <a:latin typeface="Georgia" pitchFamily="18" charset="0"/>
            </a:endParaRPr>
          </a:p>
        </p:txBody>
      </p:sp>
      <p:sp>
        <p:nvSpPr>
          <p:cNvPr id="15" name="TextBox 14"/>
          <p:cNvSpPr txBox="1"/>
          <p:nvPr/>
        </p:nvSpPr>
        <p:spPr>
          <a:xfrm>
            <a:off x="3733800" y="2286000"/>
            <a:ext cx="4724400" cy="830997"/>
          </a:xfrm>
          <a:prstGeom prst="rect">
            <a:avLst/>
          </a:prstGeom>
          <a:noFill/>
        </p:spPr>
        <p:txBody>
          <a:bodyPr wrap="square" rtlCol="0">
            <a:spAutoFit/>
          </a:bodyPr>
          <a:lstStyle/>
          <a:p>
            <a:pPr algn="ctr"/>
            <a:r>
              <a:rPr lang="en-US" sz="4800" dirty="0" smtClean="0">
                <a:solidFill>
                  <a:srgbClr val="FFC000"/>
                </a:solidFill>
                <a:latin typeface="Georgia" pitchFamily="18" charset="0"/>
              </a:rPr>
              <a:t>New Testament</a:t>
            </a:r>
          </a:p>
        </p:txBody>
      </p:sp>
      <p:sp>
        <p:nvSpPr>
          <p:cNvPr id="16" name="TextBox 15"/>
          <p:cNvSpPr txBox="1"/>
          <p:nvPr/>
        </p:nvSpPr>
        <p:spPr>
          <a:xfrm>
            <a:off x="3048000" y="3124200"/>
            <a:ext cx="2590800" cy="1323439"/>
          </a:xfrm>
          <a:prstGeom prst="rect">
            <a:avLst/>
          </a:prstGeom>
          <a:noFill/>
        </p:spPr>
        <p:txBody>
          <a:bodyPr wrap="square" rtlCol="0">
            <a:spAutoFit/>
          </a:bodyPr>
          <a:lstStyle/>
          <a:p>
            <a:pPr algn="ctr"/>
            <a:r>
              <a:rPr lang="en-US" sz="4000" dirty="0" smtClean="0">
                <a:solidFill>
                  <a:schemeClr val="bg1"/>
                </a:solidFill>
                <a:latin typeface="Georgia" pitchFamily="18" charset="0"/>
              </a:rPr>
              <a:t>Christ has Come</a:t>
            </a:r>
            <a:endParaRPr lang="en-US" sz="4000" dirty="0">
              <a:solidFill>
                <a:schemeClr val="bg1"/>
              </a:solidFill>
              <a:latin typeface="Georgia" pitchFamily="18" charset="0"/>
            </a:endParaRPr>
          </a:p>
        </p:txBody>
      </p:sp>
      <p:sp>
        <p:nvSpPr>
          <p:cNvPr id="17" name="TextBox 16"/>
          <p:cNvSpPr txBox="1"/>
          <p:nvPr/>
        </p:nvSpPr>
        <p:spPr>
          <a:xfrm>
            <a:off x="5486400" y="3124200"/>
            <a:ext cx="3657600" cy="1323439"/>
          </a:xfrm>
          <a:prstGeom prst="rect">
            <a:avLst/>
          </a:prstGeom>
          <a:noFill/>
        </p:spPr>
        <p:txBody>
          <a:bodyPr wrap="square" rtlCol="0">
            <a:spAutoFit/>
          </a:bodyPr>
          <a:lstStyle/>
          <a:p>
            <a:pPr algn="ctr"/>
            <a:r>
              <a:rPr lang="en-US" sz="4000" dirty="0" smtClean="0">
                <a:solidFill>
                  <a:schemeClr val="bg1"/>
                </a:solidFill>
                <a:latin typeface="Georgia" pitchFamily="18" charset="0"/>
              </a:rPr>
              <a:t>Christ is Coming Again</a:t>
            </a:r>
            <a:endParaRPr lang="en-US" sz="40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dissolve">
                                      <p:cBhvr>
                                        <p:cTn id="15" dur="500"/>
                                        <p:tgtEl>
                                          <p:spTgt spid="16"/>
                                        </p:tgtEl>
                                      </p:cBhvr>
                                    </p:animEffec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dissolve">
                                      <p:cBhvr>
                                        <p:cTn id="1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Will He Return?</a:t>
            </a:r>
            <a:endParaRPr lang="en-US" dirty="0"/>
          </a:p>
        </p:txBody>
      </p:sp>
      <p:sp>
        <p:nvSpPr>
          <p:cNvPr id="3" name="Content Placeholder 2"/>
          <p:cNvSpPr>
            <a:spLocks noGrp="1"/>
          </p:cNvSpPr>
          <p:nvPr>
            <p:ph idx="1"/>
          </p:nvPr>
        </p:nvSpPr>
        <p:spPr>
          <a:xfrm>
            <a:off x="457200" y="1447800"/>
            <a:ext cx="8686800" cy="5181600"/>
          </a:xfrm>
        </p:spPr>
        <p:txBody>
          <a:bodyPr>
            <a:normAutofit/>
          </a:bodyPr>
          <a:lstStyle/>
          <a:p>
            <a:r>
              <a:rPr lang="en-US" dirty="0" smtClean="0">
                <a:solidFill>
                  <a:srgbClr val="FFC000"/>
                </a:solidFill>
              </a:rPr>
              <a:t>Resurrection… to raise the Dead…</a:t>
            </a:r>
          </a:p>
          <a:p>
            <a:r>
              <a:rPr lang="en-US" dirty="0" smtClean="0">
                <a:solidFill>
                  <a:srgbClr val="FFC000"/>
                </a:solidFill>
              </a:rPr>
              <a:t>Transformation.. change our bodies</a:t>
            </a:r>
          </a:p>
          <a:p>
            <a:r>
              <a:rPr lang="en-US" dirty="0" smtClean="0">
                <a:solidFill>
                  <a:srgbClr val="FFC000"/>
                </a:solidFill>
              </a:rPr>
              <a:t>Termination.. material universe</a:t>
            </a:r>
          </a:p>
          <a:p>
            <a:r>
              <a:rPr lang="en-US" dirty="0" smtClean="0">
                <a:solidFill>
                  <a:srgbClr val="FFC000"/>
                </a:solidFill>
              </a:rPr>
              <a:t>Separation..</a:t>
            </a:r>
          </a:p>
          <a:p>
            <a:r>
              <a:rPr lang="en-US" dirty="0" smtClean="0">
                <a:solidFill>
                  <a:srgbClr val="FFC000"/>
                </a:solidFill>
              </a:rPr>
              <a:t>Vindication..</a:t>
            </a:r>
          </a:p>
          <a:p>
            <a:r>
              <a:rPr lang="en-US" dirty="0" smtClean="0">
                <a:solidFill>
                  <a:srgbClr val="FFC000"/>
                </a:solidFill>
              </a:rPr>
              <a:t>Culmination..  to deliver the kingdom</a:t>
            </a:r>
          </a:p>
          <a:p>
            <a:pPr lvl="1"/>
            <a:r>
              <a:rPr lang="en-US" dirty="0" smtClean="0"/>
              <a:t>1 </a:t>
            </a:r>
            <a:r>
              <a:rPr lang="en-US" dirty="0" err="1" smtClean="0"/>
              <a:t>Cor</a:t>
            </a:r>
            <a:r>
              <a:rPr lang="en-US" dirty="0" smtClean="0"/>
              <a:t> 15:24-28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dissolv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dissolv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Will He Return?</a:t>
            </a:r>
            <a:endParaRPr lang="en-US" dirty="0"/>
          </a:p>
        </p:txBody>
      </p:sp>
      <p:sp>
        <p:nvSpPr>
          <p:cNvPr id="3" name="Content Placeholder 2"/>
          <p:cNvSpPr>
            <a:spLocks noGrp="1"/>
          </p:cNvSpPr>
          <p:nvPr>
            <p:ph idx="1"/>
          </p:nvPr>
        </p:nvSpPr>
        <p:spPr/>
        <p:txBody>
          <a:bodyPr/>
          <a:lstStyle/>
          <a:p>
            <a:r>
              <a:rPr lang="en-US" dirty="0" smtClean="0">
                <a:solidFill>
                  <a:srgbClr val="FFC000"/>
                </a:solidFill>
              </a:rPr>
              <a:t>The Time is Unknown.. Unexpectedly</a:t>
            </a:r>
          </a:p>
          <a:p>
            <a:pPr lvl="1"/>
            <a:r>
              <a:rPr lang="en-US" dirty="0" smtClean="0"/>
              <a:t>Matt 24:35-36</a:t>
            </a:r>
          </a:p>
          <a:p>
            <a:pPr lvl="1"/>
            <a:r>
              <a:rPr lang="en-US" dirty="0" smtClean="0"/>
              <a:t>1 </a:t>
            </a:r>
            <a:r>
              <a:rPr lang="en-US" dirty="0" err="1" smtClean="0"/>
              <a:t>Thess</a:t>
            </a:r>
            <a:r>
              <a:rPr lang="en-US" dirty="0" smtClean="0"/>
              <a:t> 5:1-2</a:t>
            </a:r>
          </a:p>
          <a:p>
            <a:pPr lvl="1"/>
            <a:r>
              <a:rPr lang="en-US" dirty="0" smtClean="0"/>
              <a:t>2 Pet 3:10-13</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Attitude…</a:t>
            </a:r>
            <a:endParaRPr lang="en-US" dirty="0"/>
          </a:p>
        </p:txBody>
      </p:sp>
      <p:sp>
        <p:nvSpPr>
          <p:cNvPr id="3" name="Content Placeholder 2"/>
          <p:cNvSpPr>
            <a:spLocks noGrp="1"/>
          </p:cNvSpPr>
          <p:nvPr>
            <p:ph idx="1"/>
          </p:nvPr>
        </p:nvSpPr>
        <p:spPr/>
        <p:txBody>
          <a:bodyPr/>
          <a:lstStyle/>
          <a:p>
            <a:r>
              <a:rPr lang="en-US" dirty="0" smtClean="0">
                <a:solidFill>
                  <a:srgbClr val="FFC000"/>
                </a:solidFill>
              </a:rPr>
              <a:t>Preparation..</a:t>
            </a:r>
          </a:p>
          <a:p>
            <a:pPr lvl="1"/>
            <a:r>
              <a:rPr lang="en-US" dirty="0" smtClean="0"/>
              <a:t>Matthew 24:42-44 Watch therefore, for you do not know what hour your Lord is coming.  43 But know this, that if the master of the house had known what hour the thief would come, he would have watched and not allowed his house to be broken into.  44 Therefore you also be ready, for the Son of Man is coming at an hour you do not expect.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Attitude…</a:t>
            </a:r>
            <a:endParaRPr lang="en-US" dirty="0"/>
          </a:p>
        </p:txBody>
      </p:sp>
      <p:sp>
        <p:nvSpPr>
          <p:cNvPr id="3" name="Content Placeholder 2"/>
          <p:cNvSpPr>
            <a:spLocks noGrp="1"/>
          </p:cNvSpPr>
          <p:nvPr>
            <p:ph idx="1"/>
          </p:nvPr>
        </p:nvSpPr>
        <p:spPr>
          <a:xfrm>
            <a:off x="457200" y="1676400"/>
            <a:ext cx="8229600" cy="4800600"/>
          </a:xfrm>
        </p:spPr>
        <p:txBody>
          <a:bodyPr>
            <a:normAutofit fontScale="92500" lnSpcReduction="10000"/>
          </a:bodyPr>
          <a:lstStyle/>
          <a:p>
            <a:r>
              <a:rPr lang="en-US" dirty="0" smtClean="0">
                <a:solidFill>
                  <a:srgbClr val="FFC000"/>
                </a:solidFill>
              </a:rPr>
              <a:t>Preparation..</a:t>
            </a:r>
          </a:p>
          <a:p>
            <a:r>
              <a:rPr lang="en-US" dirty="0" smtClean="0">
                <a:solidFill>
                  <a:srgbClr val="FFC000"/>
                </a:solidFill>
              </a:rPr>
              <a:t>Anticipation..</a:t>
            </a:r>
          </a:p>
          <a:p>
            <a:pPr lvl="1"/>
            <a:r>
              <a:rPr lang="en-US" dirty="0" smtClean="0"/>
              <a:t>Hebrews 9:28 so Christ was offered once to bear the sins of many. To those who eagerly wait for Him He will appear a second time, apart from sin, for salvation. </a:t>
            </a:r>
          </a:p>
          <a:p>
            <a:pPr lvl="1"/>
            <a:r>
              <a:rPr lang="en-US" dirty="0" smtClean="0"/>
              <a:t>2 Timothy 4:8  Finally, there is laid up for me the crown of righteousness, which the Lord, the righteous Judge, will give to me on that Day, and not to me only but also to all who have loved His appearing. </a:t>
            </a:r>
          </a:p>
          <a:p>
            <a:pPr lvl="1"/>
            <a:endParaRPr lang="en-US" dirty="0" smtClean="0">
              <a:solidFill>
                <a:srgbClr val="FFC000"/>
              </a:solidFill>
            </a:endParaRP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Desiring His Return..</a:t>
            </a:r>
            <a:endParaRPr lang="en-US" dirty="0"/>
          </a:p>
        </p:txBody>
      </p:sp>
      <p:sp>
        <p:nvSpPr>
          <p:cNvPr id="3" name="Content Placeholder 2"/>
          <p:cNvSpPr>
            <a:spLocks noGrp="1"/>
          </p:cNvSpPr>
          <p:nvPr>
            <p:ph idx="1"/>
          </p:nvPr>
        </p:nvSpPr>
        <p:spPr>
          <a:xfrm>
            <a:off x="381000" y="1600200"/>
            <a:ext cx="8229600" cy="4449763"/>
          </a:xfrm>
        </p:spPr>
        <p:txBody>
          <a:bodyPr>
            <a:normAutofit lnSpcReduction="10000"/>
          </a:bodyPr>
          <a:lstStyle/>
          <a:p>
            <a:r>
              <a:rPr lang="en-US" dirty="0" smtClean="0"/>
              <a:t>2 Pet 3:10-13</a:t>
            </a:r>
          </a:p>
          <a:p>
            <a:r>
              <a:rPr lang="en-US" dirty="0" smtClean="0"/>
              <a:t>Revelation 22:20 He who testifies to these things says, "Surely I am coming quickly." Amen. Even so, come, Lord Jesus! </a:t>
            </a:r>
          </a:p>
          <a:p>
            <a:r>
              <a:rPr lang="en-US" dirty="0" smtClean="0"/>
              <a:t>1 Corinthians 16:22  If anyone does not love the Lord Jesus Christ, let him be accursed. O Lord, come!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6" name="Picture 5" descr="The King isComing 04.jpg"/>
          <p:cNvPicPr>
            <a:picLocks noChangeAspect="1"/>
          </p:cNvPicPr>
          <p:nvPr/>
        </p:nvPicPr>
        <p:blipFill>
          <a:blip r:embed="rId4" cstate="print">
            <a:lum bright="-25000" contrast="10000"/>
          </a:blip>
          <a:stretch>
            <a:fillRect/>
          </a:stretch>
        </p:blipFill>
        <p:spPr>
          <a:xfrm>
            <a:off x="0" y="0"/>
            <a:ext cx="9144000" cy="6858000"/>
          </a:xfrm>
          <a:prstGeom prst="rect">
            <a:avLst/>
          </a:prstGeom>
        </p:spPr>
      </p:pic>
      <p:pic>
        <p:nvPicPr>
          <p:cNvPr id="10" name="Picture 9" descr="Sun Shining Through The Clouds, South-Africa.jpg"/>
          <p:cNvPicPr>
            <a:picLocks noChangeAspect="1"/>
          </p:cNvPicPr>
          <p:nvPr/>
        </p:nvPicPr>
        <p:blipFill>
          <a:blip r:embed="rId5" cstate="print">
            <a:lum bright="-15000" contrast="10000"/>
          </a:blip>
          <a:stretch>
            <a:fillRect/>
          </a:stretch>
        </p:blipFill>
        <p:spPr>
          <a:xfrm>
            <a:off x="-1" y="0"/>
            <a:ext cx="9144001" cy="6858000"/>
          </a:xfrm>
          <a:prstGeom prst="rect">
            <a:avLst/>
          </a:prstGeom>
        </p:spPr>
      </p:pic>
      <p:sp>
        <p:nvSpPr>
          <p:cNvPr id="5" name="Title 4"/>
          <p:cNvSpPr>
            <a:spLocks noGrp="1"/>
          </p:cNvSpPr>
          <p:nvPr>
            <p:ph type="ctrTitle"/>
          </p:nvPr>
        </p:nvSpPr>
        <p:spPr>
          <a:xfrm>
            <a:off x="685800" y="304800"/>
            <a:ext cx="7772400" cy="1295399"/>
          </a:xfrm>
          <a:solidFill>
            <a:schemeClr val="tx1">
              <a:alpha val="60000"/>
            </a:schemeClr>
          </a:solidFill>
        </p:spPr>
        <p:txBody>
          <a:bodyPr/>
          <a:lstStyle/>
          <a:p>
            <a:r>
              <a:rPr lang="en-US" dirty="0" smtClean="0"/>
              <a:t>The King is Coming</a:t>
            </a:r>
            <a:endParaRPr lang="en-US" dirty="0"/>
          </a:p>
        </p:txBody>
      </p:sp>
      <p:sp>
        <p:nvSpPr>
          <p:cNvPr id="8" name="Subtitle 7"/>
          <p:cNvSpPr>
            <a:spLocks noGrp="1"/>
          </p:cNvSpPr>
          <p:nvPr>
            <p:ph type="subTitle" idx="1"/>
          </p:nvPr>
        </p:nvSpPr>
        <p:spPr>
          <a:xfrm>
            <a:off x="1447800" y="5715000"/>
            <a:ext cx="6400800" cy="838200"/>
          </a:xfrm>
          <a:solidFill>
            <a:schemeClr val="tx1">
              <a:alpha val="60000"/>
            </a:schemeClr>
          </a:solidFill>
        </p:spPr>
        <p:txBody>
          <a:bodyPr>
            <a:normAutofit/>
          </a:bodyPr>
          <a:lstStyle/>
          <a:p>
            <a:pPr>
              <a:spcBef>
                <a:spcPts val="0"/>
              </a:spcBef>
            </a:pPr>
            <a:r>
              <a:rPr lang="en-US" sz="4800" dirty="0" smtClean="0"/>
              <a:t>Acts 1:9-11</a:t>
            </a:r>
            <a:endParaRPr lang="en-US"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esus ascension.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sp>
        <p:nvSpPr>
          <p:cNvPr id="4" name="Rectangle 3"/>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304800"/>
            <a:ext cx="4648200" cy="1143000"/>
          </a:xfrm>
          <a:solidFill>
            <a:schemeClr val="tx1">
              <a:alpha val="40000"/>
            </a:schemeClr>
          </a:solidFill>
        </p:spPr>
        <p:txBody>
          <a:bodyPr/>
          <a:lstStyle/>
          <a:p>
            <a:r>
              <a:rPr lang="en-US" dirty="0" smtClean="0"/>
              <a:t>His return..</a:t>
            </a:r>
            <a:endParaRPr lang="en-US" dirty="0"/>
          </a:p>
        </p:txBody>
      </p:sp>
      <p:sp>
        <p:nvSpPr>
          <p:cNvPr id="6" name="Content Placeholder 5"/>
          <p:cNvSpPr>
            <a:spLocks noGrp="1"/>
          </p:cNvSpPr>
          <p:nvPr>
            <p:ph idx="1"/>
          </p:nvPr>
        </p:nvSpPr>
        <p:spPr>
          <a:xfrm>
            <a:off x="152400" y="3581400"/>
            <a:ext cx="8839200" cy="3276600"/>
          </a:xfrm>
          <a:solidFill>
            <a:schemeClr val="tx1">
              <a:alpha val="35000"/>
            </a:schemeClr>
          </a:solidFill>
        </p:spPr>
        <p:txBody>
          <a:bodyPr>
            <a:normAutofit fontScale="77500" lnSpcReduction="20000"/>
          </a:bodyPr>
          <a:lstStyle/>
          <a:p>
            <a:r>
              <a:rPr lang="en-US" sz="4000" dirty="0" smtClean="0">
                <a:solidFill>
                  <a:srgbClr val="FFC000"/>
                </a:solidFill>
              </a:rPr>
              <a:t>Acts 1:9-11 </a:t>
            </a:r>
            <a:r>
              <a:rPr lang="en-US" sz="4000" dirty="0" smtClean="0"/>
              <a:t>while they looked steadfastly toward heaven as He went up, behold, two men stood by them in white apparel, 11 who also said, "Men of Galilee, why do you stand gazing up into heaven? This same Jesus, who was taken up from you into heaven, will so come in like manner as you saw Him go into heaven."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esus ascension.jpg"/>
          <p:cNvPicPr>
            <a:picLocks noChangeAspect="1"/>
          </p:cNvPicPr>
          <p:nvPr/>
        </p:nvPicPr>
        <p:blipFill>
          <a:blip r:embed="rId2" cstate="print">
            <a:lum bright="-20000" contrast="10000"/>
          </a:blip>
          <a:stretch>
            <a:fillRect/>
          </a:stretch>
        </p:blipFill>
        <p:spPr>
          <a:xfrm>
            <a:off x="0" y="0"/>
            <a:ext cx="9144000" cy="6858000"/>
          </a:xfrm>
          <a:prstGeom prst="rect">
            <a:avLst/>
          </a:prstGeom>
        </p:spPr>
      </p:pic>
      <p:sp>
        <p:nvSpPr>
          <p:cNvPr id="4" name="Rectangle 3"/>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he King isComing 04.jpg"/>
          <p:cNvPicPr>
            <a:picLocks noChangeAspect="1"/>
          </p:cNvPicPr>
          <p:nvPr/>
        </p:nvPicPr>
        <p:blipFill>
          <a:blip r:embed="rId3" cstate="print">
            <a:lum bright="-15000" contrast="10000"/>
          </a:blip>
          <a:stretch>
            <a:fillRect/>
          </a:stretch>
        </p:blipFill>
        <p:spPr>
          <a:xfrm>
            <a:off x="0" y="0"/>
            <a:ext cx="9144000" cy="6858000"/>
          </a:xfrm>
          <a:prstGeom prst="rect">
            <a:avLst/>
          </a:prstGeom>
        </p:spPr>
      </p:pic>
      <p:sp>
        <p:nvSpPr>
          <p:cNvPr id="5" name="Title 4"/>
          <p:cNvSpPr>
            <a:spLocks noGrp="1"/>
          </p:cNvSpPr>
          <p:nvPr>
            <p:ph type="title"/>
          </p:nvPr>
        </p:nvSpPr>
        <p:spPr>
          <a:xfrm>
            <a:off x="381000" y="304800"/>
            <a:ext cx="4648200" cy="1143000"/>
          </a:xfrm>
          <a:solidFill>
            <a:schemeClr val="tx1">
              <a:alpha val="40000"/>
            </a:schemeClr>
          </a:solidFill>
        </p:spPr>
        <p:txBody>
          <a:bodyPr/>
          <a:lstStyle/>
          <a:p>
            <a:r>
              <a:rPr lang="en-US" dirty="0" smtClean="0"/>
              <a:t>His return..</a:t>
            </a:r>
            <a:endParaRPr lang="en-US" dirty="0"/>
          </a:p>
        </p:txBody>
      </p:sp>
      <p:sp>
        <p:nvSpPr>
          <p:cNvPr id="6" name="Content Placeholder 5"/>
          <p:cNvSpPr>
            <a:spLocks noGrp="1"/>
          </p:cNvSpPr>
          <p:nvPr>
            <p:ph idx="1"/>
          </p:nvPr>
        </p:nvSpPr>
        <p:spPr>
          <a:xfrm>
            <a:off x="152400" y="3886200"/>
            <a:ext cx="8839200" cy="2514600"/>
          </a:xfrm>
          <a:solidFill>
            <a:schemeClr val="tx1">
              <a:alpha val="35000"/>
            </a:schemeClr>
          </a:solidFill>
        </p:spPr>
        <p:txBody>
          <a:bodyPr>
            <a:normAutofit fontScale="92500"/>
          </a:bodyPr>
          <a:lstStyle/>
          <a:p>
            <a:r>
              <a:rPr lang="en-US" sz="3200" dirty="0" smtClean="0">
                <a:solidFill>
                  <a:srgbClr val="FFC000"/>
                </a:solidFill>
              </a:rPr>
              <a:t>Heb 9:27-28 </a:t>
            </a:r>
            <a:r>
              <a:rPr lang="en-US" sz="3200" dirty="0" smtClean="0"/>
              <a:t>And as it is appointed for men to die once, but after this the judgment, 28 so Christ was offered once to bear the sins of many. To those who eagerly wait for Him </a:t>
            </a:r>
            <a:r>
              <a:rPr lang="en-US" sz="3200" dirty="0" smtClean="0">
                <a:solidFill>
                  <a:srgbClr val="FFC000"/>
                </a:solidFill>
              </a:rPr>
              <a:t>He will appear a second time</a:t>
            </a:r>
            <a:r>
              <a:rPr lang="en-US" sz="3200" dirty="0" smtClean="0"/>
              <a:t>, apart from sin, for salvation.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324600" cy="1295400"/>
          </a:xfrm>
        </p:spPr>
        <p:txBody>
          <a:bodyPr>
            <a:noAutofit/>
          </a:bodyPr>
          <a:lstStyle/>
          <a:p>
            <a:r>
              <a:rPr lang="en-US" dirty="0" smtClean="0"/>
              <a:t>How Will Jesus Return..</a:t>
            </a:r>
            <a:endParaRPr lang="en-US" dirty="0"/>
          </a:p>
        </p:txBody>
      </p:sp>
      <p:sp>
        <p:nvSpPr>
          <p:cNvPr id="3" name="Content Placeholder 2"/>
          <p:cNvSpPr>
            <a:spLocks noGrp="1"/>
          </p:cNvSpPr>
          <p:nvPr>
            <p:ph idx="1"/>
          </p:nvPr>
        </p:nvSpPr>
        <p:spPr>
          <a:xfrm>
            <a:off x="457200" y="1828800"/>
            <a:ext cx="8229600" cy="4297363"/>
          </a:xfrm>
        </p:spPr>
        <p:txBody>
          <a:bodyPr>
            <a:normAutofit/>
          </a:bodyPr>
          <a:lstStyle/>
          <a:p>
            <a:r>
              <a:rPr lang="en-US" sz="4400" dirty="0" smtClean="0">
                <a:solidFill>
                  <a:srgbClr val="FFC000"/>
                </a:solidFill>
              </a:rPr>
              <a:t>Visibly.. </a:t>
            </a:r>
            <a:r>
              <a:rPr lang="en-US" sz="4400" dirty="0" smtClean="0"/>
              <a:t>a visible return</a:t>
            </a:r>
          </a:p>
          <a:p>
            <a:pPr lvl="1"/>
            <a:r>
              <a:rPr lang="en-US" dirty="0" smtClean="0"/>
              <a:t>Acts 1:11 “This same Jesus, who was taken up from you into heaven, will so come </a:t>
            </a:r>
            <a:r>
              <a:rPr lang="en-US" dirty="0" smtClean="0">
                <a:solidFill>
                  <a:srgbClr val="FFC000"/>
                </a:solidFill>
              </a:rPr>
              <a:t>in like manner</a:t>
            </a:r>
            <a:r>
              <a:rPr lang="en-US" dirty="0" smtClean="0"/>
              <a:t> as you saw Him go into heaven.“</a:t>
            </a:r>
          </a:p>
          <a:p>
            <a:pPr lvl="1"/>
            <a:r>
              <a:rPr lang="en-US" dirty="0" smtClean="0"/>
              <a:t>1 Thessalonians 4:16 For </a:t>
            </a:r>
            <a:r>
              <a:rPr lang="en-US" dirty="0" smtClean="0">
                <a:solidFill>
                  <a:srgbClr val="FFC000"/>
                </a:solidFill>
              </a:rPr>
              <a:t>the</a:t>
            </a:r>
            <a:r>
              <a:rPr lang="en-US" dirty="0" smtClean="0"/>
              <a:t> </a:t>
            </a:r>
            <a:r>
              <a:rPr lang="en-US" dirty="0" smtClean="0">
                <a:solidFill>
                  <a:srgbClr val="FFC000"/>
                </a:solidFill>
              </a:rPr>
              <a:t>Lord Himself </a:t>
            </a:r>
            <a:r>
              <a:rPr lang="en-US" dirty="0" smtClean="0"/>
              <a:t>will descend from heaven..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Visible return - every eye shall see Him.jpg"/>
          <p:cNvPicPr>
            <a:picLocks noChangeAspect="1"/>
          </p:cNvPicPr>
          <p:nvPr/>
        </p:nvPicPr>
        <p:blipFill>
          <a:blip r:embed="rId2" cstate="print"/>
          <a:stretch>
            <a:fillRect/>
          </a:stretch>
        </p:blipFill>
        <p:spPr>
          <a:xfrm>
            <a:off x="-1" y="1276643"/>
            <a:ext cx="9144001" cy="4285957"/>
          </a:xfrm>
          <a:prstGeom prst="rect">
            <a:avLst/>
          </a:prstGeom>
        </p:spPr>
      </p:pic>
      <p:sp>
        <p:nvSpPr>
          <p:cNvPr id="3" name="Rectangle 2"/>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5562600" cy="990600"/>
          </a:xfrm>
        </p:spPr>
        <p:txBody>
          <a:bodyPr/>
          <a:lstStyle/>
          <a:p>
            <a:r>
              <a:rPr lang="en-US" dirty="0" smtClean="0"/>
              <a:t>A Visible Return..</a:t>
            </a:r>
            <a:endParaRPr lang="en-US" dirty="0"/>
          </a:p>
        </p:txBody>
      </p:sp>
      <p:sp>
        <p:nvSpPr>
          <p:cNvPr id="5" name="Content Placeholder 4"/>
          <p:cNvSpPr>
            <a:spLocks noGrp="1"/>
          </p:cNvSpPr>
          <p:nvPr>
            <p:ph idx="1"/>
          </p:nvPr>
        </p:nvSpPr>
        <p:spPr>
          <a:xfrm>
            <a:off x="0" y="4237037"/>
            <a:ext cx="9144000" cy="2620963"/>
          </a:xfrm>
        </p:spPr>
        <p:txBody>
          <a:bodyPr>
            <a:normAutofit/>
          </a:bodyPr>
          <a:lstStyle/>
          <a:p>
            <a:r>
              <a:rPr lang="en-US" dirty="0" smtClean="0"/>
              <a:t>Revelation 1:7  Behold, He is coming with clouds, and </a:t>
            </a:r>
            <a:r>
              <a:rPr lang="en-US" dirty="0" smtClean="0">
                <a:solidFill>
                  <a:srgbClr val="FFC000"/>
                </a:solidFill>
              </a:rPr>
              <a:t>every eye will see Him</a:t>
            </a:r>
            <a:r>
              <a:rPr lang="en-US" dirty="0" smtClean="0"/>
              <a:t>, even they who pierced Him. And all the tribes of the earth will mourn because of Him.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Visible return - every eye shall see Him.jpg"/>
          <p:cNvPicPr>
            <a:picLocks noChangeAspect="1"/>
          </p:cNvPicPr>
          <p:nvPr/>
        </p:nvPicPr>
        <p:blipFill>
          <a:blip r:embed="rId2" cstate="print"/>
          <a:stretch>
            <a:fillRect/>
          </a:stretch>
        </p:blipFill>
        <p:spPr>
          <a:xfrm>
            <a:off x="-1" y="1276643"/>
            <a:ext cx="9144001" cy="4285957"/>
          </a:xfrm>
          <a:prstGeom prst="rect">
            <a:avLst/>
          </a:prstGeom>
        </p:spPr>
      </p:pic>
      <p:sp>
        <p:nvSpPr>
          <p:cNvPr id="3" name="Rectangle 2"/>
          <p:cNvSpPr/>
          <p:nvPr/>
        </p:nvSpPr>
        <p:spPr>
          <a:xfrm>
            <a:off x="0" y="0"/>
            <a:ext cx="9144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5562600" cy="990600"/>
          </a:xfrm>
        </p:spPr>
        <p:txBody>
          <a:bodyPr/>
          <a:lstStyle/>
          <a:p>
            <a:r>
              <a:rPr lang="en-US" dirty="0" smtClean="0"/>
              <a:t>Terms used..</a:t>
            </a:r>
            <a:endParaRPr lang="en-US" dirty="0"/>
          </a:p>
        </p:txBody>
      </p:sp>
      <p:sp>
        <p:nvSpPr>
          <p:cNvPr id="5" name="Content Placeholder 4"/>
          <p:cNvSpPr>
            <a:spLocks noGrp="1"/>
          </p:cNvSpPr>
          <p:nvPr>
            <p:ph idx="1"/>
          </p:nvPr>
        </p:nvSpPr>
        <p:spPr>
          <a:xfrm>
            <a:off x="304800" y="4495799"/>
            <a:ext cx="8305800" cy="2362201"/>
          </a:xfrm>
        </p:spPr>
        <p:txBody>
          <a:bodyPr>
            <a:normAutofit/>
          </a:bodyPr>
          <a:lstStyle/>
          <a:p>
            <a:r>
              <a:rPr lang="en-US" dirty="0" err="1" smtClean="0"/>
              <a:t>Apocalupsis</a:t>
            </a:r>
            <a:r>
              <a:rPr lang="en-US" dirty="0" smtClean="0"/>
              <a:t> (“revelation”)</a:t>
            </a:r>
          </a:p>
          <a:p>
            <a:r>
              <a:rPr lang="en-US" dirty="0" err="1" smtClean="0"/>
              <a:t>Epiphanea</a:t>
            </a:r>
            <a:r>
              <a:rPr lang="en-US" dirty="0" smtClean="0"/>
              <a:t> (“manifestation”)</a:t>
            </a:r>
          </a:p>
          <a:p>
            <a:r>
              <a:rPr lang="en-US" dirty="0" err="1" smtClean="0"/>
              <a:t>Parousia</a:t>
            </a:r>
            <a:r>
              <a:rPr lang="en-US" dirty="0" smtClean="0"/>
              <a:t> (“presence”)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77000" cy="1143000"/>
          </a:xfrm>
        </p:spPr>
        <p:txBody>
          <a:bodyPr>
            <a:noAutofit/>
          </a:bodyPr>
          <a:lstStyle/>
          <a:p>
            <a:r>
              <a:rPr lang="en-US" dirty="0" smtClean="0"/>
              <a:t>How Will Jesus Return..</a:t>
            </a:r>
            <a:endParaRPr lang="en-US" dirty="0"/>
          </a:p>
        </p:txBody>
      </p:sp>
      <p:sp>
        <p:nvSpPr>
          <p:cNvPr id="3" name="Content Placeholder 2"/>
          <p:cNvSpPr>
            <a:spLocks noGrp="1"/>
          </p:cNvSpPr>
          <p:nvPr>
            <p:ph idx="4294967295"/>
          </p:nvPr>
        </p:nvSpPr>
        <p:spPr>
          <a:xfrm>
            <a:off x="304800" y="1676400"/>
            <a:ext cx="8839200" cy="4800600"/>
          </a:xfrm>
        </p:spPr>
        <p:txBody>
          <a:bodyPr>
            <a:normAutofit fontScale="92500"/>
          </a:bodyPr>
          <a:lstStyle/>
          <a:p>
            <a:r>
              <a:rPr lang="en-US" sz="4400" dirty="0" smtClean="0">
                <a:solidFill>
                  <a:srgbClr val="FFC000"/>
                </a:solidFill>
              </a:rPr>
              <a:t>Visibly.. </a:t>
            </a:r>
            <a:r>
              <a:rPr lang="en-US" sz="4400" dirty="0" smtClean="0"/>
              <a:t>a visible return</a:t>
            </a:r>
          </a:p>
          <a:p>
            <a:r>
              <a:rPr lang="en-US" sz="4400" dirty="0" smtClean="0">
                <a:solidFill>
                  <a:srgbClr val="FFC000"/>
                </a:solidFill>
              </a:rPr>
              <a:t>Audibly.. </a:t>
            </a:r>
            <a:r>
              <a:rPr lang="en-US" sz="4400" dirty="0" smtClean="0"/>
              <a:t>audio phenomena</a:t>
            </a:r>
          </a:p>
          <a:p>
            <a:pPr lvl="1"/>
            <a:r>
              <a:rPr lang="en-US" dirty="0" smtClean="0"/>
              <a:t> 1 </a:t>
            </a:r>
            <a:r>
              <a:rPr lang="en-US" dirty="0" err="1" smtClean="0"/>
              <a:t>Thess</a:t>
            </a:r>
            <a:r>
              <a:rPr lang="en-US" dirty="0" smtClean="0"/>
              <a:t> 4:14-17 For the Lord Himself will descend from heaven </a:t>
            </a:r>
            <a:r>
              <a:rPr lang="en-US" dirty="0" smtClean="0">
                <a:solidFill>
                  <a:srgbClr val="FFC000"/>
                </a:solidFill>
              </a:rPr>
              <a:t>with a shout</a:t>
            </a:r>
            <a:r>
              <a:rPr lang="en-US" dirty="0" smtClean="0"/>
              <a:t>, with the </a:t>
            </a:r>
            <a:r>
              <a:rPr lang="en-US" dirty="0" smtClean="0">
                <a:solidFill>
                  <a:srgbClr val="FFC000"/>
                </a:solidFill>
              </a:rPr>
              <a:t>voice of an archangel</a:t>
            </a:r>
            <a:r>
              <a:rPr lang="en-US" dirty="0" smtClean="0"/>
              <a:t>, and with the </a:t>
            </a:r>
            <a:r>
              <a:rPr lang="en-US" dirty="0" smtClean="0">
                <a:solidFill>
                  <a:srgbClr val="FFC000"/>
                </a:solidFill>
              </a:rPr>
              <a:t>trumpet of God</a:t>
            </a:r>
            <a:r>
              <a:rPr lang="en-US" dirty="0" smtClean="0"/>
              <a:t>.</a:t>
            </a:r>
          </a:p>
          <a:p>
            <a:pPr lvl="1"/>
            <a:r>
              <a:rPr lang="en-US" dirty="0" smtClean="0"/>
              <a:t>1 </a:t>
            </a:r>
            <a:r>
              <a:rPr lang="en-US" dirty="0" err="1" smtClean="0"/>
              <a:t>Cor</a:t>
            </a:r>
            <a:r>
              <a:rPr lang="en-US" dirty="0" smtClean="0"/>
              <a:t> 15:51 Behold, I tell you a mystery: We shall not all sleep, but we shall all be changed —  52 in a moment, in the twinkling of an eye, </a:t>
            </a:r>
            <a:r>
              <a:rPr lang="en-US" dirty="0" smtClean="0">
                <a:solidFill>
                  <a:srgbClr val="FFC000"/>
                </a:solidFill>
              </a:rPr>
              <a:t>at the last trumpet</a:t>
            </a:r>
            <a:r>
              <a:rPr lang="en-US" dirty="0" smtClean="0"/>
              <a:t>. For the </a:t>
            </a:r>
            <a:r>
              <a:rPr lang="en-US" dirty="0" smtClean="0">
                <a:solidFill>
                  <a:srgbClr val="FFC000"/>
                </a:solidFill>
              </a:rPr>
              <a:t>trumpet will sound</a:t>
            </a:r>
            <a:r>
              <a:rPr lang="en-US" dirty="0" smtClean="0"/>
              <a:t>, and the dead will be raised incorruptible, and we shall be changed.</a:t>
            </a:r>
            <a:endParaRPr lang="en-US" dirty="0" smtClean="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914 02.jpg"/>
          <p:cNvPicPr>
            <a:picLocks noChangeAspect="1"/>
          </p:cNvPicPr>
          <p:nvPr/>
        </p:nvPicPr>
        <p:blipFill>
          <a:blip r:embed="rId2" cstate="print"/>
          <a:stretch>
            <a:fillRect/>
          </a:stretch>
        </p:blipFill>
        <p:spPr>
          <a:xfrm>
            <a:off x="381000" y="1676400"/>
            <a:ext cx="4038600" cy="2006600"/>
          </a:xfrm>
          <a:prstGeom prst="rect">
            <a:avLst/>
          </a:prstGeom>
        </p:spPr>
      </p:pic>
      <p:pic>
        <p:nvPicPr>
          <p:cNvPr id="3" name="Picture 2" descr="1914.jpg"/>
          <p:cNvPicPr>
            <a:picLocks noChangeAspect="1"/>
          </p:cNvPicPr>
          <p:nvPr/>
        </p:nvPicPr>
        <p:blipFill>
          <a:blip r:embed="rId3" cstate="print"/>
          <a:stretch>
            <a:fillRect/>
          </a:stretch>
        </p:blipFill>
        <p:spPr>
          <a:xfrm>
            <a:off x="3733800" y="2514600"/>
            <a:ext cx="2235200" cy="2946400"/>
          </a:xfrm>
          <a:prstGeom prst="rect">
            <a:avLst/>
          </a:prstGeom>
        </p:spPr>
      </p:pic>
      <p:sp>
        <p:nvSpPr>
          <p:cNvPr id="4" name="Title 3"/>
          <p:cNvSpPr>
            <a:spLocks noGrp="1"/>
          </p:cNvSpPr>
          <p:nvPr>
            <p:ph type="title"/>
          </p:nvPr>
        </p:nvSpPr>
        <p:spPr>
          <a:xfrm>
            <a:off x="381000" y="304800"/>
            <a:ext cx="6477000" cy="1143000"/>
          </a:xfrm>
        </p:spPr>
        <p:txBody>
          <a:bodyPr>
            <a:normAutofit/>
          </a:bodyPr>
          <a:lstStyle/>
          <a:p>
            <a:r>
              <a:rPr lang="en-US" dirty="0" smtClean="0"/>
              <a:t>How Will Jesus Return?</a:t>
            </a:r>
            <a:endParaRPr lang="en-US" dirty="0"/>
          </a:p>
        </p:txBody>
      </p:sp>
      <p:pic>
        <p:nvPicPr>
          <p:cNvPr id="5" name="Picture 4" descr="rapture.jpg"/>
          <p:cNvPicPr>
            <a:picLocks noChangeAspect="1"/>
          </p:cNvPicPr>
          <p:nvPr/>
        </p:nvPicPr>
        <p:blipFill>
          <a:blip r:embed="rId4" cstate="print"/>
          <a:stretch>
            <a:fillRect/>
          </a:stretch>
        </p:blipFill>
        <p:spPr>
          <a:xfrm>
            <a:off x="5638800" y="4191000"/>
            <a:ext cx="3289300" cy="2463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3101</TotalTime>
  <Words>1513</Words>
  <Application>Microsoft Office PowerPoint</Application>
  <PresentationFormat>On-screen Show (4:3)</PresentationFormat>
  <Paragraphs>102</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King is Coming</vt:lpstr>
      <vt:lpstr>Central theme…</vt:lpstr>
      <vt:lpstr>His return..</vt:lpstr>
      <vt:lpstr>His return..</vt:lpstr>
      <vt:lpstr>How Will Jesus Return..</vt:lpstr>
      <vt:lpstr>A Visible Return..</vt:lpstr>
      <vt:lpstr>Terms used..</vt:lpstr>
      <vt:lpstr>How Will Jesus Return..</vt:lpstr>
      <vt:lpstr>How Will Jesus Return?</vt:lpstr>
      <vt:lpstr>How Will Jesus Return..</vt:lpstr>
      <vt:lpstr>A Glorious Return..</vt:lpstr>
      <vt:lpstr>Why Will He Return?</vt:lpstr>
      <vt:lpstr>Why Will He Return?</vt:lpstr>
      <vt:lpstr>Why Will He Return?</vt:lpstr>
      <vt:lpstr>Transform our bodies</vt:lpstr>
      <vt:lpstr>Why Will He Return?</vt:lpstr>
      <vt:lpstr>The earth destroyed..</vt:lpstr>
      <vt:lpstr>Why Will He Return?</vt:lpstr>
      <vt:lpstr>Why Will He Return?</vt:lpstr>
      <vt:lpstr>Why Will He Return?</vt:lpstr>
      <vt:lpstr>When Will He Return?</vt:lpstr>
      <vt:lpstr>Our Attitude…</vt:lpstr>
      <vt:lpstr>Our Attitude…</vt:lpstr>
      <vt:lpstr>Desiring His Return..</vt:lpstr>
      <vt:lpstr>The King is Coming</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325</cp:revision>
  <dcterms:created xsi:type="dcterms:W3CDTF">2011-02-15T07:29:10Z</dcterms:created>
  <dcterms:modified xsi:type="dcterms:W3CDTF">2015-07-31T18:17:04Z</dcterms:modified>
</cp:coreProperties>
</file>