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5" r:id="rId2"/>
    <p:sldId id="266" r:id="rId3"/>
    <p:sldId id="268" r:id="rId4"/>
    <p:sldId id="269" r:id="rId5"/>
    <p:sldId id="270" r:id="rId6"/>
    <p:sldId id="267" r:id="rId7"/>
    <p:sldId id="271" r:id="rId8"/>
    <p:sldId id="272" r:id="rId9"/>
    <p:sldId id="273" r:id="rId10"/>
    <p:sldId id="274" r:id="rId11"/>
    <p:sldId id="275" r:id="rId12"/>
    <p:sldId id="277" r:id="rId13"/>
    <p:sldId id="276" r:id="rId14"/>
    <p:sldId id="278" r:id="rId15"/>
    <p:sldId id="279" r:id="rId16"/>
    <p:sldId id="280" r:id="rId17"/>
    <p:sldId id="281" r:id="rId18"/>
    <p:sldId id="282"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D1D"/>
    <a:srgbClr val="474747"/>
    <a:srgbClr val="000000"/>
    <a:srgbClr val="0D1F35"/>
    <a:srgbClr val="2C2C2C"/>
    <a:srgbClr val="1B1B1B"/>
    <a:srgbClr val="0094C8"/>
    <a:srgbClr val="180000"/>
    <a:srgbClr val="1E0000"/>
    <a:srgbClr val="3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6" d="100"/>
          <a:sy n="96" d="100"/>
        </p:scale>
        <p:origin x="-30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8/11/2015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8/11/2015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8/11/2015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8/11/2015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8/11/2015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30000" contrast="10000"/>
          </a:blip>
          <a:stretch>
            <a:fillRect/>
          </a:stretch>
        </p:blipFill>
        <p:spPr>
          <a:xfrm>
            <a:off x="0" y="0"/>
            <a:ext cx="9144000" cy="6858000"/>
          </a:xfrm>
          <a:prstGeom prst="rect">
            <a:avLst/>
          </a:prstGeom>
        </p:spPr>
      </p:pic>
      <p:pic>
        <p:nvPicPr>
          <p:cNvPr id="8" name="Picture 7" descr="jesus-christ_our-foundation-the_wide_t_nt.jpg"/>
          <p:cNvPicPr>
            <a:picLocks noChangeAspect="1"/>
          </p:cNvPicPr>
          <p:nvPr userDrawn="1"/>
        </p:nvPicPr>
        <p:blipFill>
          <a:blip r:embed="rId14" cstate="print">
            <a:lum bright="-5000" contrast="10000"/>
          </a:blip>
          <a:stretch>
            <a:fillRect/>
          </a:stretch>
        </p:blipFill>
        <p:spPr>
          <a:xfrm>
            <a:off x="0" y="990600"/>
            <a:ext cx="9144001" cy="5105400"/>
          </a:xfrm>
          <a:prstGeom prst="rect">
            <a:avLst/>
          </a:prstGeom>
        </p:spPr>
      </p:pic>
      <p:pic>
        <p:nvPicPr>
          <p:cNvPr id="10" name="Picture 9" descr="measuring-tape.jpg"/>
          <p:cNvPicPr>
            <a:picLocks noChangeAspect="1"/>
          </p:cNvPicPr>
          <p:nvPr userDrawn="1"/>
        </p:nvPicPr>
        <p:blipFill>
          <a:blip r:embed="rId15" cstate="print"/>
          <a:stretch>
            <a:fillRect/>
          </a:stretch>
        </p:blipFill>
        <p:spPr>
          <a:xfrm>
            <a:off x="0" y="3429000"/>
            <a:ext cx="9144000" cy="1066800"/>
          </a:xfrm>
          <a:prstGeom prst="rect">
            <a:avLst/>
          </a:prstGeom>
        </p:spPr>
      </p:pic>
      <p:sp>
        <p:nvSpPr>
          <p:cNvPr id="9" name="Rectangle 8"/>
          <p:cNvSpPr/>
          <p:nvPr userDrawn="1"/>
        </p:nvSpPr>
        <p:spPr>
          <a:xfrm>
            <a:off x="0" y="0"/>
            <a:ext cx="9144000" cy="6858000"/>
          </a:xfrm>
          <a:prstGeom prst="rect">
            <a:avLst/>
          </a:prstGeom>
          <a:solidFill>
            <a:srgbClr val="1D1D1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30000" contrast="10000"/>
          </a:blip>
          <a:stretch>
            <a:fillRect/>
          </a:stretch>
        </p:blipFill>
        <p:spPr>
          <a:xfrm>
            <a:off x="0" y="0"/>
            <a:ext cx="9144000" cy="6858000"/>
          </a:xfrm>
          <a:prstGeom prst="rect">
            <a:avLst/>
          </a:prstGeom>
        </p:spPr>
      </p:pic>
      <p:pic>
        <p:nvPicPr>
          <p:cNvPr id="6" name="Picture 5" descr="jesus-christ_our-foundation-the_wide_t_nt.jpg"/>
          <p:cNvPicPr>
            <a:picLocks noChangeAspect="1"/>
          </p:cNvPicPr>
          <p:nvPr/>
        </p:nvPicPr>
        <p:blipFill>
          <a:blip r:embed="rId4" cstate="print">
            <a:lum bright="-5000" contrast="10000"/>
          </a:blip>
          <a:stretch>
            <a:fillRect/>
          </a:stretch>
        </p:blipFill>
        <p:spPr>
          <a:xfrm>
            <a:off x="0" y="1371600"/>
            <a:ext cx="9144001" cy="5105400"/>
          </a:xfrm>
          <a:prstGeom prst="rect">
            <a:avLst/>
          </a:prstGeom>
        </p:spPr>
      </p:pic>
      <p:sp>
        <p:nvSpPr>
          <p:cNvPr id="5" name="Title 4"/>
          <p:cNvSpPr>
            <a:spLocks noGrp="1"/>
          </p:cNvSpPr>
          <p:nvPr>
            <p:ph type="ctrTitle"/>
          </p:nvPr>
        </p:nvSpPr>
        <p:spPr>
          <a:xfrm>
            <a:off x="685800" y="304800"/>
            <a:ext cx="7772400" cy="1295399"/>
          </a:xfrm>
          <a:noFill/>
        </p:spPr>
        <p:txBody>
          <a:bodyPr/>
          <a:lstStyle/>
          <a:p>
            <a:r>
              <a:rPr lang="en-US" dirty="0" smtClean="0"/>
              <a:t>God’s Measuring Line</a:t>
            </a:r>
            <a:endParaRPr lang="en-US" dirty="0"/>
          </a:p>
        </p:txBody>
      </p:sp>
      <p:sp>
        <p:nvSpPr>
          <p:cNvPr id="8" name="Subtitle 7"/>
          <p:cNvSpPr>
            <a:spLocks noGrp="1"/>
          </p:cNvSpPr>
          <p:nvPr>
            <p:ph type="subTitle" idx="1"/>
          </p:nvPr>
        </p:nvSpPr>
        <p:spPr>
          <a:xfrm>
            <a:off x="1066800" y="5410200"/>
            <a:ext cx="7086600" cy="1066800"/>
          </a:xfrm>
          <a:noFill/>
        </p:spPr>
        <p:txBody>
          <a:bodyPr>
            <a:normAutofit/>
          </a:bodyPr>
          <a:lstStyle/>
          <a:p>
            <a:r>
              <a:rPr lang="en-US" sz="4400" dirty="0" smtClean="0"/>
              <a:t>Zechariah 2:1-5, 10-11</a:t>
            </a:r>
            <a:endParaRPr lang="en-US" sz="4400" dirty="0"/>
          </a:p>
        </p:txBody>
      </p:sp>
      <p:pic>
        <p:nvPicPr>
          <p:cNvPr id="9" name="Picture 8" descr="measuring-tape.jpg"/>
          <p:cNvPicPr>
            <a:picLocks noChangeAspect="1"/>
          </p:cNvPicPr>
          <p:nvPr/>
        </p:nvPicPr>
        <p:blipFill>
          <a:blip r:embed="rId5" cstate="print"/>
          <a:stretch>
            <a:fillRect/>
          </a:stretch>
        </p:blipFill>
        <p:spPr>
          <a:xfrm>
            <a:off x="0" y="3886200"/>
            <a:ext cx="9144000" cy="1066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ropped-word-of-god2.jpg"/>
          <p:cNvPicPr>
            <a:picLocks noChangeAspect="1"/>
          </p:cNvPicPr>
          <p:nvPr/>
        </p:nvPicPr>
        <p:blipFill>
          <a:blip r:embed="rId2" cstate="print">
            <a:lum bright="-10000" contrast="10000"/>
          </a:blip>
          <a:stretch>
            <a:fillRect/>
          </a:stretch>
        </p:blipFill>
        <p:spPr>
          <a:xfrm>
            <a:off x="0" y="1676400"/>
            <a:ext cx="9144000" cy="3190875"/>
          </a:xfrm>
          <a:prstGeom prst="rect">
            <a:avLst/>
          </a:prstGeom>
        </p:spPr>
      </p:pic>
      <p:sp>
        <p:nvSpPr>
          <p:cNvPr id="4" name="Rectangle 3"/>
          <p:cNvSpPr/>
          <p:nvPr/>
        </p:nvSpPr>
        <p:spPr>
          <a:xfrm>
            <a:off x="0" y="1676400"/>
            <a:ext cx="9144000" cy="32004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God’s only standard..</a:t>
            </a:r>
            <a:endParaRPr lang="en-US" dirty="0"/>
          </a:p>
        </p:txBody>
      </p:sp>
      <p:sp>
        <p:nvSpPr>
          <p:cNvPr id="6" name="Content Placeholder 5"/>
          <p:cNvSpPr>
            <a:spLocks noGrp="1"/>
          </p:cNvSpPr>
          <p:nvPr>
            <p:ph idx="1"/>
          </p:nvPr>
        </p:nvSpPr>
        <p:spPr>
          <a:xfrm>
            <a:off x="304800" y="3962400"/>
            <a:ext cx="8534400" cy="2667000"/>
          </a:xfrm>
        </p:spPr>
        <p:txBody>
          <a:bodyPr>
            <a:normAutofit fontScale="77500" lnSpcReduction="20000"/>
          </a:bodyPr>
          <a:lstStyle/>
          <a:p>
            <a:pPr>
              <a:buNone/>
            </a:pPr>
            <a:r>
              <a:rPr lang="en-US" sz="4400" dirty="0" smtClean="0">
                <a:solidFill>
                  <a:srgbClr val="FFC000"/>
                </a:solidFill>
              </a:rPr>
              <a:t>   2 Timothy 3:16-17  </a:t>
            </a:r>
            <a:r>
              <a:rPr lang="en-US" sz="4400" dirty="0" smtClean="0"/>
              <a:t>All Scripture is given by inspiration of God, and is profitable for doctrine, for reproof, for correction, for instruction in righteousness, 17 that the man of God may be complete, thoroughly equipped for every good work. </a:t>
            </a:r>
          </a:p>
          <a:p>
            <a:pPr>
              <a:buNone/>
            </a:pPr>
            <a:endParaRPr lang="en-US" sz="4000" dirty="0" smtClean="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d measures the church.jpg"/>
          <p:cNvPicPr>
            <a:picLocks noChangeAspect="1"/>
          </p:cNvPicPr>
          <p:nvPr/>
        </p:nvPicPr>
        <p:blipFill>
          <a:blip r:embed="rId2" cstate="print"/>
          <a:stretch>
            <a:fillRect/>
          </a:stretch>
        </p:blipFill>
        <p:spPr>
          <a:xfrm>
            <a:off x="0" y="650174"/>
            <a:ext cx="9144000" cy="5557652"/>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28600" y="228600"/>
            <a:ext cx="5562600" cy="685800"/>
          </a:xfrm>
          <a:solidFill>
            <a:schemeClr val="tx1">
              <a:alpha val="30000"/>
            </a:schemeClr>
          </a:solidFill>
        </p:spPr>
        <p:txBody>
          <a:bodyPr>
            <a:normAutofit fontScale="90000"/>
          </a:bodyPr>
          <a:lstStyle/>
          <a:p>
            <a:r>
              <a:rPr lang="en-US" dirty="0" smtClean="0"/>
              <a:t>Measuring the church..</a:t>
            </a:r>
            <a:endParaRPr lang="en-US" dirty="0"/>
          </a:p>
        </p:txBody>
      </p:sp>
      <p:sp>
        <p:nvSpPr>
          <p:cNvPr id="5" name="Content Placeholder 4"/>
          <p:cNvSpPr>
            <a:spLocks noGrp="1"/>
          </p:cNvSpPr>
          <p:nvPr>
            <p:ph idx="1"/>
          </p:nvPr>
        </p:nvSpPr>
        <p:spPr>
          <a:xfrm>
            <a:off x="152400" y="4419600"/>
            <a:ext cx="8839200" cy="2286000"/>
          </a:xfrm>
          <a:solidFill>
            <a:schemeClr val="tx1">
              <a:alpha val="50000"/>
            </a:schemeClr>
          </a:solidFill>
        </p:spPr>
        <p:txBody>
          <a:bodyPr>
            <a:normAutofit fontScale="70000" lnSpcReduction="20000"/>
          </a:bodyPr>
          <a:lstStyle/>
          <a:p>
            <a:r>
              <a:rPr lang="en-US" dirty="0" smtClean="0">
                <a:solidFill>
                  <a:srgbClr val="FFC000"/>
                </a:solidFill>
              </a:rPr>
              <a:t>Ephesians 4:11-13 </a:t>
            </a:r>
            <a:r>
              <a:rPr lang="en-US" dirty="0" smtClean="0"/>
              <a:t>And He Himself gave some to be apostles, some prophets, some evangelists, and some pastors and teachers, 12 for the equipping of the saints for the work of ministry, for the edifying of the body of Christ, 13 till we all come to the unity of the faith and of the knowledge of the Son of God, to a perfect man, </a:t>
            </a:r>
            <a:r>
              <a:rPr lang="en-US" dirty="0" smtClean="0">
                <a:solidFill>
                  <a:srgbClr val="FFC000"/>
                </a:solidFill>
              </a:rPr>
              <a:t>to the measure of the stature of the fullness of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d measures the church.jpg"/>
          <p:cNvPicPr>
            <a:picLocks noChangeAspect="1"/>
          </p:cNvPicPr>
          <p:nvPr/>
        </p:nvPicPr>
        <p:blipFill>
          <a:blip r:embed="rId2" cstate="print"/>
          <a:stretch>
            <a:fillRect/>
          </a:stretch>
        </p:blipFill>
        <p:spPr>
          <a:xfrm>
            <a:off x="0" y="650174"/>
            <a:ext cx="9144000" cy="5557652"/>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28600" y="228600"/>
            <a:ext cx="5562600" cy="685800"/>
          </a:xfrm>
          <a:solidFill>
            <a:schemeClr val="tx1">
              <a:alpha val="30000"/>
            </a:schemeClr>
          </a:solidFill>
        </p:spPr>
        <p:txBody>
          <a:bodyPr>
            <a:normAutofit fontScale="90000"/>
          </a:bodyPr>
          <a:lstStyle/>
          <a:p>
            <a:r>
              <a:rPr lang="en-US" dirty="0" smtClean="0"/>
              <a:t>Measuring the church..</a:t>
            </a:r>
            <a:endParaRPr lang="en-US" dirty="0"/>
          </a:p>
        </p:txBody>
      </p:sp>
      <p:sp>
        <p:nvSpPr>
          <p:cNvPr id="7" name="Content Placeholder 6"/>
          <p:cNvSpPr>
            <a:spLocks noGrp="1"/>
          </p:cNvSpPr>
          <p:nvPr>
            <p:ph idx="1"/>
          </p:nvPr>
        </p:nvSpPr>
        <p:spPr>
          <a:xfrm>
            <a:off x="304800" y="3810000"/>
            <a:ext cx="8458200" cy="3048000"/>
          </a:xfrm>
          <a:solidFill>
            <a:schemeClr val="tx1">
              <a:alpha val="50000"/>
            </a:schemeClr>
          </a:solidFill>
        </p:spPr>
        <p:txBody>
          <a:bodyPr>
            <a:normAutofit fontScale="70000" lnSpcReduction="20000"/>
          </a:bodyPr>
          <a:lstStyle/>
          <a:p>
            <a:r>
              <a:rPr lang="en-US" dirty="0" smtClean="0"/>
              <a:t>Ephesians 4:11-13 And He Himself gave some to be apostles, some prophets, some evangelists, and some pastors and teachers, 12 for the equipping of the saints for the work of ministry, for the edifying of the body of Christ..</a:t>
            </a:r>
          </a:p>
          <a:p>
            <a:r>
              <a:rPr lang="en-US" dirty="0" smtClean="0"/>
              <a:t>1 Thessalonians 1:8 For from you the word of the Lord has sounded forth, not only in Macedonia and Achaia, but also in every place. Your faith toward God has gone out, so that we do not need to say anything.</a:t>
            </a:r>
          </a:p>
          <a:p>
            <a:endParaRPr lang="en-US" dirty="0"/>
          </a:p>
        </p:txBody>
      </p:sp>
      <p:pic>
        <p:nvPicPr>
          <p:cNvPr id="9" name="Picture 8" descr="FAC-Header-Evangelism1.jpg"/>
          <p:cNvPicPr>
            <a:picLocks noChangeAspect="1"/>
          </p:cNvPicPr>
          <p:nvPr/>
        </p:nvPicPr>
        <p:blipFill>
          <a:blip r:embed="rId3" cstate="print"/>
          <a:stretch>
            <a:fillRect/>
          </a:stretch>
        </p:blipFill>
        <p:spPr>
          <a:xfrm>
            <a:off x="1981200" y="1371600"/>
            <a:ext cx="4826000" cy="1447800"/>
          </a:xfrm>
          <a:prstGeom prst="rect">
            <a:avLst/>
          </a:prstGeom>
        </p:spPr>
      </p:pic>
      <p:pic>
        <p:nvPicPr>
          <p:cNvPr id="10" name="Picture 9" descr="evangelism 02.jpg"/>
          <p:cNvPicPr>
            <a:picLocks noChangeAspect="1"/>
          </p:cNvPicPr>
          <p:nvPr/>
        </p:nvPicPr>
        <p:blipFill>
          <a:blip r:embed="rId4" cstate="print">
            <a:lum bright="-5000" contrast="10000"/>
          </a:blip>
          <a:stretch>
            <a:fillRect/>
          </a:stretch>
        </p:blipFill>
        <p:spPr>
          <a:xfrm>
            <a:off x="1981200" y="1371600"/>
            <a:ext cx="4889500" cy="16637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dissolve">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d measures the church.jpg"/>
          <p:cNvPicPr>
            <a:picLocks noChangeAspect="1"/>
          </p:cNvPicPr>
          <p:nvPr/>
        </p:nvPicPr>
        <p:blipFill>
          <a:blip r:embed="rId2" cstate="print"/>
          <a:stretch>
            <a:fillRect/>
          </a:stretch>
        </p:blipFill>
        <p:spPr>
          <a:xfrm>
            <a:off x="0" y="650174"/>
            <a:ext cx="9144000" cy="5557652"/>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28600" y="228600"/>
            <a:ext cx="5562600" cy="685800"/>
          </a:xfrm>
          <a:solidFill>
            <a:schemeClr val="tx1">
              <a:alpha val="30000"/>
            </a:schemeClr>
          </a:solidFill>
        </p:spPr>
        <p:txBody>
          <a:bodyPr>
            <a:normAutofit fontScale="90000"/>
          </a:bodyPr>
          <a:lstStyle/>
          <a:p>
            <a:r>
              <a:rPr lang="en-US" dirty="0" smtClean="0"/>
              <a:t>Measuring the church..</a:t>
            </a:r>
            <a:endParaRPr lang="en-US" dirty="0"/>
          </a:p>
        </p:txBody>
      </p:sp>
      <p:sp>
        <p:nvSpPr>
          <p:cNvPr id="7" name="Content Placeholder 6"/>
          <p:cNvSpPr>
            <a:spLocks noGrp="1"/>
          </p:cNvSpPr>
          <p:nvPr>
            <p:ph idx="1"/>
          </p:nvPr>
        </p:nvSpPr>
        <p:spPr>
          <a:xfrm>
            <a:off x="304800" y="3810000"/>
            <a:ext cx="8458200" cy="2819399"/>
          </a:xfrm>
          <a:solidFill>
            <a:schemeClr val="tx1">
              <a:alpha val="50000"/>
            </a:schemeClr>
          </a:solidFill>
        </p:spPr>
        <p:txBody>
          <a:bodyPr>
            <a:normAutofit fontScale="77500" lnSpcReduction="20000"/>
          </a:bodyPr>
          <a:lstStyle/>
          <a:p>
            <a:r>
              <a:rPr lang="en-US" dirty="0" smtClean="0"/>
              <a:t>Ephesians 4:11-13 And He Himself gave some to be apostles, some prophets, some evangelists, and some pastors and teachers, 12 for the equipping of the saints for the work of ministry, for the edifying of the body of Christ..</a:t>
            </a:r>
          </a:p>
          <a:p>
            <a:r>
              <a:rPr lang="en-US" dirty="0" smtClean="0"/>
              <a:t>1 Thessalonians 5:11 Therefore comfort each other and edify one another, just as you also are doing. </a:t>
            </a:r>
          </a:p>
          <a:p>
            <a:endParaRPr lang="en-US" dirty="0" smtClean="0"/>
          </a:p>
          <a:p>
            <a:endParaRPr lang="en-US" dirty="0"/>
          </a:p>
        </p:txBody>
      </p:sp>
      <p:pic>
        <p:nvPicPr>
          <p:cNvPr id="8" name="Content Placeholder 5" descr="edification 02.jpg"/>
          <p:cNvPicPr>
            <a:picLocks noChangeAspect="1"/>
          </p:cNvPicPr>
          <p:nvPr/>
        </p:nvPicPr>
        <p:blipFill>
          <a:blip r:embed="rId3" cstate="print"/>
          <a:srcRect b="6621"/>
          <a:stretch>
            <a:fillRect/>
          </a:stretch>
        </p:blipFill>
        <p:spPr>
          <a:xfrm>
            <a:off x="1981200" y="1143000"/>
            <a:ext cx="5260428" cy="1565398"/>
          </a:xfrm>
          <a:prstGeom prst="rect">
            <a:avLst/>
          </a:prstGeom>
          <a:solidFill>
            <a:schemeClr val="tx1">
              <a:alpha val="50000"/>
            </a:schemeClr>
          </a:solid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dissolve">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dissolve">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d measures the church.jpg"/>
          <p:cNvPicPr>
            <a:picLocks noChangeAspect="1"/>
          </p:cNvPicPr>
          <p:nvPr/>
        </p:nvPicPr>
        <p:blipFill>
          <a:blip r:embed="rId2" cstate="print"/>
          <a:stretch>
            <a:fillRect/>
          </a:stretch>
        </p:blipFill>
        <p:spPr>
          <a:xfrm>
            <a:off x="0" y="650174"/>
            <a:ext cx="9144000" cy="5557652"/>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28600" y="228600"/>
            <a:ext cx="5562600" cy="685800"/>
          </a:xfrm>
          <a:solidFill>
            <a:schemeClr val="tx1">
              <a:alpha val="30000"/>
            </a:schemeClr>
          </a:solidFill>
        </p:spPr>
        <p:txBody>
          <a:bodyPr>
            <a:normAutofit fontScale="90000"/>
          </a:bodyPr>
          <a:lstStyle/>
          <a:p>
            <a:r>
              <a:rPr lang="en-US" dirty="0" smtClean="0"/>
              <a:t>Measuring the church..</a:t>
            </a:r>
            <a:endParaRPr lang="en-US" dirty="0"/>
          </a:p>
        </p:txBody>
      </p:sp>
      <p:sp>
        <p:nvSpPr>
          <p:cNvPr id="7" name="Content Placeholder 6"/>
          <p:cNvSpPr>
            <a:spLocks noGrp="1"/>
          </p:cNvSpPr>
          <p:nvPr>
            <p:ph idx="1"/>
          </p:nvPr>
        </p:nvSpPr>
        <p:spPr>
          <a:xfrm>
            <a:off x="304800" y="4876800"/>
            <a:ext cx="8458200" cy="1752599"/>
          </a:xfrm>
          <a:solidFill>
            <a:schemeClr val="tx1">
              <a:alpha val="50000"/>
            </a:schemeClr>
          </a:solidFill>
        </p:spPr>
        <p:txBody>
          <a:bodyPr>
            <a:normAutofit fontScale="70000" lnSpcReduction="20000"/>
          </a:bodyPr>
          <a:lstStyle/>
          <a:p>
            <a:r>
              <a:rPr lang="en-US" dirty="0" smtClean="0"/>
              <a:t>Romans 15:25-26  But now I am going to Jerusalem to minister to the saints. 26 For it pleased those from Macedonia and Achaia to make a certain contribution for the poor among the saints who are in Jerusalem. </a:t>
            </a:r>
          </a:p>
          <a:p>
            <a:endParaRPr lang="en-US" dirty="0" smtClean="0"/>
          </a:p>
          <a:p>
            <a:endParaRPr lang="en-US" dirty="0"/>
          </a:p>
        </p:txBody>
      </p:sp>
      <p:pic>
        <p:nvPicPr>
          <p:cNvPr id="9" name="Picture 8" descr="benevolence-title-image.jpg"/>
          <p:cNvPicPr>
            <a:picLocks noChangeAspect="1"/>
          </p:cNvPicPr>
          <p:nvPr/>
        </p:nvPicPr>
        <p:blipFill>
          <a:blip r:embed="rId3" cstate="print"/>
          <a:stretch>
            <a:fillRect/>
          </a:stretch>
        </p:blipFill>
        <p:spPr>
          <a:xfrm>
            <a:off x="2133600" y="1219200"/>
            <a:ext cx="4483100" cy="14698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dissolve">
                                      <p:cBhvr>
                                        <p:cTn id="7" dur="500"/>
                                        <p:tgtEl>
                                          <p:spTgt spid="7">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d measures the church.jpg"/>
          <p:cNvPicPr>
            <a:picLocks noChangeAspect="1"/>
          </p:cNvPicPr>
          <p:nvPr/>
        </p:nvPicPr>
        <p:blipFill>
          <a:blip r:embed="rId2" cstate="print"/>
          <a:stretch>
            <a:fillRect/>
          </a:stretch>
        </p:blipFill>
        <p:spPr>
          <a:xfrm>
            <a:off x="0" y="650174"/>
            <a:ext cx="9144000" cy="5557652"/>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28600" y="228600"/>
            <a:ext cx="5562600" cy="685800"/>
          </a:xfrm>
          <a:solidFill>
            <a:schemeClr val="tx1">
              <a:alpha val="30000"/>
            </a:schemeClr>
          </a:solidFill>
        </p:spPr>
        <p:txBody>
          <a:bodyPr>
            <a:normAutofit fontScale="90000"/>
          </a:bodyPr>
          <a:lstStyle/>
          <a:p>
            <a:r>
              <a:rPr lang="en-US" dirty="0" smtClean="0"/>
              <a:t>Measuring the church..</a:t>
            </a:r>
            <a:endParaRPr lang="en-US" dirty="0"/>
          </a:p>
        </p:txBody>
      </p:sp>
      <p:sp>
        <p:nvSpPr>
          <p:cNvPr id="7" name="Content Placeholder 6"/>
          <p:cNvSpPr>
            <a:spLocks noGrp="1"/>
          </p:cNvSpPr>
          <p:nvPr>
            <p:ph idx="1"/>
          </p:nvPr>
        </p:nvSpPr>
        <p:spPr>
          <a:xfrm>
            <a:off x="304800" y="4876800"/>
            <a:ext cx="8458200" cy="1752599"/>
          </a:xfrm>
          <a:solidFill>
            <a:schemeClr val="tx1">
              <a:alpha val="50000"/>
            </a:schemeClr>
          </a:solidFill>
        </p:spPr>
        <p:txBody>
          <a:bodyPr>
            <a:normAutofit fontScale="85000" lnSpcReduction="20000"/>
          </a:bodyPr>
          <a:lstStyle/>
          <a:p>
            <a:r>
              <a:rPr lang="en-US" dirty="0" smtClean="0">
                <a:solidFill>
                  <a:srgbClr val="FFC000"/>
                </a:solidFill>
              </a:rPr>
              <a:t>Philippians 1:1  </a:t>
            </a:r>
            <a:r>
              <a:rPr lang="en-US" dirty="0" smtClean="0"/>
              <a:t>Paul and Timothy, bondservants of Jesus Christ, To all the saints in Christ Jesus who are in Philippi, with the bishops and deacons.. </a:t>
            </a:r>
            <a:r>
              <a:rPr lang="en-US" dirty="0" smtClean="0">
                <a:solidFill>
                  <a:srgbClr val="FFC000"/>
                </a:solidFill>
              </a:rPr>
              <a:t>1 Tim 3; Tit 1 </a:t>
            </a:r>
          </a:p>
          <a:p>
            <a:endParaRPr lang="en-US" dirty="0" smtClean="0"/>
          </a:p>
          <a:p>
            <a:endParaRPr lang="en-US" dirty="0"/>
          </a:p>
        </p:txBody>
      </p:sp>
      <p:pic>
        <p:nvPicPr>
          <p:cNvPr id="8" name="Picture 7" descr="Elders and Deacons.001.jpg"/>
          <p:cNvPicPr>
            <a:picLocks noChangeAspect="1"/>
          </p:cNvPicPr>
          <p:nvPr/>
        </p:nvPicPr>
        <p:blipFill>
          <a:blip r:embed="rId3" cstate="print"/>
          <a:stretch>
            <a:fillRect/>
          </a:stretch>
        </p:blipFill>
        <p:spPr>
          <a:xfrm>
            <a:off x="2590800" y="1219200"/>
            <a:ext cx="3886200" cy="2514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dissolve">
                                      <p:cBhvr>
                                        <p:cTn id="7" dur="500"/>
                                        <p:tgtEl>
                                          <p:spTgt spid="7">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d measures the church.jpg"/>
          <p:cNvPicPr>
            <a:picLocks noChangeAspect="1"/>
          </p:cNvPicPr>
          <p:nvPr/>
        </p:nvPicPr>
        <p:blipFill>
          <a:blip r:embed="rId2" cstate="print"/>
          <a:stretch>
            <a:fillRect/>
          </a:stretch>
        </p:blipFill>
        <p:spPr>
          <a:xfrm>
            <a:off x="0" y="650174"/>
            <a:ext cx="9144000" cy="5557652"/>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28600" y="228600"/>
            <a:ext cx="5562600" cy="685800"/>
          </a:xfrm>
          <a:solidFill>
            <a:schemeClr val="tx1">
              <a:alpha val="30000"/>
            </a:schemeClr>
          </a:solidFill>
        </p:spPr>
        <p:txBody>
          <a:bodyPr>
            <a:normAutofit fontScale="90000"/>
          </a:bodyPr>
          <a:lstStyle/>
          <a:p>
            <a:r>
              <a:rPr lang="en-US" dirty="0" smtClean="0"/>
              <a:t>Measuring the church..</a:t>
            </a:r>
            <a:endParaRPr lang="en-US" dirty="0"/>
          </a:p>
        </p:txBody>
      </p:sp>
      <p:sp>
        <p:nvSpPr>
          <p:cNvPr id="11" name="Content Placeholder 10"/>
          <p:cNvSpPr>
            <a:spLocks noGrp="1"/>
          </p:cNvSpPr>
          <p:nvPr>
            <p:ph idx="1"/>
          </p:nvPr>
        </p:nvSpPr>
        <p:spPr>
          <a:xfrm>
            <a:off x="457200" y="5334000"/>
            <a:ext cx="8229600" cy="1173163"/>
          </a:xfrm>
        </p:spPr>
        <p:txBody>
          <a:bodyPr/>
          <a:lstStyle/>
          <a:p>
            <a:endParaRPr lang="en-US" dirty="0"/>
          </a:p>
        </p:txBody>
      </p:sp>
      <p:pic>
        <p:nvPicPr>
          <p:cNvPr id="12" name="Content Placeholder 9" descr="acts 20 7.jpg"/>
          <p:cNvPicPr>
            <a:picLocks noChangeAspect="1"/>
          </p:cNvPicPr>
          <p:nvPr/>
        </p:nvPicPr>
        <p:blipFill>
          <a:blip r:embed="rId3" cstate="print">
            <a:lum bright="-5000" contrast="10000"/>
          </a:blip>
          <a:srcRect r="398"/>
          <a:stretch>
            <a:fillRect/>
          </a:stretch>
        </p:blipFill>
        <p:spPr>
          <a:xfrm>
            <a:off x="304897" y="1905000"/>
            <a:ext cx="8389866" cy="46001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d measures the church.jpg"/>
          <p:cNvPicPr>
            <a:picLocks noChangeAspect="1"/>
          </p:cNvPicPr>
          <p:nvPr/>
        </p:nvPicPr>
        <p:blipFill>
          <a:blip r:embed="rId2" cstate="print"/>
          <a:stretch>
            <a:fillRect/>
          </a:stretch>
        </p:blipFill>
        <p:spPr>
          <a:xfrm>
            <a:off x="0" y="650174"/>
            <a:ext cx="9144000" cy="5557652"/>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28600" y="228600"/>
            <a:ext cx="5562600" cy="685800"/>
          </a:xfrm>
          <a:solidFill>
            <a:schemeClr val="tx1">
              <a:alpha val="30000"/>
            </a:schemeClr>
          </a:solidFill>
        </p:spPr>
        <p:txBody>
          <a:bodyPr>
            <a:normAutofit fontScale="90000"/>
          </a:bodyPr>
          <a:lstStyle/>
          <a:p>
            <a:r>
              <a:rPr lang="en-US" dirty="0" smtClean="0"/>
              <a:t>Measuring the church..</a:t>
            </a:r>
            <a:endParaRPr lang="en-US" dirty="0"/>
          </a:p>
        </p:txBody>
      </p:sp>
      <p:pic>
        <p:nvPicPr>
          <p:cNvPr id="7" name="Picture 6" descr="Lords Supper.jpg"/>
          <p:cNvPicPr>
            <a:picLocks noChangeAspect="1"/>
          </p:cNvPicPr>
          <p:nvPr/>
        </p:nvPicPr>
        <p:blipFill>
          <a:blip r:embed="rId3" cstate="print"/>
          <a:stretch>
            <a:fillRect/>
          </a:stretch>
        </p:blipFill>
        <p:spPr>
          <a:xfrm>
            <a:off x="0" y="1219200"/>
            <a:ext cx="4216400" cy="2743200"/>
          </a:xfrm>
          <a:prstGeom prst="rect">
            <a:avLst/>
          </a:prstGeom>
        </p:spPr>
      </p:pic>
      <p:pic>
        <p:nvPicPr>
          <p:cNvPr id="8" name="Picture 7" descr="IMG_0104-worship-740px.jpg"/>
          <p:cNvPicPr>
            <a:picLocks noChangeAspect="1"/>
          </p:cNvPicPr>
          <p:nvPr/>
        </p:nvPicPr>
        <p:blipFill>
          <a:blip r:embed="rId4" cstate="print"/>
          <a:stretch>
            <a:fillRect/>
          </a:stretch>
        </p:blipFill>
        <p:spPr>
          <a:xfrm>
            <a:off x="4271264" y="1219200"/>
            <a:ext cx="4872736" cy="2743200"/>
          </a:xfrm>
          <a:prstGeom prst="rect">
            <a:avLst/>
          </a:prstGeom>
        </p:spPr>
      </p:pic>
      <p:pic>
        <p:nvPicPr>
          <p:cNvPr id="9" name="Picture 8" descr="1st.+Corinthians+16+2.jpg"/>
          <p:cNvPicPr>
            <a:picLocks noChangeAspect="1"/>
          </p:cNvPicPr>
          <p:nvPr/>
        </p:nvPicPr>
        <p:blipFill>
          <a:blip r:embed="rId5" cstate="print"/>
          <a:stretch>
            <a:fillRect/>
          </a:stretch>
        </p:blipFill>
        <p:spPr>
          <a:xfrm>
            <a:off x="4191000" y="4114799"/>
            <a:ext cx="4953000" cy="2743201"/>
          </a:xfrm>
          <a:prstGeom prst="rect">
            <a:avLst/>
          </a:prstGeom>
        </p:spPr>
      </p:pic>
      <p:pic>
        <p:nvPicPr>
          <p:cNvPr id="10" name="Picture 9" descr="Measuring the church.jpg"/>
          <p:cNvPicPr>
            <a:picLocks noChangeAspect="1"/>
          </p:cNvPicPr>
          <p:nvPr/>
        </p:nvPicPr>
        <p:blipFill>
          <a:blip r:embed="rId6" cstate="print"/>
          <a:stretch>
            <a:fillRect/>
          </a:stretch>
        </p:blipFill>
        <p:spPr>
          <a:xfrm>
            <a:off x="0" y="4114800"/>
            <a:ext cx="4191000" cy="27432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0.jpg"/>
          <p:cNvPicPr>
            <a:picLocks noChangeAspect="1"/>
          </p:cNvPicPr>
          <p:nvPr/>
        </p:nvPicPr>
        <p:blipFill>
          <a:blip r:embed="rId2" cstate="print"/>
          <a:stretch>
            <a:fillRect/>
          </a:stretch>
        </p:blipFill>
        <p:spPr>
          <a:xfrm>
            <a:off x="0" y="0"/>
            <a:ext cx="9144000" cy="6858000"/>
          </a:xfrm>
          <a:prstGeom prst="rect">
            <a:avLst/>
          </a:prstGeom>
        </p:spPr>
      </p:pic>
      <p:pic>
        <p:nvPicPr>
          <p:cNvPr id="2" name="Picture 1" descr="faithfulness.jpg"/>
          <p:cNvPicPr>
            <a:picLocks noChangeAspect="1"/>
          </p:cNvPicPr>
          <p:nvPr/>
        </p:nvPicPr>
        <p:blipFill>
          <a:blip r:embed="rId3" cstate="print"/>
          <a:stretch>
            <a:fillRect/>
          </a:stretch>
        </p:blipFill>
        <p:spPr>
          <a:xfrm>
            <a:off x="6096000" y="457200"/>
            <a:ext cx="2527300" cy="1893035"/>
          </a:xfrm>
          <a:prstGeom prst="rect">
            <a:avLst/>
          </a:prstGeom>
        </p:spPr>
      </p:pic>
      <p:sp>
        <p:nvSpPr>
          <p:cNvPr id="4" name="Rectangle 3"/>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normAutofit fontScale="90000"/>
          </a:bodyPr>
          <a:lstStyle/>
          <a:p>
            <a:r>
              <a:rPr lang="en-US" dirty="0" smtClean="0"/>
              <a:t>To the full measure of Christ..</a:t>
            </a:r>
            <a:endParaRPr lang="en-US" dirty="0"/>
          </a:p>
        </p:txBody>
      </p:sp>
      <p:sp>
        <p:nvSpPr>
          <p:cNvPr id="6" name="Content Placeholder 5"/>
          <p:cNvSpPr>
            <a:spLocks noGrp="1"/>
          </p:cNvSpPr>
          <p:nvPr>
            <p:ph idx="1"/>
          </p:nvPr>
        </p:nvSpPr>
        <p:spPr>
          <a:solidFill>
            <a:schemeClr val="tx1">
              <a:alpha val="60000"/>
            </a:schemeClr>
          </a:solidFill>
        </p:spPr>
        <p:txBody>
          <a:bodyPr>
            <a:normAutofit fontScale="92500" lnSpcReduction="20000"/>
          </a:bodyPr>
          <a:lstStyle/>
          <a:p>
            <a:r>
              <a:rPr lang="en-US" dirty="0" smtClean="0"/>
              <a:t>Ephesians 4:11-13 And He Himself gave some to be apostles, some prophets, some evangelists, and some pastors and teachers, 12 for the equipping of the saints for the work of ministry, for the edifying of the body of Christ, 13 till we all come to the unity of the faith and of the knowledge of the Son of God, to a perfect man, to the measure of the stature of the fullness of Christ…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30000" contrast="10000"/>
          </a:blip>
          <a:stretch>
            <a:fillRect/>
          </a:stretch>
        </p:blipFill>
        <p:spPr>
          <a:xfrm>
            <a:off x="0" y="0"/>
            <a:ext cx="9144000" cy="6858000"/>
          </a:xfrm>
          <a:prstGeom prst="rect">
            <a:avLst/>
          </a:prstGeom>
        </p:spPr>
      </p:pic>
      <p:pic>
        <p:nvPicPr>
          <p:cNvPr id="6" name="Picture 5" descr="jesus-christ_our-foundation-the_wide_t_nt.jpg"/>
          <p:cNvPicPr>
            <a:picLocks noChangeAspect="1"/>
          </p:cNvPicPr>
          <p:nvPr/>
        </p:nvPicPr>
        <p:blipFill>
          <a:blip r:embed="rId4" cstate="print">
            <a:lum bright="-5000" contrast="10000"/>
          </a:blip>
          <a:stretch>
            <a:fillRect/>
          </a:stretch>
        </p:blipFill>
        <p:spPr>
          <a:xfrm>
            <a:off x="0" y="1371600"/>
            <a:ext cx="9144001" cy="5105400"/>
          </a:xfrm>
          <a:prstGeom prst="rect">
            <a:avLst/>
          </a:prstGeom>
        </p:spPr>
      </p:pic>
      <p:sp>
        <p:nvSpPr>
          <p:cNvPr id="5" name="Title 4"/>
          <p:cNvSpPr>
            <a:spLocks noGrp="1"/>
          </p:cNvSpPr>
          <p:nvPr>
            <p:ph type="ctrTitle"/>
          </p:nvPr>
        </p:nvSpPr>
        <p:spPr>
          <a:xfrm>
            <a:off x="685800" y="304800"/>
            <a:ext cx="7772400" cy="1295399"/>
          </a:xfrm>
          <a:noFill/>
        </p:spPr>
        <p:txBody>
          <a:bodyPr/>
          <a:lstStyle/>
          <a:p>
            <a:r>
              <a:rPr lang="en-US" dirty="0" smtClean="0"/>
              <a:t>God’s Measuring Line</a:t>
            </a:r>
            <a:endParaRPr lang="en-US" dirty="0"/>
          </a:p>
        </p:txBody>
      </p:sp>
      <p:sp>
        <p:nvSpPr>
          <p:cNvPr id="8" name="Subtitle 7"/>
          <p:cNvSpPr>
            <a:spLocks noGrp="1"/>
          </p:cNvSpPr>
          <p:nvPr>
            <p:ph type="subTitle" idx="1"/>
          </p:nvPr>
        </p:nvSpPr>
        <p:spPr>
          <a:xfrm>
            <a:off x="1066800" y="5410200"/>
            <a:ext cx="7086600" cy="1066800"/>
          </a:xfrm>
          <a:noFill/>
        </p:spPr>
        <p:txBody>
          <a:bodyPr>
            <a:normAutofit/>
          </a:bodyPr>
          <a:lstStyle/>
          <a:p>
            <a:r>
              <a:rPr lang="en-US" sz="4400" dirty="0" smtClean="0"/>
              <a:t>Zechariah 2:1-5, 10-11</a:t>
            </a:r>
            <a:endParaRPr lang="en-US" sz="4400" dirty="0"/>
          </a:p>
        </p:txBody>
      </p:sp>
      <p:pic>
        <p:nvPicPr>
          <p:cNvPr id="9" name="Picture 8" descr="measuring-tape.jpg"/>
          <p:cNvPicPr>
            <a:picLocks noChangeAspect="1"/>
          </p:cNvPicPr>
          <p:nvPr/>
        </p:nvPicPr>
        <p:blipFill>
          <a:blip r:embed="rId5" cstate="print"/>
          <a:stretch>
            <a:fillRect/>
          </a:stretch>
        </p:blipFill>
        <p:spPr>
          <a:xfrm>
            <a:off x="0" y="3886200"/>
            <a:ext cx="9144000" cy="10668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uilding project measuring.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btitle 8"/>
          <p:cNvSpPr>
            <a:spLocks noGrp="1"/>
          </p:cNvSpPr>
          <p:nvPr>
            <p:ph type="subTitle" idx="1"/>
          </p:nvPr>
        </p:nvSpPr>
        <p:spPr>
          <a:xfrm>
            <a:off x="0" y="5486400"/>
            <a:ext cx="9144000" cy="1219200"/>
          </a:xfrm>
          <a:solidFill>
            <a:schemeClr val="tx1">
              <a:alpha val="50000"/>
            </a:schemeClr>
          </a:solidFill>
        </p:spPr>
        <p:txBody>
          <a:bodyPr>
            <a:normAutofit fontScale="92500" lnSpcReduction="20000"/>
          </a:bodyPr>
          <a:lstStyle/>
          <a:p>
            <a:r>
              <a:rPr lang="en-US" sz="4300" dirty="0" smtClean="0"/>
              <a:t>Any project that involves building </a:t>
            </a:r>
          </a:p>
          <a:p>
            <a:r>
              <a:rPr lang="en-US" sz="4300" dirty="0" smtClean="0"/>
              <a:t>will involve  measuring.</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easuring Jerusalem.jpg"/>
          <p:cNvPicPr>
            <a:picLocks noChangeAspect="1"/>
          </p:cNvPicPr>
          <p:nvPr/>
        </p:nvPicPr>
        <p:blipFill>
          <a:blip r:embed="rId3" cstate="print">
            <a:lum bright="-10000" contrast="10000"/>
          </a:blip>
          <a:stretch>
            <a:fillRect/>
          </a:stretch>
        </p:blipFill>
        <p:spPr>
          <a:xfrm>
            <a:off x="0" y="762000"/>
            <a:ext cx="9144000" cy="5357813"/>
          </a:xfrm>
          <a:prstGeom prst="rect">
            <a:avLst/>
          </a:prstGeom>
        </p:spPr>
      </p:pic>
      <p:pic>
        <p:nvPicPr>
          <p:cNvPr id="3" name="Picture 2" descr="man with measuring line.jpg"/>
          <p:cNvPicPr>
            <a:picLocks noChangeAspect="1"/>
          </p:cNvPicPr>
          <p:nvPr/>
        </p:nvPicPr>
        <p:blipFill>
          <a:blip r:embed="rId4" cstate="print">
            <a:lum bright="-5000" contrast="10000"/>
          </a:blip>
          <a:stretch>
            <a:fillRect/>
          </a:stretch>
        </p:blipFill>
        <p:spPr>
          <a:xfrm>
            <a:off x="5791200" y="4343400"/>
            <a:ext cx="3175000" cy="2324100"/>
          </a:xfrm>
          <a:prstGeom prst="rect">
            <a:avLst/>
          </a:prstGeom>
        </p:spPr>
      </p:pic>
      <p:sp>
        <p:nvSpPr>
          <p:cNvPr id="4" name="Rectangle 3"/>
          <p:cNvSpPr/>
          <p:nvPr/>
        </p:nvSpPr>
        <p:spPr>
          <a:xfrm>
            <a:off x="0" y="0"/>
            <a:ext cx="9144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solidFill>
            <a:schemeClr val="tx1">
              <a:alpha val="25000"/>
            </a:schemeClr>
          </a:solidFill>
        </p:spPr>
        <p:txBody>
          <a:bodyPr/>
          <a:lstStyle/>
          <a:p>
            <a:r>
              <a:rPr lang="en-US" dirty="0" smtClean="0"/>
              <a:t>Zechariah’s vision..</a:t>
            </a:r>
            <a:endParaRPr lang="en-US" dirty="0"/>
          </a:p>
        </p:txBody>
      </p:sp>
      <p:sp>
        <p:nvSpPr>
          <p:cNvPr id="6" name="Content Placeholder 5"/>
          <p:cNvSpPr>
            <a:spLocks noGrp="1"/>
          </p:cNvSpPr>
          <p:nvPr>
            <p:ph idx="1"/>
          </p:nvPr>
        </p:nvSpPr>
        <p:spPr>
          <a:xfrm>
            <a:off x="457200" y="1676401"/>
            <a:ext cx="8229600" cy="2895600"/>
          </a:xfrm>
          <a:solidFill>
            <a:schemeClr val="tx1">
              <a:alpha val="35000"/>
            </a:schemeClr>
          </a:solidFill>
        </p:spPr>
        <p:txBody>
          <a:bodyPr/>
          <a:lstStyle/>
          <a:p>
            <a:r>
              <a:rPr lang="en-US" sz="3200" dirty="0" smtClean="0"/>
              <a:t>Zechariah 2:1-5…</a:t>
            </a:r>
          </a:p>
          <a:p>
            <a:pPr lvl="1"/>
            <a:r>
              <a:rPr lang="en-US" dirty="0" smtClean="0"/>
              <a:t>1 Then I raised my eyes and looked, and behold, </a:t>
            </a:r>
            <a:r>
              <a:rPr lang="en-US" dirty="0" smtClean="0">
                <a:solidFill>
                  <a:srgbClr val="FFC000"/>
                </a:solidFill>
              </a:rPr>
              <a:t>a man with a measuring line </a:t>
            </a:r>
            <a:r>
              <a:rPr lang="en-US" dirty="0" smtClean="0"/>
              <a:t>in his hand. 2 So I said, "Where are you going?" And he said to me, "</a:t>
            </a:r>
            <a:r>
              <a:rPr lang="en-US" dirty="0" smtClean="0">
                <a:solidFill>
                  <a:srgbClr val="FFC000"/>
                </a:solidFill>
              </a:rPr>
              <a:t>To measure Jerusalem</a:t>
            </a:r>
            <a:r>
              <a:rPr lang="en-US" dirty="0" smtClean="0"/>
              <a:t>, to see what is its width and what is its length."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dissolve">
                                      <p:cBhvr>
                                        <p:cTn id="15"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easuring Jerusalem.jpg"/>
          <p:cNvPicPr>
            <a:picLocks noChangeAspect="1"/>
          </p:cNvPicPr>
          <p:nvPr/>
        </p:nvPicPr>
        <p:blipFill>
          <a:blip r:embed="rId3" cstate="print">
            <a:lum bright="-10000" contrast="10000"/>
          </a:blip>
          <a:stretch>
            <a:fillRect/>
          </a:stretch>
        </p:blipFill>
        <p:spPr>
          <a:xfrm>
            <a:off x="0" y="762000"/>
            <a:ext cx="9144000" cy="5357813"/>
          </a:xfrm>
          <a:prstGeom prst="rect">
            <a:avLst/>
          </a:prstGeom>
        </p:spPr>
      </p:pic>
      <p:pic>
        <p:nvPicPr>
          <p:cNvPr id="3" name="Picture 2" descr="man with measuring line.jpg"/>
          <p:cNvPicPr>
            <a:picLocks noChangeAspect="1"/>
          </p:cNvPicPr>
          <p:nvPr/>
        </p:nvPicPr>
        <p:blipFill>
          <a:blip r:embed="rId4" cstate="print">
            <a:lum bright="-5000" contrast="10000"/>
          </a:blip>
          <a:stretch>
            <a:fillRect/>
          </a:stretch>
        </p:blipFill>
        <p:spPr>
          <a:xfrm>
            <a:off x="5791200" y="4343400"/>
            <a:ext cx="3175000" cy="2324100"/>
          </a:xfrm>
          <a:prstGeom prst="rect">
            <a:avLst/>
          </a:prstGeom>
        </p:spPr>
      </p:pic>
      <p:sp>
        <p:nvSpPr>
          <p:cNvPr id="4" name="Rectangle 3"/>
          <p:cNvSpPr/>
          <p:nvPr/>
        </p:nvSpPr>
        <p:spPr>
          <a:xfrm>
            <a:off x="0" y="0"/>
            <a:ext cx="9144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solidFill>
            <a:schemeClr val="tx1">
              <a:alpha val="25000"/>
            </a:schemeClr>
          </a:solidFill>
        </p:spPr>
        <p:txBody>
          <a:bodyPr/>
          <a:lstStyle/>
          <a:p>
            <a:r>
              <a:rPr lang="en-US" dirty="0" smtClean="0"/>
              <a:t>Zechariah’s vision..</a:t>
            </a:r>
            <a:endParaRPr lang="en-US" dirty="0"/>
          </a:p>
        </p:txBody>
      </p:sp>
      <p:sp>
        <p:nvSpPr>
          <p:cNvPr id="6" name="Content Placeholder 5"/>
          <p:cNvSpPr>
            <a:spLocks noGrp="1"/>
          </p:cNvSpPr>
          <p:nvPr>
            <p:ph idx="1"/>
          </p:nvPr>
        </p:nvSpPr>
        <p:spPr>
          <a:xfrm>
            <a:off x="457200" y="1676400"/>
            <a:ext cx="8229600" cy="3581400"/>
          </a:xfrm>
          <a:solidFill>
            <a:schemeClr val="tx1">
              <a:alpha val="35000"/>
            </a:schemeClr>
          </a:solidFill>
        </p:spPr>
        <p:txBody>
          <a:bodyPr>
            <a:normAutofit fontScale="92500" lnSpcReduction="10000"/>
          </a:bodyPr>
          <a:lstStyle/>
          <a:p>
            <a:r>
              <a:rPr lang="en-US" sz="3200" dirty="0" smtClean="0"/>
              <a:t>Zechariah 2:1-5…</a:t>
            </a:r>
          </a:p>
          <a:p>
            <a:pPr lvl="1"/>
            <a:r>
              <a:rPr lang="en-US" dirty="0" smtClean="0"/>
              <a:t>3 And there was the angel who talked with me, going out; and another angel was coming out to meet him, 4 who said to him, "Run, speak to this young man, saying: </a:t>
            </a:r>
            <a:r>
              <a:rPr lang="en-US" dirty="0" smtClean="0">
                <a:solidFill>
                  <a:srgbClr val="FFC000"/>
                </a:solidFill>
              </a:rPr>
              <a:t>'Jerusalem shall be inhabited as towns without walls</a:t>
            </a:r>
            <a:r>
              <a:rPr lang="en-US" dirty="0" smtClean="0"/>
              <a:t>, because of the multitude of men and livestock in it. 5 For I,' says the Lord, 'will be a wall of fire all around her, and I will be the glory in her midst.'"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easuring Jerusalem.jpg"/>
          <p:cNvPicPr>
            <a:picLocks noChangeAspect="1"/>
          </p:cNvPicPr>
          <p:nvPr/>
        </p:nvPicPr>
        <p:blipFill>
          <a:blip r:embed="rId3" cstate="print">
            <a:lum bright="-10000" contrast="10000"/>
          </a:blip>
          <a:stretch>
            <a:fillRect/>
          </a:stretch>
        </p:blipFill>
        <p:spPr>
          <a:xfrm>
            <a:off x="0" y="762000"/>
            <a:ext cx="9144000" cy="5357813"/>
          </a:xfrm>
          <a:prstGeom prst="rect">
            <a:avLst/>
          </a:prstGeom>
        </p:spPr>
      </p:pic>
      <p:pic>
        <p:nvPicPr>
          <p:cNvPr id="3" name="Picture 2" descr="man with measuring line.jpg"/>
          <p:cNvPicPr>
            <a:picLocks noChangeAspect="1"/>
          </p:cNvPicPr>
          <p:nvPr/>
        </p:nvPicPr>
        <p:blipFill>
          <a:blip r:embed="rId4" cstate="print">
            <a:lum bright="-5000" contrast="10000"/>
          </a:blip>
          <a:stretch>
            <a:fillRect/>
          </a:stretch>
        </p:blipFill>
        <p:spPr>
          <a:xfrm>
            <a:off x="5791200" y="4343400"/>
            <a:ext cx="3175000" cy="2324100"/>
          </a:xfrm>
          <a:prstGeom prst="rect">
            <a:avLst/>
          </a:prstGeom>
        </p:spPr>
      </p:pic>
      <p:sp>
        <p:nvSpPr>
          <p:cNvPr id="4" name="Rectangle 3"/>
          <p:cNvSpPr/>
          <p:nvPr/>
        </p:nvSpPr>
        <p:spPr>
          <a:xfrm>
            <a:off x="0" y="0"/>
            <a:ext cx="9144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solidFill>
            <a:schemeClr val="tx1">
              <a:alpha val="25000"/>
            </a:schemeClr>
          </a:solidFill>
        </p:spPr>
        <p:txBody>
          <a:bodyPr/>
          <a:lstStyle/>
          <a:p>
            <a:r>
              <a:rPr lang="en-US" dirty="0" smtClean="0"/>
              <a:t>Zechariah’s vision..</a:t>
            </a:r>
            <a:endParaRPr lang="en-US" dirty="0"/>
          </a:p>
        </p:txBody>
      </p:sp>
      <p:sp>
        <p:nvSpPr>
          <p:cNvPr id="6" name="Content Placeholder 5"/>
          <p:cNvSpPr>
            <a:spLocks noGrp="1"/>
          </p:cNvSpPr>
          <p:nvPr>
            <p:ph idx="1"/>
          </p:nvPr>
        </p:nvSpPr>
        <p:spPr>
          <a:xfrm>
            <a:off x="457200" y="1676400"/>
            <a:ext cx="8229600" cy="3581400"/>
          </a:xfrm>
          <a:solidFill>
            <a:schemeClr val="tx1">
              <a:alpha val="35000"/>
            </a:schemeClr>
          </a:solidFill>
        </p:spPr>
        <p:txBody>
          <a:bodyPr>
            <a:normAutofit lnSpcReduction="10000"/>
          </a:bodyPr>
          <a:lstStyle/>
          <a:p>
            <a:r>
              <a:rPr lang="en-US" sz="3200" dirty="0" smtClean="0"/>
              <a:t>Zechariah 2:1-5…</a:t>
            </a:r>
          </a:p>
          <a:p>
            <a:pPr lvl="1"/>
            <a:r>
              <a:rPr lang="en-US" dirty="0" smtClean="0"/>
              <a:t>10 "Sing and rejoice, O daughter of Zion! For behold, </a:t>
            </a:r>
            <a:r>
              <a:rPr lang="en-US" dirty="0" smtClean="0">
                <a:solidFill>
                  <a:srgbClr val="FFC000"/>
                </a:solidFill>
              </a:rPr>
              <a:t>I am coming and I will dwell in your midst</a:t>
            </a:r>
            <a:r>
              <a:rPr lang="en-US" dirty="0" smtClean="0"/>
              <a:t>," says the Lord. 11 "Many nations shall be joined to the Lord in that day, and they shall become My people. </a:t>
            </a:r>
            <a:r>
              <a:rPr lang="en-US" dirty="0" smtClean="0">
                <a:solidFill>
                  <a:srgbClr val="FFC000"/>
                </a:solidFill>
              </a:rPr>
              <a:t>And I will dwell in your midst</a:t>
            </a:r>
            <a:r>
              <a:rPr lang="en-US" dirty="0" smtClean="0"/>
              <a:t>. Then you will know that the Lord of hosts has sent Me to you.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E-CHURCH-JESUS BUILT.jpg"/>
          <p:cNvPicPr>
            <a:picLocks noChangeAspect="1"/>
          </p:cNvPicPr>
          <p:nvPr/>
        </p:nvPicPr>
        <p:blipFill>
          <a:blip r:embed="rId2" cstate="print"/>
          <a:stretch>
            <a:fillRect/>
          </a:stretch>
        </p:blipFill>
        <p:spPr>
          <a:xfrm>
            <a:off x="0" y="4038600"/>
            <a:ext cx="9144000" cy="2819400"/>
          </a:xfrm>
          <a:prstGeom prst="rect">
            <a:avLst/>
          </a:prstGeom>
        </p:spPr>
      </p:pic>
      <p:pic>
        <p:nvPicPr>
          <p:cNvPr id="4" name="Picture 3" descr="TheChurchthatJesusBuilt.jpg"/>
          <p:cNvPicPr>
            <a:picLocks noChangeAspect="1"/>
          </p:cNvPicPr>
          <p:nvPr/>
        </p:nvPicPr>
        <p:blipFill>
          <a:blip r:embed="rId3" cstate="print">
            <a:lum bright="-15000" contrast="10000"/>
          </a:blip>
          <a:stretch>
            <a:fillRect/>
          </a:stretch>
        </p:blipFill>
        <p:spPr>
          <a:xfrm>
            <a:off x="0" y="0"/>
            <a:ext cx="9116291" cy="4038600"/>
          </a:xfrm>
          <a:prstGeom prst="rect">
            <a:avLst/>
          </a:prstGeom>
        </p:spPr>
      </p:pic>
      <p:sp>
        <p:nvSpPr>
          <p:cNvPr id="5" name="Rectangle 4"/>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304800"/>
            <a:ext cx="6172200" cy="1143000"/>
          </a:xfrm>
        </p:spPr>
        <p:txBody>
          <a:bodyPr>
            <a:normAutofit fontScale="90000"/>
          </a:bodyPr>
          <a:lstStyle/>
          <a:p>
            <a:r>
              <a:rPr lang="en-US" dirty="0" smtClean="0"/>
              <a:t>How does Jesus measure the church He is building..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g21.jpg"/>
          <p:cNvPicPr>
            <a:picLocks noChangeAspect="1"/>
          </p:cNvPicPr>
          <p:nvPr/>
        </p:nvPicPr>
        <p:blipFill>
          <a:blip r:embed="rId2" cstate="print">
            <a:lum bright="-6000" contrast="10000"/>
          </a:blip>
          <a:stretch>
            <a:fillRect/>
          </a:stretch>
        </p:blipFill>
        <p:spPr>
          <a:xfrm>
            <a:off x="0" y="1066800"/>
            <a:ext cx="9142860" cy="50292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solidFill>
            <a:schemeClr val="tx1">
              <a:alpha val="55000"/>
            </a:schemeClr>
          </a:solidFill>
        </p:spPr>
        <p:txBody>
          <a:bodyPr>
            <a:normAutofit fontScale="90000"/>
          </a:bodyPr>
          <a:lstStyle/>
          <a:p>
            <a:r>
              <a:rPr lang="en-US" dirty="0" smtClean="0"/>
              <a:t>Noah building the ark..</a:t>
            </a:r>
            <a:endParaRPr lang="en-US" dirty="0"/>
          </a:p>
        </p:txBody>
      </p:sp>
      <p:sp>
        <p:nvSpPr>
          <p:cNvPr id="5" name="Content Placeholder 4"/>
          <p:cNvSpPr>
            <a:spLocks noGrp="1"/>
          </p:cNvSpPr>
          <p:nvPr>
            <p:ph idx="1"/>
          </p:nvPr>
        </p:nvSpPr>
        <p:spPr>
          <a:xfrm>
            <a:off x="152400" y="5943600"/>
            <a:ext cx="8991600" cy="792163"/>
          </a:xfrm>
          <a:solidFill>
            <a:schemeClr val="tx1">
              <a:alpha val="55000"/>
            </a:schemeClr>
          </a:solidFill>
        </p:spPr>
        <p:txBody>
          <a:bodyPr/>
          <a:lstStyle/>
          <a:p>
            <a:r>
              <a:rPr lang="en-US" dirty="0" smtClean="0"/>
              <a:t>The measurements were to be exact..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abernacle of Israel.jpg"/>
          <p:cNvPicPr>
            <a:picLocks noChangeAspect="1"/>
          </p:cNvPicPr>
          <p:nvPr/>
        </p:nvPicPr>
        <p:blipFill>
          <a:blip r:embed="rId2" cstate="print"/>
          <a:stretch>
            <a:fillRect/>
          </a:stretch>
        </p:blipFill>
        <p:spPr>
          <a:xfrm>
            <a:off x="0" y="420428"/>
            <a:ext cx="9144000" cy="5980371"/>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28600" y="152400"/>
            <a:ext cx="6324600" cy="1143000"/>
          </a:xfrm>
          <a:solidFill>
            <a:schemeClr val="tx1">
              <a:alpha val="60000"/>
            </a:schemeClr>
          </a:solidFill>
        </p:spPr>
        <p:txBody>
          <a:bodyPr>
            <a:normAutofit fontScale="90000"/>
          </a:bodyPr>
          <a:lstStyle/>
          <a:p>
            <a:r>
              <a:rPr lang="en-US" dirty="0" smtClean="0"/>
              <a:t>Tabernacle in wilderness..</a:t>
            </a:r>
            <a:endParaRPr lang="en-US" dirty="0"/>
          </a:p>
        </p:txBody>
      </p:sp>
      <p:sp>
        <p:nvSpPr>
          <p:cNvPr id="5" name="Content Placeholder 4"/>
          <p:cNvSpPr>
            <a:spLocks noGrp="1"/>
          </p:cNvSpPr>
          <p:nvPr>
            <p:ph idx="1"/>
          </p:nvPr>
        </p:nvSpPr>
        <p:spPr>
          <a:xfrm>
            <a:off x="0" y="5638800"/>
            <a:ext cx="9144000" cy="1066800"/>
          </a:xfrm>
          <a:solidFill>
            <a:schemeClr val="tx1">
              <a:alpha val="70000"/>
            </a:schemeClr>
          </a:solidFill>
        </p:spPr>
        <p:txBody>
          <a:bodyPr>
            <a:normAutofit fontScale="85000" lnSpcReduction="10000"/>
          </a:bodyPr>
          <a:lstStyle/>
          <a:p>
            <a:r>
              <a:rPr lang="en-US" dirty="0" smtClean="0"/>
              <a:t>Exodus 25:40 make them according to the pattern which was shown you on the mountain.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ropped-word-of-god2.jpg"/>
          <p:cNvPicPr>
            <a:picLocks noChangeAspect="1"/>
          </p:cNvPicPr>
          <p:nvPr/>
        </p:nvPicPr>
        <p:blipFill>
          <a:blip r:embed="rId2" cstate="print">
            <a:lum bright="-10000" contrast="10000"/>
          </a:blip>
          <a:stretch>
            <a:fillRect/>
          </a:stretch>
        </p:blipFill>
        <p:spPr>
          <a:xfrm>
            <a:off x="0" y="1676400"/>
            <a:ext cx="9144000" cy="3190875"/>
          </a:xfrm>
          <a:prstGeom prst="rect">
            <a:avLst/>
          </a:prstGeom>
        </p:spPr>
      </p:pic>
      <p:sp>
        <p:nvSpPr>
          <p:cNvPr id="4" name="Rectangle 3"/>
          <p:cNvSpPr/>
          <p:nvPr/>
        </p:nvSpPr>
        <p:spPr>
          <a:xfrm>
            <a:off x="0" y="1676400"/>
            <a:ext cx="9144000" cy="32004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God’s only standard..</a:t>
            </a:r>
            <a:endParaRPr lang="en-US" dirty="0"/>
          </a:p>
        </p:txBody>
      </p:sp>
      <p:sp>
        <p:nvSpPr>
          <p:cNvPr id="6" name="Content Placeholder 5"/>
          <p:cNvSpPr>
            <a:spLocks noGrp="1"/>
          </p:cNvSpPr>
          <p:nvPr>
            <p:ph idx="1"/>
          </p:nvPr>
        </p:nvSpPr>
        <p:spPr>
          <a:xfrm>
            <a:off x="457200" y="4876800"/>
            <a:ext cx="8382000" cy="1524000"/>
          </a:xfrm>
        </p:spPr>
        <p:txBody>
          <a:bodyPr/>
          <a:lstStyle/>
          <a:p>
            <a:pPr>
              <a:buNone/>
            </a:pPr>
            <a:r>
              <a:rPr lang="en-US" sz="4400" dirty="0" smtClean="0">
                <a:solidFill>
                  <a:srgbClr val="FFC000"/>
                </a:solidFill>
              </a:rPr>
              <a:t>   </a:t>
            </a:r>
            <a:r>
              <a:rPr lang="en-US" sz="4000" dirty="0" smtClean="0">
                <a:solidFill>
                  <a:srgbClr val="FFC000"/>
                </a:solidFill>
              </a:rPr>
              <a:t>John 17:17 </a:t>
            </a:r>
            <a:r>
              <a:rPr lang="en-US" sz="4000" dirty="0" smtClean="0"/>
              <a:t>Sanctify them by Your truth. Your word is truth. </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3082</TotalTime>
  <Words>806</Words>
  <Application>Microsoft Office PowerPoint</Application>
  <PresentationFormat>On-screen Show (4:3)</PresentationFormat>
  <Paragraphs>45</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God’s Measuring Line</vt:lpstr>
      <vt:lpstr>Slide 2</vt:lpstr>
      <vt:lpstr>Zechariah’s vision..</vt:lpstr>
      <vt:lpstr>Zechariah’s vision..</vt:lpstr>
      <vt:lpstr>Zechariah’s vision..</vt:lpstr>
      <vt:lpstr>How does Jesus measure the church He is building..</vt:lpstr>
      <vt:lpstr>Noah building the ark..</vt:lpstr>
      <vt:lpstr>Tabernacle in wilderness..</vt:lpstr>
      <vt:lpstr>God’s only standard..</vt:lpstr>
      <vt:lpstr>God’s only standard..</vt:lpstr>
      <vt:lpstr>Measuring the church..</vt:lpstr>
      <vt:lpstr>Measuring the church..</vt:lpstr>
      <vt:lpstr>Measuring the church..</vt:lpstr>
      <vt:lpstr>Measuring the church..</vt:lpstr>
      <vt:lpstr>Measuring the church..</vt:lpstr>
      <vt:lpstr>Measuring the church..</vt:lpstr>
      <vt:lpstr>Measuring the church..</vt:lpstr>
      <vt:lpstr>To the full measure of Christ..</vt:lpstr>
      <vt:lpstr>God’s Measuring Line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306</cp:revision>
  <dcterms:created xsi:type="dcterms:W3CDTF">2011-02-15T07:29:10Z</dcterms:created>
  <dcterms:modified xsi:type="dcterms:W3CDTF">2015-08-11T16:02:43Z</dcterms:modified>
</cp:coreProperties>
</file>