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65" r:id="rId2"/>
    <p:sldId id="266" r:id="rId3"/>
    <p:sldId id="267" r:id="rId4"/>
    <p:sldId id="268" r:id="rId5"/>
    <p:sldId id="269" r:id="rId6"/>
    <p:sldId id="270" r:id="rId7"/>
    <p:sldId id="271" r:id="rId8"/>
    <p:sldId id="272" r:id="rId9"/>
    <p:sldId id="273" r:id="rId10"/>
    <p:sldId id="274" r:id="rId11"/>
    <p:sldId id="275" r:id="rId12"/>
    <p:sldId id="276" r:id="rId13"/>
    <p:sldId id="277" r:id="rId14"/>
    <p:sldId id="278" r:id="rId15"/>
    <p:sldId id="279" r:id="rId16"/>
    <p:sldId id="280" r:id="rId17"/>
    <p:sldId id="281" r:id="rId18"/>
    <p:sldId id="282" r:id="rId19"/>
    <p:sldId id="283" r:id="rId20"/>
    <p:sldId id="284" r:id="rId21"/>
    <p:sldId id="285" r:id="rId22"/>
    <p:sldId id="286" r:id="rId23"/>
    <p:sldId id="287"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D1D1D"/>
    <a:srgbClr val="474747"/>
    <a:srgbClr val="000000"/>
    <a:srgbClr val="0D1F35"/>
    <a:srgbClr val="2C2C2C"/>
    <a:srgbClr val="1B1B1B"/>
    <a:srgbClr val="0094C8"/>
    <a:srgbClr val="180000"/>
    <a:srgbClr val="1E0000"/>
    <a:srgbClr val="36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4816" autoAdjust="0"/>
    <p:restoredTop sz="94660"/>
  </p:normalViewPr>
  <p:slideViewPr>
    <p:cSldViewPr>
      <p:cViewPr varScale="1">
        <p:scale>
          <a:sx n="77" d="100"/>
          <a:sy n="77" d="100"/>
        </p:scale>
        <p:origin x="-102" y="-49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8/3/2015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23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838201"/>
            <a:ext cx="7772400" cy="1295399"/>
          </a:xfrm>
        </p:spPr>
        <p:txBody>
          <a:bodyPr>
            <a:noAutofit/>
          </a:bodyPr>
          <a:lstStyle>
            <a:lvl1pPr algn="ctr">
              <a:defRPr sz="5400"/>
            </a:lvl1pPr>
          </a:lstStyle>
          <a:p>
            <a:r>
              <a:rPr lang="en-US" dirty="0" smtClean="0"/>
              <a:t>Master title style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8/3/2015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8/3/2015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FFC000"/>
                </a:solidFill>
                <a:latin typeface="Georgia" pitchFamily="18" charset="0"/>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lvl1pPr>
              <a:defRPr b="0">
                <a:solidFill>
                  <a:schemeClr val="bg1"/>
                </a:solidFill>
                <a:latin typeface="Georgia" pitchFamily="18" charset="0"/>
              </a:defRPr>
            </a:lvl1pPr>
            <a:lvl2pPr>
              <a:defRPr b="0">
                <a:solidFill>
                  <a:schemeClr val="bg1"/>
                </a:solidFill>
                <a:latin typeface="Georgia" pitchFamily="18" charset="0"/>
              </a:defRPr>
            </a:lvl2pPr>
            <a:lvl3pPr>
              <a:defRPr b="0">
                <a:solidFill>
                  <a:schemeClr val="bg1"/>
                </a:solidFill>
                <a:latin typeface="Georgia" pitchFamily="18" charset="0"/>
              </a:defRPr>
            </a:lvl3pPr>
            <a:lvl4pPr>
              <a:defRPr b="0">
                <a:solidFill>
                  <a:schemeClr val="bg1"/>
                </a:solidFill>
                <a:latin typeface="Georgia" pitchFamily="18" charset="0"/>
              </a:defRPr>
            </a:lvl4pPr>
            <a:lvl5pPr>
              <a:defRPr b="0">
                <a:solidFill>
                  <a:schemeClr val="bg1"/>
                </a:solidFill>
                <a:latin typeface="Georgia" pitchFamily="18" charset="0"/>
              </a:defRPr>
            </a:lvl5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8/3/2015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8/3/2015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hurch leadership  02.jpg"/>
          <p:cNvPicPr>
            <a:picLocks noChangeAspect="1"/>
          </p:cNvPicPr>
          <p:nvPr userDrawn="1"/>
        </p:nvPicPr>
        <p:blipFill>
          <a:blip r:embed="rId13" cstate="print">
            <a:lum bright="-12000" contrast="10000"/>
          </a:blip>
          <a:stretch>
            <a:fillRect/>
          </a:stretch>
        </p:blipFill>
        <p:spPr>
          <a:xfrm>
            <a:off x="0" y="0"/>
            <a:ext cx="9144000" cy="6858000"/>
          </a:xfrm>
          <a:prstGeom prst="rect">
            <a:avLst/>
          </a:prstGeom>
        </p:spPr>
      </p:pic>
      <p:pic>
        <p:nvPicPr>
          <p:cNvPr id="7" name="Picture 6" descr="ready or not.jpg"/>
          <p:cNvPicPr>
            <a:picLocks noChangeAspect="1"/>
          </p:cNvPicPr>
          <p:nvPr userDrawn="1"/>
        </p:nvPicPr>
        <p:blipFill>
          <a:blip r:embed="rId14" cstate="print">
            <a:lum bright="-5000" contrast="10000"/>
          </a:blip>
          <a:stretch>
            <a:fillRect/>
          </a:stretch>
        </p:blipFill>
        <p:spPr>
          <a:xfrm>
            <a:off x="0" y="0"/>
            <a:ext cx="9111602" cy="6858000"/>
          </a:xfrm>
          <a:prstGeom prst="rect">
            <a:avLst/>
          </a:prstGeom>
        </p:spPr>
      </p:pic>
      <p:sp>
        <p:nvSpPr>
          <p:cNvPr id="9" name="Rectangle 8"/>
          <p:cNvSpPr/>
          <p:nvPr userDrawn="1"/>
        </p:nvSpPr>
        <p:spPr>
          <a:xfrm>
            <a:off x="0" y="0"/>
            <a:ext cx="9144000" cy="6858000"/>
          </a:xfrm>
          <a:prstGeom prst="rect">
            <a:avLst/>
          </a:prstGeom>
          <a:solidFill>
            <a:srgbClr val="1D1D1D">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676400"/>
            <a:ext cx="8229600" cy="4449763"/>
          </a:xfrm>
          <a:prstGeom prst="rect">
            <a:avLst/>
          </a:prstGeom>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Placeholder 1"/>
          <p:cNvSpPr>
            <a:spLocks noGrp="1"/>
          </p:cNvSpPr>
          <p:nvPr>
            <p:ph type="title"/>
          </p:nvPr>
        </p:nvSpPr>
        <p:spPr>
          <a:xfrm>
            <a:off x="381000" y="304800"/>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4400" kern="1200">
          <a:solidFill>
            <a:srgbClr val="FFC000"/>
          </a:solidFill>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600" b="0" kern="1200">
          <a:solidFill>
            <a:schemeClr val="bg1"/>
          </a:solidFill>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b="0" kern="1200">
          <a:solidFill>
            <a:schemeClr val="bg1"/>
          </a:solidFill>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b="0" kern="1200">
          <a:solidFill>
            <a:schemeClr val="bg1"/>
          </a:solidFill>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b="0" kern="1200">
          <a:solidFill>
            <a:schemeClr val="bg1"/>
          </a:solidFill>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b="0" kern="1200">
          <a:solidFill>
            <a:schemeClr val="bg1"/>
          </a:solidFill>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7" name="Picture 6" descr="church leadership  02.jpg"/>
          <p:cNvPicPr>
            <a:picLocks noChangeAspect="1"/>
          </p:cNvPicPr>
          <p:nvPr/>
        </p:nvPicPr>
        <p:blipFill>
          <a:blip r:embed="rId3" cstate="print">
            <a:lum bright="-10000" contrast="10000"/>
          </a:blip>
          <a:stretch>
            <a:fillRect/>
          </a:stretch>
        </p:blipFill>
        <p:spPr>
          <a:xfrm>
            <a:off x="0" y="0"/>
            <a:ext cx="9144000" cy="6858000"/>
          </a:xfrm>
          <a:prstGeom prst="rect">
            <a:avLst/>
          </a:prstGeom>
        </p:spPr>
      </p:pic>
      <p:pic>
        <p:nvPicPr>
          <p:cNvPr id="6" name="Picture 5" descr="ready or not.jpg"/>
          <p:cNvPicPr>
            <a:picLocks noChangeAspect="1"/>
          </p:cNvPicPr>
          <p:nvPr/>
        </p:nvPicPr>
        <p:blipFill>
          <a:blip r:embed="rId4" cstate="print">
            <a:lum bright="-25000" contrast="10000"/>
          </a:blip>
          <a:stretch>
            <a:fillRect/>
          </a:stretch>
        </p:blipFill>
        <p:spPr>
          <a:xfrm>
            <a:off x="0" y="0"/>
            <a:ext cx="9144000" cy="6858000"/>
          </a:xfrm>
          <a:prstGeom prst="rect">
            <a:avLst/>
          </a:prstGeom>
        </p:spPr>
      </p:pic>
      <p:sp>
        <p:nvSpPr>
          <p:cNvPr id="5" name="Title 4"/>
          <p:cNvSpPr>
            <a:spLocks noGrp="1"/>
          </p:cNvSpPr>
          <p:nvPr>
            <p:ph type="ctrTitle"/>
          </p:nvPr>
        </p:nvSpPr>
        <p:spPr>
          <a:xfrm>
            <a:off x="685800" y="228600"/>
            <a:ext cx="7772400" cy="1295399"/>
          </a:xfrm>
          <a:solidFill>
            <a:schemeClr val="tx1">
              <a:alpha val="40000"/>
            </a:schemeClr>
          </a:solidFill>
        </p:spPr>
        <p:txBody>
          <a:bodyPr/>
          <a:lstStyle/>
          <a:p>
            <a:r>
              <a:rPr lang="en-US" dirty="0" smtClean="0"/>
              <a:t>In the Blink of an Eye</a:t>
            </a:r>
            <a:endParaRPr lang="en-US" dirty="0"/>
          </a:p>
        </p:txBody>
      </p:sp>
      <p:sp>
        <p:nvSpPr>
          <p:cNvPr id="8" name="Subtitle 7"/>
          <p:cNvSpPr>
            <a:spLocks noGrp="1"/>
          </p:cNvSpPr>
          <p:nvPr>
            <p:ph type="subTitle" idx="1"/>
          </p:nvPr>
        </p:nvSpPr>
        <p:spPr>
          <a:xfrm>
            <a:off x="1447800" y="5486400"/>
            <a:ext cx="6400800" cy="1066800"/>
          </a:xfrm>
          <a:solidFill>
            <a:schemeClr val="tx1">
              <a:alpha val="40000"/>
            </a:schemeClr>
          </a:solidFill>
        </p:spPr>
        <p:txBody>
          <a:bodyPr>
            <a:normAutofit/>
          </a:bodyPr>
          <a:lstStyle/>
          <a:p>
            <a:r>
              <a:rPr lang="en-US" sz="4400" dirty="0" smtClean="0"/>
              <a:t>Matthew 24:36-44</a:t>
            </a:r>
            <a:endParaRPr lang="en-US" sz="4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Where you belong 02.jpg"/>
          <p:cNvPicPr>
            <a:picLocks noChangeAspect="1"/>
          </p:cNvPicPr>
          <p:nvPr/>
        </p:nvPicPr>
        <p:blipFill>
          <a:blip r:embed="rId2" cstate="print">
            <a:lum bright="-70000" contrast="20000"/>
          </a:blip>
          <a:stretch>
            <a:fillRect/>
          </a:stretch>
        </p:blipFill>
        <p:spPr>
          <a:xfrm>
            <a:off x="0" y="0"/>
            <a:ext cx="9144000" cy="6858000"/>
          </a:xfrm>
          <a:prstGeom prst="rect">
            <a:avLst/>
          </a:prstGeom>
        </p:spPr>
      </p:pic>
      <p:pic>
        <p:nvPicPr>
          <p:cNvPr id="2" name="Picture 1" descr="Jesus with disciples Mt of Olives.jpg"/>
          <p:cNvPicPr>
            <a:picLocks noChangeAspect="1"/>
          </p:cNvPicPr>
          <p:nvPr/>
        </p:nvPicPr>
        <p:blipFill>
          <a:blip r:embed="rId3" cstate="print"/>
          <a:stretch>
            <a:fillRect/>
          </a:stretch>
        </p:blipFill>
        <p:spPr>
          <a:xfrm>
            <a:off x="1905000" y="533400"/>
            <a:ext cx="5181600" cy="3886200"/>
          </a:xfrm>
          <a:prstGeom prst="rect">
            <a:avLst/>
          </a:prstGeom>
        </p:spPr>
      </p:pic>
      <p:pic>
        <p:nvPicPr>
          <p:cNvPr id="6" name="Picture 5" descr="When you see Jerusalem surrounded.jpg"/>
          <p:cNvPicPr>
            <a:picLocks noChangeAspect="1"/>
          </p:cNvPicPr>
          <p:nvPr/>
        </p:nvPicPr>
        <p:blipFill>
          <a:blip r:embed="rId4" cstate="print">
            <a:lum bright="-10000" contrast="10000"/>
          </a:blip>
          <a:stretch>
            <a:fillRect/>
          </a:stretch>
        </p:blipFill>
        <p:spPr>
          <a:xfrm>
            <a:off x="685800" y="609600"/>
            <a:ext cx="7620000" cy="3810000"/>
          </a:xfrm>
          <a:prstGeom prst="rect">
            <a:avLst/>
          </a:prstGeom>
        </p:spPr>
      </p:pic>
      <p:sp>
        <p:nvSpPr>
          <p:cNvPr id="4" name="Title 3"/>
          <p:cNvSpPr>
            <a:spLocks noGrp="1"/>
          </p:cNvSpPr>
          <p:nvPr>
            <p:ph type="title"/>
          </p:nvPr>
        </p:nvSpPr>
        <p:spPr>
          <a:xfrm>
            <a:off x="304800" y="228600"/>
            <a:ext cx="6019800" cy="1295400"/>
          </a:xfrm>
          <a:solidFill>
            <a:schemeClr val="tx1">
              <a:alpha val="35000"/>
            </a:schemeClr>
          </a:solidFill>
        </p:spPr>
        <p:txBody>
          <a:bodyPr>
            <a:normAutofit/>
          </a:bodyPr>
          <a:lstStyle/>
          <a:p>
            <a:r>
              <a:rPr lang="en-US" dirty="0" smtClean="0"/>
              <a:t>The time to flee..</a:t>
            </a:r>
            <a:endParaRPr lang="en-US" dirty="0"/>
          </a:p>
        </p:txBody>
      </p:sp>
      <p:sp>
        <p:nvSpPr>
          <p:cNvPr id="5" name="Content Placeholder 4"/>
          <p:cNvSpPr>
            <a:spLocks noGrp="1"/>
          </p:cNvSpPr>
          <p:nvPr>
            <p:ph idx="1"/>
          </p:nvPr>
        </p:nvSpPr>
        <p:spPr>
          <a:xfrm>
            <a:off x="304800" y="3810000"/>
            <a:ext cx="8534400" cy="2590800"/>
          </a:xfrm>
          <a:solidFill>
            <a:schemeClr val="tx1">
              <a:alpha val="45000"/>
            </a:schemeClr>
          </a:solidFill>
        </p:spPr>
        <p:txBody>
          <a:bodyPr>
            <a:normAutofit/>
          </a:bodyPr>
          <a:lstStyle/>
          <a:p>
            <a:r>
              <a:rPr lang="en-US" dirty="0" smtClean="0"/>
              <a:t>When you see Jerusalem surrounded by armies… (a local event </a:t>
            </a:r>
            <a:r>
              <a:rPr lang="en-US" dirty="0" err="1" smtClean="0"/>
              <a:t>vs</a:t>
            </a:r>
            <a:r>
              <a:rPr lang="en-US" dirty="0" smtClean="0"/>
              <a:t> 15-18)</a:t>
            </a:r>
          </a:p>
          <a:p>
            <a:pPr lvl="1"/>
            <a:r>
              <a:rPr lang="en-US" dirty="0" smtClean="0"/>
              <a:t>God will provide escape for his people..</a:t>
            </a:r>
          </a:p>
          <a:p>
            <a:pPr lvl="1"/>
            <a:r>
              <a:rPr lang="en-US" dirty="0" smtClean="0"/>
              <a:t>For the elect’s sake those days will be shortened</a:t>
            </a:r>
          </a:p>
          <a:p>
            <a:pPr lvl="1">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dissolve">
                                      <p:cBhvr>
                                        <p:cTn id="22" dur="500"/>
                                        <p:tgtEl>
                                          <p:spTgt spid="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animEffect transition="in" filter="dissolve">
                                      <p:cBhvr>
                                        <p:cTn id="27" dur="500"/>
                                        <p:tgtEl>
                                          <p:spTgt spid="5">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5">
                                            <p:txEl>
                                              <p:pRg st="2" end="2"/>
                                            </p:txEl>
                                          </p:spTgt>
                                        </p:tgtEl>
                                        <p:attrNameLst>
                                          <p:attrName>style.visibility</p:attrName>
                                        </p:attrNameLst>
                                      </p:cBhvr>
                                      <p:to>
                                        <p:strVal val="visible"/>
                                      </p:to>
                                    </p:set>
                                    <p:animEffect transition="in" filter="dissolve">
                                      <p:cBhvr>
                                        <p:cTn id="3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Where you belong 02.jpg"/>
          <p:cNvPicPr>
            <a:picLocks noChangeAspect="1"/>
          </p:cNvPicPr>
          <p:nvPr/>
        </p:nvPicPr>
        <p:blipFill>
          <a:blip r:embed="rId2" cstate="print">
            <a:lum bright="-70000" contrast="20000"/>
          </a:blip>
          <a:stretch>
            <a:fillRect/>
          </a:stretch>
        </p:blipFill>
        <p:spPr>
          <a:xfrm>
            <a:off x="0" y="0"/>
            <a:ext cx="9144000" cy="6858000"/>
          </a:xfrm>
          <a:prstGeom prst="rect">
            <a:avLst/>
          </a:prstGeom>
        </p:spPr>
      </p:pic>
      <p:pic>
        <p:nvPicPr>
          <p:cNvPr id="2" name="Picture 1" descr="Jesus with disciples Mt of Olives.jpg"/>
          <p:cNvPicPr>
            <a:picLocks noChangeAspect="1"/>
          </p:cNvPicPr>
          <p:nvPr/>
        </p:nvPicPr>
        <p:blipFill>
          <a:blip r:embed="rId3" cstate="print"/>
          <a:stretch>
            <a:fillRect/>
          </a:stretch>
        </p:blipFill>
        <p:spPr>
          <a:xfrm>
            <a:off x="1905000" y="533400"/>
            <a:ext cx="5181600" cy="3886200"/>
          </a:xfrm>
          <a:prstGeom prst="rect">
            <a:avLst/>
          </a:prstGeom>
        </p:spPr>
      </p:pic>
      <p:pic>
        <p:nvPicPr>
          <p:cNvPr id="6" name="Picture 5" descr="When you see Jerusalem surrounded.jpg"/>
          <p:cNvPicPr>
            <a:picLocks noChangeAspect="1"/>
          </p:cNvPicPr>
          <p:nvPr/>
        </p:nvPicPr>
        <p:blipFill>
          <a:blip r:embed="rId4" cstate="print">
            <a:lum bright="-10000" contrast="10000"/>
          </a:blip>
          <a:stretch>
            <a:fillRect/>
          </a:stretch>
        </p:blipFill>
        <p:spPr>
          <a:xfrm>
            <a:off x="685800" y="609600"/>
            <a:ext cx="7620000" cy="3810000"/>
          </a:xfrm>
          <a:prstGeom prst="rect">
            <a:avLst/>
          </a:prstGeom>
        </p:spPr>
      </p:pic>
      <p:sp>
        <p:nvSpPr>
          <p:cNvPr id="4" name="Title 3"/>
          <p:cNvSpPr>
            <a:spLocks noGrp="1"/>
          </p:cNvSpPr>
          <p:nvPr>
            <p:ph type="title"/>
          </p:nvPr>
        </p:nvSpPr>
        <p:spPr>
          <a:xfrm>
            <a:off x="304800" y="228600"/>
            <a:ext cx="6019800" cy="1295400"/>
          </a:xfrm>
          <a:solidFill>
            <a:schemeClr val="tx1">
              <a:alpha val="35000"/>
            </a:schemeClr>
          </a:solidFill>
        </p:spPr>
        <p:txBody>
          <a:bodyPr>
            <a:normAutofit/>
          </a:bodyPr>
          <a:lstStyle/>
          <a:p>
            <a:r>
              <a:rPr lang="en-US" dirty="0" smtClean="0"/>
              <a:t>Daniel’s 70 weeks..</a:t>
            </a:r>
            <a:endParaRPr lang="en-US" dirty="0"/>
          </a:p>
        </p:txBody>
      </p:sp>
      <p:sp>
        <p:nvSpPr>
          <p:cNvPr id="5" name="Content Placeholder 4"/>
          <p:cNvSpPr>
            <a:spLocks noGrp="1"/>
          </p:cNvSpPr>
          <p:nvPr>
            <p:ph idx="1"/>
          </p:nvPr>
        </p:nvSpPr>
        <p:spPr>
          <a:xfrm>
            <a:off x="228600" y="3810000"/>
            <a:ext cx="8915400" cy="2819400"/>
          </a:xfrm>
          <a:solidFill>
            <a:schemeClr val="tx1">
              <a:alpha val="45000"/>
            </a:schemeClr>
          </a:solidFill>
        </p:spPr>
        <p:txBody>
          <a:bodyPr>
            <a:normAutofit fontScale="85000" lnSpcReduction="10000"/>
          </a:bodyPr>
          <a:lstStyle/>
          <a:p>
            <a:r>
              <a:rPr lang="en-US" dirty="0" smtClean="0"/>
              <a:t>Daniel 9:24-27  "</a:t>
            </a:r>
            <a:r>
              <a:rPr lang="en-US" dirty="0" smtClean="0">
                <a:solidFill>
                  <a:srgbClr val="FFC000"/>
                </a:solidFill>
              </a:rPr>
              <a:t>Seventy weeks </a:t>
            </a:r>
            <a:r>
              <a:rPr lang="en-US" dirty="0" smtClean="0"/>
              <a:t>are determined For your people and for your holy city, To finish the transgression, To make an end of sins, To make reconciliation for iniquity, To bring in everlasting righteousness, To seal up vision and prophecy, And to anoint the Most Holy.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dissolve">
                                      <p:cBhvr>
                                        <p:cTn id="1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Where you belong 02.jpg"/>
          <p:cNvPicPr>
            <a:picLocks noChangeAspect="1"/>
          </p:cNvPicPr>
          <p:nvPr/>
        </p:nvPicPr>
        <p:blipFill>
          <a:blip r:embed="rId2" cstate="print">
            <a:lum bright="-70000" contrast="20000"/>
          </a:blip>
          <a:stretch>
            <a:fillRect/>
          </a:stretch>
        </p:blipFill>
        <p:spPr>
          <a:xfrm>
            <a:off x="0" y="0"/>
            <a:ext cx="9144000" cy="6858000"/>
          </a:xfrm>
          <a:prstGeom prst="rect">
            <a:avLst/>
          </a:prstGeom>
        </p:spPr>
      </p:pic>
      <p:pic>
        <p:nvPicPr>
          <p:cNvPr id="2" name="Picture 1" descr="Jesus with disciples Mt of Olives.jpg"/>
          <p:cNvPicPr>
            <a:picLocks noChangeAspect="1"/>
          </p:cNvPicPr>
          <p:nvPr/>
        </p:nvPicPr>
        <p:blipFill>
          <a:blip r:embed="rId3" cstate="print"/>
          <a:stretch>
            <a:fillRect/>
          </a:stretch>
        </p:blipFill>
        <p:spPr>
          <a:xfrm>
            <a:off x="1905000" y="533400"/>
            <a:ext cx="5181600" cy="3886200"/>
          </a:xfrm>
          <a:prstGeom prst="rect">
            <a:avLst/>
          </a:prstGeom>
        </p:spPr>
      </p:pic>
      <p:pic>
        <p:nvPicPr>
          <p:cNvPr id="6" name="Picture 5" descr="When you see Jerusalem surrounded.jpg"/>
          <p:cNvPicPr>
            <a:picLocks noChangeAspect="1"/>
          </p:cNvPicPr>
          <p:nvPr/>
        </p:nvPicPr>
        <p:blipFill>
          <a:blip r:embed="rId4" cstate="print">
            <a:lum bright="-10000" contrast="10000"/>
          </a:blip>
          <a:stretch>
            <a:fillRect/>
          </a:stretch>
        </p:blipFill>
        <p:spPr>
          <a:xfrm>
            <a:off x="685800" y="609600"/>
            <a:ext cx="7620000" cy="3810000"/>
          </a:xfrm>
          <a:prstGeom prst="rect">
            <a:avLst/>
          </a:prstGeom>
        </p:spPr>
      </p:pic>
      <p:sp>
        <p:nvSpPr>
          <p:cNvPr id="4" name="Title 3"/>
          <p:cNvSpPr>
            <a:spLocks noGrp="1"/>
          </p:cNvSpPr>
          <p:nvPr>
            <p:ph type="title"/>
          </p:nvPr>
        </p:nvSpPr>
        <p:spPr>
          <a:xfrm>
            <a:off x="304800" y="228600"/>
            <a:ext cx="6019800" cy="1295400"/>
          </a:xfrm>
          <a:solidFill>
            <a:schemeClr val="tx1">
              <a:alpha val="35000"/>
            </a:schemeClr>
          </a:solidFill>
        </p:spPr>
        <p:txBody>
          <a:bodyPr>
            <a:normAutofit/>
          </a:bodyPr>
          <a:lstStyle/>
          <a:p>
            <a:r>
              <a:rPr lang="en-US" dirty="0" smtClean="0"/>
              <a:t>Daniel’s 70 weeks..</a:t>
            </a:r>
            <a:endParaRPr lang="en-US" dirty="0"/>
          </a:p>
        </p:txBody>
      </p:sp>
      <p:sp>
        <p:nvSpPr>
          <p:cNvPr id="5" name="Content Placeholder 4"/>
          <p:cNvSpPr>
            <a:spLocks noGrp="1"/>
          </p:cNvSpPr>
          <p:nvPr>
            <p:ph idx="1"/>
          </p:nvPr>
        </p:nvSpPr>
        <p:spPr>
          <a:xfrm>
            <a:off x="228600" y="3733800"/>
            <a:ext cx="8915400" cy="2819400"/>
          </a:xfrm>
          <a:solidFill>
            <a:schemeClr val="tx1">
              <a:alpha val="45000"/>
            </a:schemeClr>
          </a:solidFill>
        </p:spPr>
        <p:txBody>
          <a:bodyPr>
            <a:noAutofit/>
          </a:bodyPr>
          <a:lstStyle/>
          <a:p>
            <a:r>
              <a:rPr lang="en-US" sz="3100" dirty="0" smtClean="0"/>
              <a:t>25 "Know therefore and understand, That from the going forth of the command To restore and build Jerusalem Until Messiah the Prince, There shall be </a:t>
            </a:r>
            <a:r>
              <a:rPr lang="en-US" sz="3100" dirty="0" smtClean="0">
                <a:solidFill>
                  <a:srgbClr val="FFC000"/>
                </a:solidFill>
              </a:rPr>
              <a:t>seven weeks </a:t>
            </a:r>
            <a:r>
              <a:rPr lang="en-US" sz="3100" dirty="0" smtClean="0"/>
              <a:t>and </a:t>
            </a:r>
            <a:r>
              <a:rPr lang="en-US" sz="3100" dirty="0" smtClean="0">
                <a:solidFill>
                  <a:srgbClr val="FFC000"/>
                </a:solidFill>
              </a:rPr>
              <a:t>sixty-two weeks</a:t>
            </a:r>
            <a:r>
              <a:rPr lang="en-US" sz="3100" dirty="0" smtClean="0"/>
              <a:t>; The street shall be built again, and the wall, Even in troublesome times. </a:t>
            </a:r>
          </a:p>
          <a:p>
            <a:pPr>
              <a:buNone/>
            </a:pPr>
            <a:r>
              <a:rPr lang="en-US" sz="3100" dirty="0" smtClean="0"/>
              <a:t> </a:t>
            </a:r>
            <a:endParaRPr lang="en-US" sz="31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dissolve">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Effect transition="in" filter="dissolve">
                                      <p:cBhvr>
                                        <p:cTn id="2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Where you belong 02.jpg"/>
          <p:cNvPicPr>
            <a:picLocks noChangeAspect="1"/>
          </p:cNvPicPr>
          <p:nvPr/>
        </p:nvPicPr>
        <p:blipFill>
          <a:blip r:embed="rId2" cstate="print">
            <a:lum bright="-70000" contrast="20000"/>
          </a:blip>
          <a:stretch>
            <a:fillRect/>
          </a:stretch>
        </p:blipFill>
        <p:spPr>
          <a:xfrm>
            <a:off x="0" y="0"/>
            <a:ext cx="9144000" cy="6858000"/>
          </a:xfrm>
          <a:prstGeom prst="rect">
            <a:avLst/>
          </a:prstGeom>
        </p:spPr>
      </p:pic>
      <p:pic>
        <p:nvPicPr>
          <p:cNvPr id="2" name="Picture 1" descr="Jesus with disciples Mt of Olives.jpg"/>
          <p:cNvPicPr>
            <a:picLocks noChangeAspect="1"/>
          </p:cNvPicPr>
          <p:nvPr/>
        </p:nvPicPr>
        <p:blipFill>
          <a:blip r:embed="rId3" cstate="print"/>
          <a:stretch>
            <a:fillRect/>
          </a:stretch>
        </p:blipFill>
        <p:spPr>
          <a:xfrm>
            <a:off x="1905000" y="533400"/>
            <a:ext cx="5181600" cy="3886200"/>
          </a:xfrm>
          <a:prstGeom prst="rect">
            <a:avLst/>
          </a:prstGeom>
        </p:spPr>
      </p:pic>
      <p:pic>
        <p:nvPicPr>
          <p:cNvPr id="6" name="Picture 5" descr="When you see Jerusalem surrounded.jpg"/>
          <p:cNvPicPr>
            <a:picLocks noChangeAspect="1"/>
          </p:cNvPicPr>
          <p:nvPr/>
        </p:nvPicPr>
        <p:blipFill>
          <a:blip r:embed="rId4" cstate="print">
            <a:lum bright="-10000" contrast="10000"/>
          </a:blip>
          <a:stretch>
            <a:fillRect/>
          </a:stretch>
        </p:blipFill>
        <p:spPr>
          <a:xfrm>
            <a:off x="685800" y="609600"/>
            <a:ext cx="7620000" cy="3810000"/>
          </a:xfrm>
          <a:prstGeom prst="rect">
            <a:avLst/>
          </a:prstGeom>
        </p:spPr>
      </p:pic>
      <p:sp>
        <p:nvSpPr>
          <p:cNvPr id="4" name="Title 3"/>
          <p:cNvSpPr>
            <a:spLocks noGrp="1"/>
          </p:cNvSpPr>
          <p:nvPr>
            <p:ph type="title"/>
          </p:nvPr>
        </p:nvSpPr>
        <p:spPr>
          <a:xfrm>
            <a:off x="304800" y="228600"/>
            <a:ext cx="6019800" cy="1295400"/>
          </a:xfrm>
          <a:solidFill>
            <a:schemeClr val="tx1">
              <a:alpha val="35000"/>
            </a:schemeClr>
          </a:solidFill>
        </p:spPr>
        <p:txBody>
          <a:bodyPr>
            <a:normAutofit/>
          </a:bodyPr>
          <a:lstStyle/>
          <a:p>
            <a:r>
              <a:rPr lang="en-US" dirty="0" smtClean="0"/>
              <a:t>Daniel’s 70 weeks..</a:t>
            </a:r>
            <a:endParaRPr lang="en-US" dirty="0"/>
          </a:p>
        </p:txBody>
      </p:sp>
      <p:sp>
        <p:nvSpPr>
          <p:cNvPr id="5" name="Content Placeholder 4"/>
          <p:cNvSpPr>
            <a:spLocks noGrp="1"/>
          </p:cNvSpPr>
          <p:nvPr>
            <p:ph idx="1"/>
          </p:nvPr>
        </p:nvSpPr>
        <p:spPr>
          <a:xfrm>
            <a:off x="228600" y="3733800"/>
            <a:ext cx="8915400" cy="2819400"/>
          </a:xfrm>
          <a:solidFill>
            <a:schemeClr val="tx1">
              <a:alpha val="45000"/>
            </a:schemeClr>
          </a:solidFill>
        </p:spPr>
        <p:txBody>
          <a:bodyPr>
            <a:noAutofit/>
          </a:bodyPr>
          <a:lstStyle/>
          <a:p>
            <a:r>
              <a:rPr lang="en-US" sz="3200" dirty="0" smtClean="0"/>
              <a:t>26 "And </a:t>
            </a:r>
            <a:r>
              <a:rPr lang="en-US" sz="3200" dirty="0" smtClean="0">
                <a:solidFill>
                  <a:srgbClr val="FFC000"/>
                </a:solidFill>
              </a:rPr>
              <a:t>after the sixty-two weeks Messiah shall be cut off</a:t>
            </a:r>
            <a:r>
              <a:rPr lang="en-US" sz="3200" dirty="0" smtClean="0"/>
              <a:t>, but not for Himself; And the people of the prince who is to come Shall destroy the city and the sanctuary. The end of it shall be with a flood, And </a:t>
            </a:r>
            <a:r>
              <a:rPr lang="en-US" sz="3200" dirty="0" smtClean="0">
                <a:solidFill>
                  <a:srgbClr val="FFC000"/>
                </a:solidFill>
              </a:rPr>
              <a:t>till the end of the war desolations are determined</a:t>
            </a:r>
            <a:r>
              <a:rPr lang="en-US" sz="3200" dirty="0" smtClean="0"/>
              <a:t>.</a:t>
            </a:r>
            <a:r>
              <a:rPr lang="en-US" sz="3100" dirty="0" smtClean="0"/>
              <a:t> </a:t>
            </a:r>
            <a:endParaRPr lang="en-US" sz="31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dissolve">
                                      <p:cBhvr>
                                        <p:cTn id="1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Where you belong 02.jpg"/>
          <p:cNvPicPr>
            <a:picLocks noChangeAspect="1"/>
          </p:cNvPicPr>
          <p:nvPr/>
        </p:nvPicPr>
        <p:blipFill>
          <a:blip r:embed="rId2" cstate="print">
            <a:lum bright="-70000" contrast="20000"/>
          </a:blip>
          <a:stretch>
            <a:fillRect/>
          </a:stretch>
        </p:blipFill>
        <p:spPr>
          <a:xfrm>
            <a:off x="0" y="0"/>
            <a:ext cx="9144000" cy="6858000"/>
          </a:xfrm>
          <a:prstGeom prst="rect">
            <a:avLst/>
          </a:prstGeom>
        </p:spPr>
      </p:pic>
      <p:pic>
        <p:nvPicPr>
          <p:cNvPr id="2" name="Picture 1" descr="Jesus with disciples Mt of Olives.jpg"/>
          <p:cNvPicPr>
            <a:picLocks noChangeAspect="1"/>
          </p:cNvPicPr>
          <p:nvPr/>
        </p:nvPicPr>
        <p:blipFill>
          <a:blip r:embed="rId3" cstate="print"/>
          <a:stretch>
            <a:fillRect/>
          </a:stretch>
        </p:blipFill>
        <p:spPr>
          <a:xfrm>
            <a:off x="1905000" y="533400"/>
            <a:ext cx="5181600" cy="3886200"/>
          </a:xfrm>
          <a:prstGeom prst="rect">
            <a:avLst/>
          </a:prstGeom>
        </p:spPr>
      </p:pic>
      <p:pic>
        <p:nvPicPr>
          <p:cNvPr id="6" name="Picture 5" descr="When you see Jerusalem surrounded.jpg"/>
          <p:cNvPicPr>
            <a:picLocks noChangeAspect="1"/>
          </p:cNvPicPr>
          <p:nvPr/>
        </p:nvPicPr>
        <p:blipFill>
          <a:blip r:embed="rId4" cstate="print">
            <a:lum bright="-10000" contrast="10000"/>
          </a:blip>
          <a:stretch>
            <a:fillRect/>
          </a:stretch>
        </p:blipFill>
        <p:spPr>
          <a:xfrm>
            <a:off x="685800" y="609600"/>
            <a:ext cx="7620000" cy="3810000"/>
          </a:xfrm>
          <a:prstGeom prst="rect">
            <a:avLst/>
          </a:prstGeom>
        </p:spPr>
      </p:pic>
      <p:sp>
        <p:nvSpPr>
          <p:cNvPr id="4" name="Title 3"/>
          <p:cNvSpPr>
            <a:spLocks noGrp="1"/>
          </p:cNvSpPr>
          <p:nvPr>
            <p:ph type="title"/>
          </p:nvPr>
        </p:nvSpPr>
        <p:spPr>
          <a:xfrm>
            <a:off x="304800" y="228600"/>
            <a:ext cx="6019800" cy="1295400"/>
          </a:xfrm>
          <a:solidFill>
            <a:schemeClr val="tx1">
              <a:alpha val="35000"/>
            </a:schemeClr>
          </a:solidFill>
        </p:spPr>
        <p:txBody>
          <a:bodyPr>
            <a:normAutofit/>
          </a:bodyPr>
          <a:lstStyle/>
          <a:p>
            <a:r>
              <a:rPr lang="en-US" dirty="0" smtClean="0"/>
              <a:t>Daniel’s 70 weeks..</a:t>
            </a:r>
            <a:endParaRPr lang="en-US" dirty="0"/>
          </a:p>
        </p:txBody>
      </p:sp>
      <p:sp>
        <p:nvSpPr>
          <p:cNvPr id="5" name="Content Placeholder 4"/>
          <p:cNvSpPr>
            <a:spLocks noGrp="1"/>
          </p:cNvSpPr>
          <p:nvPr>
            <p:ph idx="1"/>
          </p:nvPr>
        </p:nvSpPr>
        <p:spPr>
          <a:xfrm>
            <a:off x="228600" y="3886200"/>
            <a:ext cx="8915400" cy="2971800"/>
          </a:xfrm>
          <a:solidFill>
            <a:schemeClr val="tx1">
              <a:alpha val="45000"/>
            </a:schemeClr>
          </a:solidFill>
        </p:spPr>
        <p:txBody>
          <a:bodyPr>
            <a:noAutofit/>
          </a:bodyPr>
          <a:lstStyle/>
          <a:p>
            <a:r>
              <a:rPr lang="en-US" sz="2800" dirty="0" smtClean="0"/>
              <a:t>27 Then he shall </a:t>
            </a:r>
            <a:r>
              <a:rPr lang="en-US" sz="2800" dirty="0" smtClean="0">
                <a:solidFill>
                  <a:srgbClr val="FFC000"/>
                </a:solidFill>
              </a:rPr>
              <a:t>confirm a covenant with many </a:t>
            </a:r>
            <a:r>
              <a:rPr lang="en-US" sz="2800" dirty="0" smtClean="0"/>
              <a:t>for one week; But </a:t>
            </a:r>
            <a:r>
              <a:rPr lang="en-US" sz="2800" dirty="0" smtClean="0">
                <a:solidFill>
                  <a:srgbClr val="FFC000"/>
                </a:solidFill>
              </a:rPr>
              <a:t>in the middle of the week He shall bring an end to sacrifice and offering</a:t>
            </a:r>
            <a:r>
              <a:rPr lang="en-US" sz="2800" dirty="0" smtClean="0"/>
              <a:t>. And on the wing of abominations shall be one who makes desolate, Even </a:t>
            </a:r>
            <a:r>
              <a:rPr lang="en-US" sz="2800" dirty="0" smtClean="0">
                <a:solidFill>
                  <a:srgbClr val="FFC000"/>
                </a:solidFill>
              </a:rPr>
              <a:t>until the consummation, which is determined, Is poured out on the desolate</a:t>
            </a:r>
            <a:r>
              <a:rPr lang="en-US" sz="2800" dirty="0" smtClean="0"/>
              <a:t>." </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dissolve">
                                      <p:cBhvr>
                                        <p:cTn id="1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Where you belong 02.jpg"/>
          <p:cNvPicPr>
            <a:picLocks noChangeAspect="1"/>
          </p:cNvPicPr>
          <p:nvPr/>
        </p:nvPicPr>
        <p:blipFill>
          <a:blip r:embed="rId2" cstate="print">
            <a:lum bright="-70000" contrast="20000"/>
          </a:blip>
          <a:stretch>
            <a:fillRect/>
          </a:stretch>
        </p:blipFill>
        <p:spPr>
          <a:xfrm>
            <a:off x="0" y="0"/>
            <a:ext cx="9144000" cy="6858000"/>
          </a:xfrm>
          <a:prstGeom prst="rect">
            <a:avLst/>
          </a:prstGeom>
        </p:spPr>
      </p:pic>
      <p:pic>
        <p:nvPicPr>
          <p:cNvPr id="2" name="Picture 1" descr="Jesus with disciples Mt of Olives.jpg"/>
          <p:cNvPicPr>
            <a:picLocks noChangeAspect="1"/>
          </p:cNvPicPr>
          <p:nvPr/>
        </p:nvPicPr>
        <p:blipFill>
          <a:blip r:embed="rId3" cstate="print"/>
          <a:stretch>
            <a:fillRect/>
          </a:stretch>
        </p:blipFill>
        <p:spPr>
          <a:xfrm>
            <a:off x="1905000" y="533400"/>
            <a:ext cx="5181600" cy="3886200"/>
          </a:xfrm>
          <a:prstGeom prst="rect">
            <a:avLst/>
          </a:prstGeom>
        </p:spPr>
      </p:pic>
      <p:pic>
        <p:nvPicPr>
          <p:cNvPr id="6" name="Picture 5" descr="When you see Jerusalem surrounded.jpg"/>
          <p:cNvPicPr>
            <a:picLocks noChangeAspect="1"/>
          </p:cNvPicPr>
          <p:nvPr/>
        </p:nvPicPr>
        <p:blipFill>
          <a:blip r:embed="rId4" cstate="print">
            <a:lum bright="-10000" contrast="10000"/>
          </a:blip>
          <a:stretch>
            <a:fillRect/>
          </a:stretch>
        </p:blipFill>
        <p:spPr>
          <a:xfrm>
            <a:off x="685800" y="609600"/>
            <a:ext cx="7620000" cy="3810000"/>
          </a:xfrm>
          <a:prstGeom prst="rect">
            <a:avLst/>
          </a:prstGeom>
        </p:spPr>
      </p:pic>
      <p:sp>
        <p:nvSpPr>
          <p:cNvPr id="4" name="Title 3"/>
          <p:cNvSpPr>
            <a:spLocks noGrp="1"/>
          </p:cNvSpPr>
          <p:nvPr>
            <p:ph type="title"/>
          </p:nvPr>
        </p:nvSpPr>
        <p:spPr>
          <a:xfrm>
            <a:off x="304800" y="228600"/>
            <a:ext cx="6019800" cy="1295400"/>
          </a:xfrm>
          <a:solidFill>
            <a:schemeClr val="tx1">
              <a:alpha val="35000"/>
            </a:schemeClr>
          </a:solidFill>
        </p:spPr>
        <p:txBody>
          <a:bodyPr>
            <a:normAutofit/>
          </a:bodyPr>
          <a:lstStyle/>
          <a:p>
            <a:r>
              <a:rPr lang="en-US" dirty="0" smtClean="0"/>
              <a:t>Daniel’s 70 weeks..</a:t>
            </a:r>
            <a:endParaRPr lang="en-US" dirty="0"/>
          </a:p>
        </p:txBody>
      </p:sp>
      <p:sp>
        <p:nvSpPr>
          <p:cNvPr id="5" name="Content Placeholder 4"/>
          <p:cNvSpPr>
            <a:spLocks noGrp="1"/>
          </p:cNvSpPr>
          <p:nvPr>
            <p:ph idx="1"/>
          </p:nvPr>
        </p:nvSpPr>
        <p:spPr>
          <a:xfrm>
            <a:off x="228600" y="2667000"/>
            <a:ext cx="8915400" cy="4191000"/>
          </a:xfrm>
          <a:solidFill>
            <a:schemeClr val="tx1">
              <a:alpha val="45000"/>
            </a:schemeClr>
          </a:solidFill>
        </p:spPr>
        <p:txBody>
          <a:bodyPr>
            <a:noAutofit/>
          </a:bodyPr>
          <a:lstStyle/>
          <a:p>
            <a:r>
              <a:rPr lang="en-US" sz="2800" dirty="0" smtClean="0"/>
              <a:t>70 weeks (70 sevens = 490 years)</a:t>
            </a:r>
          </a:p>
          <a:p>
            <a:r>
              <a:rPr lang="en-US" sz="2800" dirty="0" smtClean="0"/>
              <a:t>Command to restore Jerusalem – 458 B.C.</a:t>
            </a:r>
          </a:p>
          <a:p>
            <a:r>
              <a:rPr lang="en-US" sz="2800" dirty="0" smtClean="0"/>
              <a:t>7 weeks + 62 weeks (69 weeks) = 483 years</a:t>
            </a:r>
          </a:p>
          <a:p>
            <a:r>
              <a:rPr lang="en-US" sz="2800" dirty="0" smtClean="0"/>
              <a:t>458 – 483 = 26 AD</a:t>
            </a:r>
          </a:p>
          <a:p>
            <a:r>
              <a:rPr lang="en-US" sz="2800" dirty="0" smtClean="0"/>
              <a:t>70</a:t>
            </a:r>
            <a:r>
              <a:rPr lang="en-US" sz="2800" baseline="30000" dirty="0" smtClean="0"/>
              <a:t>th</a:t>
            </a:r>
            <a:r>
              <a:rPr lang="en-US" sz="2800" dirty="0" smtClean="0"/>
              <a:t> week – covenant with many (Matt 26:28)</a:t>
            </a:r>
          </a:p>
          <a:p>
            <a:r>
              <a:rPr lang="en-US" sz="2800" dirty="0" smtClean="0"/>
              <a:t>In middle of week.. End of sacrifice and offering</a:t>
            </a:r>
          </a:p>
          <a:p>
            <a:r>
              <a:rPr lang="en-US" sz="2800" dirty="0" smtClean="0"/>
              <a:t>Desolations are determined until consummation</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dissolv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dissolv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dissolv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dissolve">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5">
                                            <p:txEl>
                                              <p:pRg st="0" end="0"/>
                                            </p:txEl>
                                          </p:spTgt>
                                        </p:tgtEl>
                                        <p:attrNameLst>
                                          <p:attrName>style.visibility</p:attrName>
                                        </p:attrNameLst>
                                      </p:cBhvr>
                                      <p:to>
                                        <p:strVal val="visible"/>
                                      </p:to>
                                    </p:set>
                                    <p:animEffect transition="in" filter="dissolve">
                                      <p:cBhvr>
                                        <p:cTn id="42" dur="500"/>
                                        <p:tgtEl>
                                          <p:spTgt spid="5">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5">
                                            <p:txEl>
                                              <p:pRg st="1" end="1"/>
                                            </p:txEl>
                                          </p:spTgt>
                                        </p:tgtEl>
                                        <p:attrNameLst>
                                          <p:attrName>style.visibility</p:attrName>
                                        </p:attrNameLst>
                                      </p:cBhvr>
                                      <p:to>
                                        <p:strVal val="visible"/>
                                      </p:to>
                                    </p:set>
                                    <p:animEffect transition="in" filter="dissolve">
                                      <p:cBhvr>
                                        <p:cTn id="47" dur="500"/>
                                        <p:tgtEl>
                                          <p:spTgt spid="5">
                                            <p:txEl>
                                              <p:pRg st="1" end="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nodeType="clickEffect">
                                  <p:stCondLst>
                                    <p:cond delay="0"/>
                                  </p:stCondLst>
                                  <p:childTnLst>
                                    <p:set>
                                      <p:cBhvr>
                                        <p:cTn id="51" dur="1" fill="hold">
                                          <p:stCondLst>
                                            <p:cond delay="0"/>
                                          </p:stCondLst>
                                        </p:cTn>
                                        <p:tgtEl>
                                          <p:spTgt spid="5">
                                            <p:txEl>
                                              <p:pRg st="2" end="2"/>
                                            </p:txEl>
                                          </p:spTgt>
                                        </p:tgtEl>
                                        <p:attrNameLst>
                                          <p:attrName>style.visibility</p:attrName>
                                        </p:attrNameLst>
                                      </p:cBhvr>
                                      <p:to>
                                        <p:strVal val="visible"/>
                                      </p:to>
                                    </p:set>
                                    <p:animEffect transition="in" filter="dissolve">
                                      <p:cBhvr>
                                        <p:cTn id="52" dur="500"/>
                                        <p:tgtEl>
                                          <p:spTgt spid="5">
                                            <p:txEl>
                                              <p:pRg st="2" end="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nodeType="clickEffect">
                                  <p:stCondLst>
                                    <p:cond delay="0"/>
                                  </p:stCondLst>
                                  <p:childTnLst>
                                    <p:set>
                                      <p:cBhvr>
                                        <p:cTn id="56" dur="1" fill="hold">
                                          <p:stCondLst>
                                            <p:cond delay="0"/>
                                          </p:stCondLst>
                                        </p:cTn>
                                        <p:tgtEl>
                                          <p:spTgt spid="5">
                                            <p:txEl>
                                              <p:pRg st="3" end="3"/>
                                            </p:txEl>
                                          </p:spTgt>
                                        </p:tgtEl>
                                        <p:attrNameLst>
                                          <p:attrName>style.visibility</p:attrName>
                                        </p:attrNameLst>
                                      </p:cBhvr>
                                      <p:to>
                                        <p:strVal val="visible"/>
                                      </p:to>
                                    </p:set>
                                    <p:animEffect transition="in" filter="dissolve">
                                      <p:cBhvr>
                                        <p:cTn id="57" dur="500"/>
                                        <p:tgtEl>
                                          <p:spTgt spid="5">
                                            <p:txEl>
                                              <p:pRg st="3" end="3"/>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nodeType="clickEffect">
                                  <p:stCondLst>
                                    <p:cond delay="0"/>
                                  </p:stCondLst>
                                  <p:childTnLst>
                                    <p:set>
                                      <p:cBhvr>
                                        <p:cTn id="61" dur="1" fill="hold">
                                          <p:stCondLst>
                                            <p:cond delay="0"/>
                                          </p:stCondLst>
                                        </p:cTn>
                                        <p:tgtEl>
                                          <p:spTgt spid="5">
                                            <p:txEl>
                                              <p:pRg st="4" end="4"/>
                                            </p:txEl>
                                          </p:spTgt>
                                        </p:tgtEl>
                                        <p:attrNameLst>
                                          <p:attrName>style.visibility</p:attrName>
                                        </p:attrNameLst>
                                      </p:cBhvr>
                                      <p:to>
                                        <p:strVal val="visible"/>
                                      </p:to>
                                    </p:set>
                                    <p:animEffect transition="in" filter="dissolve">
                                      <p:cBhvr>
                                        <p:cTn id="62" dur="500"/>
                                        <p:tgtEl>
                                          <p:spTgt spid="5">
                                            <p:txEl>
                                              <p:pRg st="4" end="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nodeType="clickEffect">
                                  <p:stCondLst>
                                    <p:cond delay="0"/>
                                  </p:stCondLst>
                                  <p:childTnLst>
                                    <p:set>
                                      <p:cBhvr>
                                        <p:cTn id="66" dur="1" fill="hold">
                                          <p:stCondLst>
                                            <p:cond delay="0"/>
                                          </p:stCondLst>
                                        </p:cTn>
                                        <p:tgtEl>
                                          <p:spTgt spid="5">
                                            <p:txEl>
                                              <p:pRg st="5" end="5"/>
                                            </p:txEl>
                                          </p:spTgt>
                                        </p:tgtEl>
                                        <p:attrNameLst>
                                          <p:attrName>style.visibility</p:attrName>
                                        </p:attrNameLst>
                                      </p:cBhvr>
                                      <p:to>
                                        <p:strVal val="visible"/>
                                      </p:to>
                                    </p:set>
                                    <p:animEffect transition="in" filter="dissolve">
                                      <p:cBhvr>
                                        <p:cTn id="67" dur="500"/>
                                        <p:tgtEl>
                                          <p:spTgt spid="5">
                                            <p:txEl>
                                              <p:pRg st="5" end="5"/>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9" presetClass="entr" presetSubtype="0" fill="hold" nodeType="clickEffect">
                                  <p:stCondLst>
                                    <p:cond delay="0"/>
                                  </p:stCondLst>
                                  <p:childTnLst>
                                    <p:set>
                                      <p:cBhvr>
                                        <p:cTn id="71" dur="1" fill="hold">
                                          <p:stCondLst>
                                            <p:cond delay="0"/>
                                          </p:stCondLst>
                                        </p:cTn>
                                        <p:tgtEl>
                                          <p:spTgt spid="5">
                                            <p:txEl>
                                              <p:pRg st="6" end="6"/>
                                            </p:txEl>
                                          </p:spTgt>
                                        </p:tgtEl>
                                        <p:attrNameLst>
                                          <p:attrName>style.visibility</p:attrName>
                                        </p:attrNameLst>
                                      </p:cBhvr>
                                      <p:to>
                                        <p:strVal val="visible"/>
                                      </p:to>
                                    </p:set>
                                    <p:animEffect transition="in" filter="dissolve">
                                      <p:cBhvr>
                                        <p:cTn id="72"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Where you belong 02.jpg"/>
          <p:cNvPicPr>
            <a:picLocks noChangeAspect="1"/>
          </p:cNvPicPr>
          <p:nvPr/>
        </p:nvPicPr>
        <p:blipFill>
          <a:blip r:embed="rId2" cstate="print">
            <a:lum bright="-70000" contrast="20000"/>
          </a:blip>
          <a:stretch>
            <a:fillRect/>
          </a:stretch>
        </p:blipFill>
        <p:spPr>
          <a:xfrm>
            <a:off x="0" y="0"/>
            <a:ext cx="9144000" cy="6858000"/>
          </a:xfrm>
          <a:prstGeom prst="rect">
            <a:avLst/>
          </a:prstGeom>
        </p:spPr>
      </p:pic>
      <p:pic>
        <p:nvPicPr>
          <p:cNvPr id="2" name="Picture 1" descr="Jesus with disciples Mt of Olives.jpg"/>
          <p:cNvPicPr>
            <a:picLocks noChangeAspect="1"/>
          </p:cNvPicPr>
          <p:nvPr/>
        </p:nvPicPr>
        <p:blipFill>
          <a:blip r:embed="rId3" cstate="print"/>
          <a:stretch>
            <a:fillRect/>
          </a:stretch>
        </p:blipFill>
        <p:spPr>
          <a:xfrm>
            <a:off x="1905000" y="533400"/>
            <a:ext cx="5181600" cy="3886200"/>
          </a:xfrm>
          <a:prstGeom prst="rect">
            <a:avLst/>
          </a:prstGeom>
        </p:spPr>
      </p:pic>
      <p:pic>
        <p:nvPicPr>
          <p:cNvPr id="6" name="Picture 5" descr="When you see Jerusalem surrounded.jpg"/>
          <p:cNvPicPr>
            <a:picLocks noChangeAspect="1"/>
          </p:cNvPicPr>
          <p:nvPr/>
        </p:nvPicPr>
        <p:blipFill>
          <a:blip r:embed="rId4" cstate="print">
            <a:lum bright="-10000" contrast="10000"/>
          </a:blip>
          <a:stretch>
            <a:fillRect/>
          </a:stretch>
        </p:blipFill>
        <p:spPr>
          <a:xfrm>
            <a:off x="685800" y="609600"/>
            <a:ext cx="7620000" cy="3810000"/>
          </a:xfrm>
          <a:prstGeom prst="rect">
            <a:avLst/>
          </a:prstGeom>
        </p:spPr>
      </p:pic>
      <p:pic>
        <p:nvPicPr>
          <p:cNvPr id="10" name="Picture 9" descr="Jerusalem_Siege_by_Romans_70_AD_1.jpg"/>
          <p:cNvPicPr>
            <a:picLocks noChangeAspect="1"/>
          </p:cNvPicPr>
          <p:nvPr/>
        </p:nvPicPr>
        <p:blipFill>
          <a:blip r:embed="rId5" cstate="print">
            <a:lum bright="-10000" contrast="10000"/>
          </a:blip>
          <a:stretch>
            <a:fillRect/>
          </a:stretch>
        </p:blipFill>
        <p:spPr>
          <a:xfrm>
            <a:off x="685800" y="609601"/>
            <a:ext cx="7620000" cy="3962400"/>
          </a:xfrm>
          <a:prstGeom prst="rect">
            <a:avLst/>
          </a:prstGeom>
        </p:spPr>
      </p:pic>
      <p:sp>
        <p:nvSpPr>
          <p:cNvPr id="5" name="Content Placeholder 4"/>
          <p:cNvSpPr>
            <a:spLocks noGrp="1"/>
          </p:cNvSpPr>
          <p:nvPr>
            <p:ph idx="1"/>
          </p:nvPr>
        </p:nvSpPr>
        <p:spPr>
          <a:xfrm>
            <a:off x="228600" y="3048000"/>
            <a:ext cx="8915400" cy="3429000"/>
          </a:xfrm>
          <a:solidFill>
            <a:schemeClr val="tx1">
              <a:alpha val="55000"/>
            </a:schemeClr>
          </a:solidFill>
        </p:spPr>
        <p:txBody>
          <a:bodyPr>
            <a:noAutofit/>
          </a:bodyPr>
          <a:lstStyle/>
          <a:p>
            <a:r>
              <a:rPr lang="en-US" sz="2800" dirty="0" smtClean="0"/>
              <a:t>Vs 29-31 "Immediately after the tribulation of those days the sun will be darkened, and the moon will not give its light; the stars will fall from heaven, and the powers of the heavens will be shaken.  30 Then the sign of the Son of Man will appear in heaven, and then all the tribes of the earth will mourn, and they will see the Son of Man coming on the clouds of heaven with power and great glory.  </a:t>
            </a:r>
          </a:p>
          <a:p>
            <a:endParaRPr lang="en-US" sz="2800" dirty="0"/>
          </a:p>
        </p:txBody>
      </p:sp>
      <p:sp>
        <p:nvSpPr>
          <p:cNvPr id="4" name="Title 3"/>
          <p:cNvSpPr>
            <a:spLocks noGrp="1"/>
          </p:cNvSpPr>
          <p:nvPr>
            <p:ph type="title"/>
          </p:nvPr>
        </p:nvSpPr>
        <p:spPr>
          <a:xfrm>
            <a:off x="304800" y="228600"/>
            <a:ext cx="6019800" cy="1295400"/>
          </a:xfrm>
          <a:solidFill>
            <a:schemeClr val="tx1">
              <a:alpha val="55000"/>
            </a:schemeClr>
          </a:solidFill>
        </p:spPr>
        <p:txBody>
          <a:bodyPr>
            <a:normAutofit fontScale="90000"/>
          </a:bodyPr>
          <a:lstStyle/>
          <a:p>
            <a:r>
              <a:rPr lang="en-US" dirty="0" smtClean="0"/>
              <a:t>The sign of the Son of Man in heaven..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dissolve">
                                      <p:cBhvr>
                                        <p:cTn id="1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Where you belong 02.jpg"/>
          <p:cNvPicPr>
            <a:picLocks noChangeAspect="1"/>
          </p:cNvPicPr>
          <p:nvPr/>
        </p:nvPicPr>
        <p:blipFill>
          <a:blip r:embed="rId2" cstate="print">
            <a:lum bright="-70000" contrast="20000"/>
          </a:blip>
          <a:stretch>
            <a:fillRect/>
          </a:stretch>
        </p:blipFill>
        <p:spPr>
          <a:xfrm>
            <a:off x="0" y="0"/>
            <a:ext cx="9144000" cy="6858000"/>
          </a:xfrm>
          <a:prstGeom prst="rect">
            <a:avLst/>
          </a:prstGeom>
        </p:spPr>
      </p:pic>
      <p:pic>
        <p:nvPicPr>
          <p:cNvPr id="2" name="Picture 1" descr="Jesus with disciples Mt of Olives.jpg"/>
          <p:cNvPicPr>
            <a:picLocks noChangeAspect="1"/>
          </p:cNvPicPr>
          <p:nvPr/>
        </p:nvPicPr>
        <p:blipFill>
          <a:blip r:embed="rId3" cstate="print"/>
          <a:stretch>
            <a:fillRect/>
          </a:stretch>
        </p:blipFill>
        <p:spPr>
          <a:xfrm>
            <a:off x="1905000" y="533400"/>
            <a:ext cx="5181600" cy="3886200"/>
          </a:xfrm>
          <a:prstGeom prst="rect">
            <a:avLst/>
          </a:prstGeom>
        </p:spPr>
      </p:pic>
      <p:pic>
        <p:nvPicPr>
          <p:cNvPr id="6" name="Picture 5" descr="When you see Jerusalem surrounded.jpg"/>
          <p:cNvPicPr>
            <a:picLocks noChangeAspect="1"/>
          </p:cNvPicPr>
          <p:nvPr/>
        </p:nvPicPr>
        <p:blipFill>
          <a:blip r:embed="rId4" cstate="print">
            <a:lum bright="-10000" contrast="10000"/>
          </a:blip>
          <a:stretch>
            <a:fillRect/>
          </a:stretch>
        </p:blipFill>
        <p:spPr>
          <a:xfrm>
            <a:off x="685800" y="609600"/>
            <a:ext cx="7620000" cy="3810000"/>
          </a:xfrm>
          <a:prstGeom prst="rect">
            <a:avLst/>
          </a:prstGeom>
        </p:spPr>
      </p:pic>
      <p:pic>
        <p:nvPicPr>
          <p:cNvPr id="10" name="Picture 9" descr="Jerusalem_Siege_by_Romans_70_AD_1.jpg"/>
          <p:cNvPicPr>
            <a:picLocks noChangeAspect="1"/>
          </p:cNvPicPr>
          <p:nvPr/>
        </p:nvPicPr>
        <p:blipFill>
          <a:blip r:embed="rId5" cstate="print">
            <a:lum bright="-10000" contrast="10000"/>
          </a:blip>
          <a:stretch>
            <a:fillRect/>
          </a:stretch>
        </p:blipFill>
        <p:spPr>
          <a:xfrm>
            <a:off x="685800" y="609601"/>
            <a:ext cx="7620000" cy="3962400"/>
          </a:xfrm>
          <a:prstGeom prst="rect">
            <a:avLst/>
          </a:prstGeom>
        </p:spPr>
      </p:pic>
      <p:sp>
        <p:nvSpPr>
          <p:cNvPr id="5" name="Content Placeholder 4"/>
          <p:cNvSpPr>
            <a:spLocks noGrp="1"/>
          </p:cNvSpPr>
          <p:nvPr>
            <p:ph idx="1"/>
          </p:nvPr>
        </p:nvSpPr>
        <p:spPr>
          <a:xfrm>
            <a:off x="228600" y="4495800"/>
            <a:ext cx="8915400" cy="1981200"/>
          </a:xfrm>
          <a:solidFill>
            <a:schemeClr val="tx1">
              <a:alpha val="55000"/>
            </a:schemeClr>
          </a:solidFill>
        </p:spPr>
        <p:txBody>
          <a:bodyPr>
            <a:noAutofit/>
          </a:bodyPr>
          <a:lstStyle/>
          <a:p>
            <a:r>
              <a:rPr lang="en-US" sz="2800" dirty="0" smtClean="0"/>
              <a:t>Vs 29-31 " 31 And He will send His angels with a great sound of a trumpet, and they will gather together His elect from the four winds, from one end of heaven to the other. </a:t>
            </a:r>
          </a:p>
          <a:p>
            <a:endParaRPr lang="en-US" sz="2800" dirty="0"/>
          </a:p>
        </p:txBody>
      </p:sp>
      <p:sp>
        <p:nvSpPr>
          <p:cNvPr id="4" name="Title 3"/>
          <p:cNvSpPr>
            <a:spLocks noGrp="1"/>
          </p:cNvSpPr>
          <p:nvPr>
            <p:ph type="title"/>
          </p:nvPr>
        </p:nvSpPr>
        <p:spPr>
          <a:xfrm>
            <a:off x="304800" y="228600"/>
            <a:ext cx="6019800" cy="1295400"/>
          </a:xfrm>
          <a:solidFill>
            <a:schemeClr val="tx1">
              <a:alpha val="55000"/>
            </a:schemeClr>
          </a:solidFill>
        </p:spPr>
        <p:txBody>
          <a:bodyPr>
            <a:normAutofit/>
          </a:bodyPr>
          <a:lstStyle/>
          <a:p>
            <a:r>
              <a:rPr lang="en-US" dirty="0" smtClean="0"/>
              <a:t>Delivering His elect..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dissolve">
                                      <p:cBhvr>
                                        <p:cTn id="1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Where you belong 02.jpg"/>
          <p:cNvPicPr>
            <a:picLocks noChangeAspect="1"/>
          </p:cNvPicPr>
          <p:nvPr/>
        </p:nvPicPr>
        <p:blipFill>
          <a:blip r:embed="rId2" cstate="print">
            <a:lum bright="-70000" contrast="20000"/>
          </a:blip>
          <a:stretch>
            <a:fillRect/>
          </a:stretch>
        </p:blipFill>
        <p:spPr>
          <a:xfrm>
            <a:off x="0" y="0"/>
            <a:ext cx="9144000" cy="6858000"/>
          </a:xfrm>
          <a:prstGeom prst="rect">
            <a:avLst/>
          </a:prstGeom>
        </p:spPr>
      </p:pic>
      <p:pic>
        <p:nvPicPr>
          <p:cNvPr id="2" name="Picture 1" descr="Jesus with disciples Mt of Olives.jpg"/>
          <p:cNvPicPr>
            <a:picLocks noChangeAspect="1"/>
          </p:cNvPicPr>
          <p:nvPr/>
        </p:nvPicPr>
        <p:blipFill>
          <a:blip r:embed="rId3" cstate="print"/>
          <a:stretch>
            <a:fillRect/>
          </a:stretch>
        </p:blipFill>
        <p:spPr>
          <a:xfrm>
            <a:off x="1905000" y="533400"/>
            <a:ext cx="5181600" cy="3886200"/>
          </a:xfrm>
          <a:prstGeom prst="rect">
            <a:avLst/>
          </a:prstGeom>
        </p:spPr>
      </p:pic>
      <p:pic>
        <p:nvPicPr>
          <p:cNvPr id="6" name="Picture 5" descr="When you see Jerusalem surrounded.jpg"/>
          <p:cNvPicPr>
            <a:picLocks noChangeAspect="1"/>
          </p:cNvPicPr>
          <p:nvPr/>
        </p:nvPicPr>
        <p:blipFill>
          <a:blip r:embed="rId4" cstate="print">
            <a:lum bright="-10000" contrast="10000"/>
          </a:blip>
          <a:stretch>
            <a:fillRect/>
          </a:stretch>
        </p:blipFill>
        <p:spPr>
          <a:xfrm>
            <a:off x="685800" y="609600"/>
            <a:ext cx="7620000" cy="3810000"/>
          </a:xfrm>
          <a:prstGeom prst="rect">
            <a:avLst/>
          </a:prstGeom>
        </p:spPr>
      </p:pic>
      <p:pic>
        <p:nvPicPr>
          <p:cNvPr id="10" name="Picture 9" descr="Jerusalem_Siege_by_Romans_70_AD_1.jpg"/>
          <p:cNvPicPr>
            <a:picLocks noChangeAspect="1"/>
          </p:cNvPicPr>
          <p:nvPr/>
        </p:nvPicPr>
        <p:blipFill>
          <a:blip r:embed="rId5" cstate="print">
            <a:lum bright="-10000" contrast="10000"/>
          </a:blip>
          <a:stretch>
            <a:fillRect/>
          </a:stretch>
        </p:blipFill>
        <p:spPr>
          <a:xfrm>
            <a:off x="685800" y="609601"/>
            <a:ext cx="7620000" cy="3962400"/>
          </a:xfrm>
          <a:prstGeom prst="rect">
            <a:avLst/>
          </a:prstGeom>
        </p:spPr>
      </p:pic>
      <p:sp>
        <p:nvSpPr>
          <p:cNvPr id="5" name="Content Placeholder 4"/>
          <p:cNvSpPr>
            <a:spLocks noGrp="1"/>
          </p:cNvSpPr>
          <p:nvPr>
            <p:ph idx="1"/>
          </p:nvPr>
        </p:nvSpPr>
        <p:spPr>
          <a:xfrm>
            <a:off x="228600" y="3276600"/>
            <a:ext cx="8915400" cy="3352800"/>
          </a:xfrm>
          <a:solidFill>
            <a:schemeClr val="tx1">
              <a:alpha val="55000"/>
            </a:schemeClr>
          </a:solidFill>
        </p:spPr>
        <p:txBody>
          <a:bodyPr>
            <a:noAutofit/>
          </a:bodyPr>
          <a:lstStyle/>
          <a:p>
            <a:r>
              <a:rPr lang="en-US" sz="2800" dirty="0" smtClean="0"/>
              <a:t>Matthew 24:32-34 "Now learn this parable from the fig tree: When its branch has already become tender and puts forth leaves, you know that summer is near.  33 So you also, when you see all these things, know that it is near — at the doors!   34 Assuredly, I say to you, this generation will by no means pass away till all these things take place. </a:t>
            </a:r>
          </a:p>
          <a:p>
            <a:endParaRPr lang="en-US" sz="2800" dirty="0"/>
          </a:p>
        </p:txBody>
      </p:sp>
      <p:sp>
        <p:nvSpPr>
          <p:cNvPr id="4" name="Title 3"/>
          <p:cNvSpPr>
            <a:spLocks noGrp="1"/>
          </p:cNvSpPr>
          <p:nvPr>
            <p:ph type="title"/>
          </p:nvPr>
        </p:nvSpPr>
        <p:spPr>
          <a:xfrm>
            <a:off x="304800" y="228600"/>
            <a:ext cx="6019800" cy="1295400"/>
          </a:xfrm>
          <a:solidFill>
            <a:schemeClr val="tx1">
              <a:alpha val="55000"/>
            </a:schemeClr>
          </a:solidFill>
        </p:spPr>
        <p:txBody>
          <a:bodyPr>
            <a:normAutofit/>
          </a:bodyPr>
          <a:lstStyle/>
          <a:p>
            <a:r>
              <a:rPr lang="en-US" dirty="0" smtClean="0"/>
              <a:t>All these things..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dissolve">
                                      <p:cBhvr>
                                        <p:cTn id="1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Final Coming..</a:t>
            </a:r>
            <a:endParaRPr lang="en-US" dirty="0"/>
          </a:p>
        </p:txBody>
      </p:sp>
      <p:sp>
        <p:nvSpPr>
          <p:cNvPr id="3" name="Content Placeholder 2"/>
          <p:cNvSpPr>
            <a:spLocks noGrp="1"/>
          </p:cNvSpPr>
          <p:nvPr>
            <p:ph idx="1"/>
          </p:nvPr>
        </p:nvSpPr>
        <p:spPr>
          <a:xfrm>
            <a:off x="381000" y="1524000"/>
            <a:ext cx="8229600" cy="2362200"/>
          </a:xfrm>
        </p:spPr>
        <p:txBody>
          <a:bodyPr>
            <a:normAutofit fontScale="92500" lnSpcReduction="10000"/>
          </a:bodyPr>
          <a:lstStyle/>
          <a:p>
            <a:r>
              <a:rPr lang="en-US" dirty="0" smtClean="0"/>
              <a:t>36 "But of </a:t>
            </a:r>
            <a:r>
              <a:rPr lang="en-US" dirty="0" smtClean="0">
                <a:solidFill>
                  <a:srgbClr val="FFC000"/>
                </a:solidFill>
              </a:rPr>
              <a:t>that day</a:t>
            </a:r>
            <a:r>
              <a:rPr lang="en-US" dirty="0" smtClean="0"/>
              <a:t> and hour </a:t>
            </a:r>
            <a:r>
              <a:rPr lang="en-US" dirty="0" smtClean="0">
                <a:solidFill>
                  <a:srgbClr val="FFC000"/>
                </a:solidFill>
              </a:rPr>
              <a:t>no one knows</a:t>
            </a:r>
            <a:r>
              <a:rPr lang="en-US" dirty="0" smtClean="0"/>
              <a:t>, not even the angels of heaven, but My Father only.  37 But as the days of Noah were, so also will the coming of the Son of Man be.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Where you belong 02.jpg"/>
          <p:cNvPicPr>
            <a:picLocks noChangeAspect="1"/>
          </p:cNvPicPr>
          <p:nvPr/>
        </p:nvPicPr>
        <p:blipFill>
          <a:blip r:embed="rId2" cstate="print">
            <a:lum bright="-70000" contrast="20000"/>
          </a:blip>
          <a:stretch>
            <a:fillRect/>
          </a:stretch>
        </p:blipFill>
        <p:spPr>
          <a:xfrm>
            <a:off x="0" y="0"/>
            <a:ext cx="9144000" cy="6858000"/>
          </a:xfrm>
          <a:prstGeom prst="rect">
            <a:avLst/>
          </a:prstGeom>
        </p:spPr>
      </p:pic>
      <p:pic>
        <p:nvPicPr>
          <p:cNvPr id="6" name="Picture 5" descr="Hourglass-Bible.jpg"/>
          <p:cNvPicPr>
            <a:picLocks noChangeAspect="1"/>
          </p:cNvPicPr>
          <p:nvPr/>
        </p:nvPicPr>
        <p:blipFill>
          <a:blip r:embed="rId3" cstate="print"/>
          <a:stretch>
            <a:fillRect/>
          </a:stretch>
        </p:blipFill>
        <p:spPr>
          <a:xfrm>
            <a:off x="3352800" y="533400"/>
            <a:ext cx="2411083" cy="3276600"/>
          </a:xfrm>
          <a:prstGeom prst="rect">
            <a:avLst/>
          </a:prstGeom>
        </p:spPr>
      </p:pic>
      <p:sp>
        <p:nvSpPr>
          <p:cNvPr id="7" name="Title 6"/>
          <p:cNvSpPr>
            <a:spLocks noGrp="1"/>
          </p:cNvSpPr>
          <p:nvPr>
            <p:ph type="title"/>
          </p:nvPr>
        </p:nvSpPr>
        <p:spPr/>
        <p:txBody>
          <a:bodyPr/>
          <a:lstStyle/>
          <a:p>
            <a:r>
              <a:rPr lang="en-US" dirty="0" smtClean="0"/>
              <a:t>Be ready..</a:t>
            </a:r>
            <a:endParaRPr lang="en-US" dirty="0"/>
          </a:p>
        </p:txBody>
      </p:sp>
      <p:sp>
        <p:nvSpPr>
          <p:cNvPr id="3" name="Content Placeholder 2"/>
          <p:cNvSpPr>
            <a:spLocks noGrp="1"/>
          </p:cNvSpPr>
          <p:nvPr>
            <p:ph idx="1"/>
          </p:nvPr>
        </p:nvSpPr>
        <p:spPr>
          <a:xfrm>
            <a:off x="381000" y="3810000"/>
            <a:ext cx="8382000" cy="2239963"/>
          </a:xfrm>
          <a:solidFill>
            <a:schemeClr val="tx1">
              <a:alpha val="45000"/>
            </a:schemeClr>
          </a:solidFill>
        </p:spPr>
        <p:txBody>
          <a:bodyPr>
            <a:normAutofit fontScale="92500" lnSpcReduction="20000"/>
          </a:bodyPr>
          <a:lstStyle/>
          <a:p>
            <a:r>
              <a:rPr lang="en-US" dirty="0" smtClean="0"/>
              <a:t>Matt 24:42 Watch therefore, for you do not know what hour your Lord is coming.. 44 Therefore you also be ready, for the Son of Man is coming at an hour you do not expect.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Final Coming..</a:t>
            </a:r>
            <a:endParaRPr lang="en-US" dirty="0"/>
          </a:p>
        </p:txBody>
      </p:sp>
      <p:sp>
        <p:nvSpPr>
          <p:cNvPr id="3" name="Content Placeholder 2"/>
          <p:cNvSpPr>
            <a:spLocks noGrp="1"/>
          </p:cNvSpPr>
          <p:nvPr>
            <p:ph idx="1"/>
          </p:nvPr>
        </p:nvSpPr>
        <p:spPr>
          <a:xfrm>
            <a:off x="381000" y="1524000"/>
            <a:ext cx="8229600" cy="4724400"/>
          </a:xfrm>
        </p:spPr>
        <p:txBody>
          <a:bodyPr>
            <a:normAutofit/>
          </a:bodyPr>
          <a:lstStyle/>
          <a:p>
            <a:r>
              <a:rPr lang="en-US" dirty="0" smtClean="0"/>
              <a:t>Jesus had knowledge of time of His coming upon Jerusalem.. but not this</a:t>
            </a:r>
          </a:p>
          <a:p>
            <a:r>
              <a:rPr lang="en-US" dirty="0" smtClean="0"/>
              <a:t>The angels do not know..</a:t>
            </a:r>
          </a:p>
          <a:p>
            <a:r>
              <a:rPr lang="en-US" dirty="0" smtClean="0"/>
              <a:t>Only the Father knew..</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prepare..</a:t>
            </a:r>
            <a:endParaRPr lang="en-US" dirty="0"/>
          </a:p>
        </p:txBody>
      </p:sp>
      <p:sp>
        <p:nvSpPr>
          <p:cNvPr id="3" name="Content Placeholder 2"/>
          <p:cNvSpPr>
            <a:spLocks noGrp="1"/>
          </p:cNvSpPr>
          <p:nvPr>
            <p:ph idx="1"/>
          </p:nvPr>
        </p:nvSpPr>
        <p:spPr>
          <a:xfrm>
            <a:off x="381000" y="1524000"/>
            <a:ext cx="8229600" cy="4724400"/>
          </a:xfrm>
        </p:spPr>
        <p:txBody>
          <a:bodyPr>
            <a:normAutofit/>
          </a:bodyPr>
          <a:lstStyle/>
          <a:p>
            <a:r>
              <a:rPr lang="en-US" dirty="0" smtClean="0"/>
              <a:t>Will be sudden and unexpected..</a:t>
            </a:r>
          </a:p>
          <a:p>
            <a:r>
              <a:rPr lang="en-US" dirty="0" smtClean="0"/>
              <a:t>Will take people by surprise as in the Great Flood .. Vs 37-39</a:t>
            </a:r>
          </a:p>
          <a:p>
            <a:r>
              <a:rPr lang="en-US" dirty="0" smtClean="0"/>
              <a:t>Some will be ready.. Close friends will not.. Vs 40-41</a:t>
            </a:r>
          </a:p>
          <a:p>
            <a:r>
              <a:rPr lang="en-US" dirty="0" smtClean="0"/>
              <a:t>Thief gives no warning.. Be always on watch </a:t>
            </a:r>
            <a:r>
              <a:rPr lang="en-US" dirty="0" err="1" smtClean="0"/>
              <a:t>vs</a:t>
            </a:r>
            <a:r>
              <a:rPr lang="en-US" dirty="0" smtClean="0"/>
              <a:t> 42-45</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prepare..</a:t>
            </a:r>
            <a:endParaRPr lang="en-US" dirty="0"/>
          </a:p>
        </p:txBody>
      </p:sp>
      <p:sp>
        <p:nvSpPr>
          <p:cNvPr id="3" name="Content Placeholder 2"/>
          <p:cNvSpPr>
            <a:spLocks noGrp="1"/>
          </p:cNvSpPr>
          <p:nvPr>
            <p:ph idx="1"/>
          </p:nvPr>
        </p:nvSpPr>
        <p:spPr>
          <a:xfrm>
            <a:off x="381000" y="1524000"/>
            <a:ext cx="8229600" cy="4724400"/>
          </a:xfrm>
          <a:solidFill>
            <a:schemeClr val="tx1">
              <a:alpha val="60000"/>
            </a:schemeClr>
          </a:solidFill>
        </p:spPr>
        <p:txBody>
          <a:bodyPr>
            <a:normAutofit lnSpcReduction="10000"/>
          </a:bodyPr>
          <a:lstStyle/>
          <a:p>
            <a:r>
              <a:rPr lang="en-US" dirty="0" smtClean="0"/>
              <a:t>The wise servant is prepared for his Lord’s return at any time </a:t>
            </a:r>
            <a:r>
              <a:rPr lang="en-US" dirty="0" err="1" smtClean="0"/>
              <a:t>vs</a:t>
            </a:r>
            <a:r>
              <a:rPr lang="en-US" dirty="0" smtClean="0"/>
              <a:t> 45-51</a:t>
            </a:r>
          </a:p>
          <a:p>
            <a:r>
              <a:rPr lang="en-US" dirty="0" smtClean="0"/>
              <a:t>The wise virgins were prepared for the delay of the bridegroom 25:1-13</a:t>
            </a:r>
          </a:p>
          <a:p>
            <a:r>
              <a:rPr lang="en-US" dirty="0" smtClean="0"/>
              <a:t>The servants who used their talents were honored 25:14-30</a:t>
            </a:r>
          </a:p>
          <a:p>
            <a:r>
              <a:rPr lang="en-US" dirty="0" smtClean="0"/>
              <a:t>The judgment will follow His coming 25:31-46</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7" name="Picture 6" descr="church leadership  02.jpg"/>
          <p:cNvPicPr>
            <a:picLocks noChangeAspect="1"/>
          </p:cNvPicPr>
          <p:nvPr/>
        </p:nvPicPr>
        <p:blipFill>
          <a:blip r:embed="rId3" cstate="print">
            <a:lum bright="-10000" contrast="10000"/>
          </a:blip>
          <a:stretch>
            <a:fillRect/>
          </a:stretch>
        </p:blipFill>
        <p:spPr>
          <a:xfrm>
            <a:off x="0" y="0"/>
            <a:ext cx="9144000" cy="6858000"/>
          </a:xfrm>
          <a:prstGeom prst="rect">
            <a:avLst/>
          </a:prstGeom>
        </p:spPr>
      </p:pic>
      <p:pic>
        <p:nvPicPr>
          <p:cNvPr id="6" name="Picture 5" descr="ready or not.jpg"/>
          <p:cNvPicPr>
            <a:picLocks noChangeAspect="1"/>
          </p:cNvPicPr>
          <p:nvPr/>
        </p:nvPicPr>
        <p:blipFill>
          <a:blip r:embed="rId4" cstate="print">
            <a:lum bright="-25000" contrast="10000"/>
          </a:blip>
          <a:stretch>
            <a:fillRect/>
          </a:stretch>
        </p:blipFill>
        <p:spPr>
          <a:xfrm>
            <a:off x="0" y="0"/>
            <a:ext cx="9144000" cy="6858000"/>
          </a:xfrm>
          <a:prstGeom prst="rect">
            <a:avLst/>
          </a:prstGeom>
        </p:spPr>
      </p:pic>
      <p:sp>
        <p:nvSpPr>
          <p:cNvPr id="5" name="Title 4"/>
          <p:cNvSpPr>
            <a:spLocks noGrp="1"/>
          </p:cNvSpPr>
          <p:nvPr>
            <p:ph type="ctrTitle"/>
          </p:nvPr>
        </p:nvSpPr>
        <p:spPr>
          <a:xfrm>
            <a:off x="685800" y="228600"/>
            <a:ext cx="7772400" cy="1295399"/>
          </a:xfrm>
          <a:solidFill>
            <a:schemeClr val="tx1">
              <a:alpha val="40000"/>
            </a:schemeClr>
          </a:solidFill>
        </p:spPr>
        <p:txBody>
          <a:bodyPr/>
          <a:lstStyle/>
          <a:p>
            <a:r>
              <a:rPr lang="en-US" dirty="0" smtClean="0"/>
              <a:t>In the Blink of an Eye</a:t>
            </a:r>
            <a:endParaRPr lang="en-US" dirty="0"/>
          </a:p>
        </p:txBody>
      </p:sp>
      <p:sp>
        <p:nvSpPr>
          <p:cNvPr id="8" name="Subtitle 7"/>
          <p:cNvSpPr>
            <a:spLocks noGrp="1"/>
          </p:cNvSpPr>
          <p:nvPr>
            <p:ph type="subTitle" idx="1"/>
          </p:nvPr>
        </p:nvSpPr>
        <p:spPr>
          <a:xfrm>
            <a:off x="1447800" y="5486400"/>
            <a:ext cx="6400800" cy="1066800"/>
          </a:xfrm>
          <a:solidFill>
            <a:schemeClr val="tx1">
              <a:alpha val="40000"/>
            </a:schemeClr>
          </a:solidFill>
        </p:spPr>
        <p:txBody>
          <a:bodyPr>
            <a:normAutofit/>
          </a:bodyPr>
          <a:lstStyle/>
          <a:p>
            <a:r>
              <a:rPr lang="en-US" sz="4400" dirty="0" smtClean="0"/>
              <a:t>Matthew 24:36-44</a:t>
            </a:r>
            <a:endParaRPr lang="en-US" sz="4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Where you belong 02.jpg"/>
          <p:cNvPicPr>
            <a:picLocks noChangeAspect="1"/>
          </p:cNvPicPr>
          <p:nvPr/>
        </p:nvPicPr>
        <p:blipFill>
          <a:blip r:embed="rId2" cstate="print">
            <a:lum bright="-70000" contrast="20000"/>
          </a:blip>
          <a:stretch>
            <a:fillRect/>
          </a:stretch>
        </p:blipFill>
        <p:spPr>
          <a:xfrm>
            <a:off x="0" y="0"/>
            <a:ext cx="9144000" cy="6858000"/>
          </a:xfrm>
          <a:prstGeom prst="rect">
            <a:avLst/>
          </a:prstGeom>
        </p:spPr>
      </p:pic>
      <p:pic>
        <p:nvPicPr>
          <p:cNvPr id="2" name="Picture 1" descr="Jesus with disciples Mt of Olives.jpg"/>
          <p:cNvPicPr>
            <a:picLocks noChangeAspect="1"/>
          </p:cNvPicPr>
          <p:nvPr/>
        </p:nvPicPr>
        <p:blipFill>
          <a:blip r:embed="rId3" cstate="print"/>
          <a:stretch>
            <a:fillRect/>
          </a:stretch>
        </p:blipFill>
        <p:spPr>
          <a:xfrm>
            <a:off x="1905000" y="533400"/>
            <a:ext cx="5181600" cy="3886200"/>
          </a:xfrm>
          <a:prstGeom prst="rect">
            <a:avLst/>
          </a:prstGeom>
        </p:spPr>
      </p:pic>
      <p:sp>
        <p:nvSpPr>
          <p:cNvPr id="4" name="Title 3"/>
          <p:cNvSpPr>
            <a:spLocks noGrp="1"/>
          </p:cNvSpPr>
          <p:nvPr>
            <p:ph type="title"/>
          </p:nvPr>
        </p:nvSpPr>
        <p:spPr>
          <a:xfrm>
            <a:off x="304800" y="228600"/>
            <a:ext cx="6324600" cy="1066800"/>
          </a:xfrm>
          <a:solidFill>
            <a:schemeClr val="tx1">
              <a:alpha val="35000"/>
            </a:schemeClr>
          </a:solidFill>
        </p:spPr>
        <p:txBody>
          <a:bodyPr>
            <a:normAutofit/>
          </a:bodyPr>
          <a:lstStyle/>
          <a:p>
            <a:r>
              <a:rPr lang="en-US" dirty="0" smtClean="0"/>
              <a:t>Jesus’ warnings..</a:t>
            </a:r>
            <a:endParaRPr lang="en-US" dirty="0"/>
          </a:p>
        </p:txBody>
      </p:sp>
      <p:sp>
        <p:nvSpPr>
          <p:cNvPr id="5" name="Content Placeholder 4"/>
          <p:cNvSpPr>
            <a:spLocks noGrp="1"/>
          </p:cNvSpPr>
          <p:nvPr>
            <p:ph idx="1"/>
          </p:nvPr>
        </p:nvSpPr>
        <p:spPr>
          <a:xfrm>
            <a:off x="381000" y="4343400"/>
            <a:ext cx="8382000" cy="1981200"/>
          </a:xfrm>
          <a:solidFill>
            <a:schemeClr val="tx1">
              <a:alpha val="45000"/>
            </a:schemeClr>
          </a:solidFill>
        </p:spPr>
        <p:txBody>
          <a:bodyPr>
            <a:normAutofit fontScale="92500"/>
          </a:bodyPr>
          <a:lstStyle/>
          <a:p>
            <a:r>
              <a:rPr lang="en-US" dirty="0" smtClean="0"/>
              <a:t>Matthew 24:1-3 "Assuredly, I say to you, </a:t>
            </a:r>
            <a:r>
              <a:rPr lang="en-US" dirty="0" smtClean="0">
                <a:solidFill>
                  <a:srgbClr val="FFC000"/>
                </a:solidFill>
              </a:rPr>
              <a:t>not one stone </a:t>
            </a:r>
            <a:r>
              <a:rPr lang="en-US" dirty="0" smtClean="0"/>
              <a:t>shall be left here upon another, that shall not be thrown down."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Where you belong 02.jpg"/>
          <p:cNvPicPr>
            <a:picLocks noChangeAspect="1"/>
          </p:cNvPicPr>
          <p:nvPr/>
        </p:nvPicPr>
        <p:blipFill>
          <a:blip r:embed="rId2" cstate="print">
            <a:lum bright="-70000" contrast="20000"/>
          </a:blip>
          <a:stretch>
            <a:fillRect/>
          </a:stretch>
        </p:blipFill>
        <p:spPr>
          <a:xfrm>
            <a:off x="0" y="0"/>
            <a:ext cx="9144000" cy="6858000"/>
          </a:xfrm>
          <a:prstGeom prst="rect">
            <a:avLst/>
          </a:prstGeom>
        </p:spPr>
      </p:pic>
      <p:pic>
        <p:nvPicPr>
          <p:cNvPr id="2" name="Picture 1" descr="Jesus with disciples Mt of Olives.jpg"/>
          <p:cNvPicPr>
            <a:picLocks noChangeAspect="1"/>
          </p:cNvPicPr>
          <p:nvPr/>
        </p:nvPicPr>
        <p:blipFill>
          <a:blip r:embed="rId3" cstate="print"/>
          <a:stretch>
            <a:fillRect/>
          </a:stretch>
        </p:blipFill>
        <p:spPr>
          <a:xfrm>
            <a:off x="1905000" y="533400"/>
            <a:ext cx="5181600" cy="3886200"/>
          </a:xfrm>
          <a:prstGeom prst="rect">
            <a:avLst/>
          </a:prstGeom>
        </p:spPr>
      </p:pic>
      <p:pic>
        <p:nvPicPr>
          <p:cNvPr id="6" name="Picture 5" descr="foundation-stone.jpg"/>
          <p:cNvPicPr>
            <a:picLocks noChangeAspect="1"/>
          </p:cNvPicPr>
          <p:nvPr/>
        </p:nvPicPr>
        <p:blipFill>
          <a:blip r:embed="rId4" cstate="print">
            <a:lum bright="-7000" contrast="10000"/>
          </a:blip>
          <a:stretch>
            <a:fillRect/>
          </a:stretch>
        </p:blipFill>
        <p:spPr>
          <a:xfrm>
            <a:off x="1905000" y="609600"/>
            <a:ext cx="5181600" cy="3810000"/>
          </a:xfrm>
          <a:prstGeom prst="rect">
            <a:avLst/>
          </a:prstGeom>
        </p:spPr>
      </p:pic>
      <p:sp>
        <p:nvSpPr>
          <p:cNvPr id="4" name="Title 3"/>
          <p:cNvSpPr>
            <a:spLocks noGrp="1"/>
          </p:cNvSpPr>
          <p:nvPr>
            <p:ph type="title"/>
          </p:nvPr>
        </p:nvSpPr>
        <p:spPr>
          <a:xfrm>
            <a:off x="304800" y="228600"/>
            <a:ext cx="6324600" cy="1066800"/>
          </a:xfrm>
          <a:solidFill>
            <a:schemeClr val="tx1">
              <a:alpha val="35000"/>
            </a:schemeClr>
          </a:solidFill>
        </p:spPr>
        <p:txBody>
          <a:bodyPr>
            <a:normAutofit/>
          </a:bodyPr>
          <a:lstStyle/>
          <a:p>
            <a:r>
              <a:rPr lang="en-US" dirty="0" smtClean="0"/>
              <a:t>Jesus’ warnings..</a:t>
            </a:r>
            <a:endParaRPr lang="en-US" dirty="0"/>
          </a:p>
        </p:txBody>
      </p:sp>
      <p:sp>
        <p:nvSpPr>
          <p:cNvPr id="5" name="Content Placeholder 4"/>
          <p:cNvSpPr>
            <a:spLocks noGrp="1"/>
          </p:cNvSpPr>
          <p:nvPr>
            <p:ph idx="1"/>
          </p:nvPr>
        </p:nvSpPr>
        <p:spPr>
          <a:xfrm>
            <a:off x="381000" y="4343400"/>
            <a:ext cx="8382000" cy="1981200"/>
          </a:xfrm>
          <a:solidFill>
            <a:schemeClr val="tx1">
              <a:alpha val="45000"/>
            </a:schemeClr>
          </a:solidFill>
        </p:spPr>
        <p:txBody>
          <a:bodyPr>
            <a:normAutofit fontScale="92500"/>
          </a:bodyPr>
          <a:lstStyle/>
          <a:p>
            <a:r>
              <a:rPr lang="en-US" dirty="0" smtClean="0"/>
              <a:t>Matthew 24:1-3 "Assuredly, I say to you, </a:t>
            </a:r>
            <a:r>
              <a:rPr lang="en-US" dirty="0" smtClean="0">
                <a:solidFill>
                  <a:srgbClr val="FFC000"/>
                </a:solidFill>
              </a:rPr>
              <a:t>not one stone </a:t>
            </a:r>
            <a:r>
              <a:rPr lang="en-US" dirty="0" smtClean="0"/>
              <a:t>shall be left here upon another, that shall not be thrown down."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Where you belong 02.jpg"/>
          <p:cNvPicPr>
            <a:picLocks noChangeAspect="1"/>
          </p:cNvPicPr>
          <p:nvPr/>
        </p:nvPicPr>
        <p:blipFill>
          <a:blip r:embed="rId2" cstate="print">
            <a:lum bright="-70000" contrast="20000"/>
          </a:blip>
          <a:stretch>
            <a:fillRect/>
          </a:stretch>
        </p:blipFill>
        <p:spPr>
          <a:xfrm>
            <a:off x="0" y="0"/>
            <a:ext cx="9144000" cy="6858000"/>
          </a:xfrm>
          <a:prstGeom prst="rect">
            <a:avLst/>
          </a:prstGeom>
        </p:spPr>
      </p:pic>
      <p:pic>
        <p:nvPicPr>
          <p:cNvPr id="2" name="Picture 1" descr="Jesus with disciples Mt of Olives.jpg"/>
          <p:cNvPicPr>
            <a:picLocks noChangeAspect="1"/>
          </p:cNvPicPr>
          <p:nvPr/>
        </p:nvPicPr>
        <p:blipFill>
          <a:blip r:embed="rId3" cstate="print"/>
          <a:stretch>
            <a:fillRect/>
          </a:stretch>
        </p:blipFill>
        <p:spPr>
          <a:xfrm>
            <a:off x="1905000" y="533400"/>
            <a:ext cx="5181600" cy="3886200"/>
          </a:xfrm>
          <a:prstGeom prst="rect">
            <a:avLst/>
          </a:prstGeom>
        </p:spPr>
      </p:pic>
      <p:sp>
        <p:nvSpPr>
          <p:cNvPr id="4" name="Title 3"/>
          <p:cNvSpPr>
            <a:spLocks noGrp="1"/>
          </p:cNvSpPr>
          <p:nvPr>
            <p:ph type="title"/>
          </p:nvPr>
        </p:nvSpPr>
        <p:spPr>
          <a:xfrm>
            <a:off x="304800" y="228600"/>
            <a:ext cx="6324600" cy="1066800"/>
          </a:xfrm>
          <a:solidFill>
            <a:schemeClr val="tx1">
              <a:alpha val="35000"/>
            </a:schemeClr>
          </a:solidFill>
        </p:spPr>
        <p:txBody>
          <a:bodyPr>
            <a:normAutofit/>
          </a:bodyPr>
          <a:lstStyle/>
          <a:p>
            <a:r>
              <a:rPr lang="en-US" dirty="0" smtClean="0"/>
              <a:t>The Disciples’ question..</a:t>
            </a:r>
            <a:endParaRPr lang="en-US" dirty="0"/>
          </a:p>
        </p:txBody>
      </p:sp>
      <p:sp>
        <p:nvSpPr>
          <p:cNvPr id="5" name="Content Placeholder 4"/>
          <p:cNvSpPr>
            <a:spLocks noGrp="1"/>
          </p:cNvSpPr>
          <p:nvPr>
            <p:ph idx="1"/>
          </p:nvPr>
        </p:nvSpPr>
        <p:spPr>
          <a:xfrm>
            <a:off x="381000" y="4343400"/>
            <a:ext cx="8382000" cy="1981200"/>
          </a:xfrm>
          <a:solidFill>
            <a:schemeClr val="tx1">
              <a:alpha val="45000"/>
            </a:schemeClr>
          </a:solidFill>
        </p:spPr>
        <p:txBody>
          <a:bodyPr>
            <a:normAutofit/>
          </a:bodyPr>
          <a:lstStyle/>
          <a:p>
            <a:r>
              <a:rPr lang="en-US" dirty="0" smtClean="0"/>
              <a:t>When will these things be? </a:t>
            </a:r>
          </a:p>
          <a:p>
            <a:r>
              <a:rPr lang="en-US" dirty="0" smtClean="0"/>
              <a:t>What will be the sign of Your coming, and of the end of the age?" </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Where you belong 02.jpg"/>
          <p:cNvPicPr>
            <a:picLocks noChangeAspect="1"/>
          </p:cNvPicPr>
          <p:nvPr/>
        </p:nvPicPr>
        <p:blipFill>
          <a:blip r:embed="rId2" cstate="print">
            <a:lum bright="-70000" contrast="20000"/>
          </a:blip>
          <a:stretch>
            <a:fillRect/>
          </a:stretch>
        </p:blipFill>
        <p:spPr>
          <a:xfrm>
            <a:off x="0" y="0"/>
            <a:ext cx="9144000" cy="6858000"/>
          </a:xfrm>
          <a:prstGeom prst="rect">
            <a:avLst/>
          </a:prstGeom>
        </p:spPr>
      </p:pic>
      <p:pic>
        <p:nvPicPr>
          <p:cNvPr id="2" name="Picture 1" descr="Jesus with disciples Mt of Olives.jpg"/>
          <p:cNvPicPr>
            <a:picLocks noChangeAspect="1"/>
          </p:cNvPicPr>
          <p:nvPr/>
        </p:nvPicPr>
        <p:blipFill>
          <a:blip r:embed="rId3" cstate="print"/>
          <a:stretch>
            <a:fillRect/>
          </a:stretch>
        </p:blipFill>
        <p:spPr>
          <a:xfrm>
            <a:off x="1905000" y="533400"/>
            <a:ext cx="5181600" cy="3886200"/>
          </a:xfrm>
          <a:prstGeom prst="rect">
            <a:avLst/>
          </a:prstGeom>
        </p:spPr>
      </p:pic>
      <p:sp>
        <p:nvSpPr>
          <p:cNvPr id="4" name="Title 3"/>
          <p:cNvSpPr>
            <a:spLocks noGrp="1"/>
          </p:cNvSpPr>
          <p:nvPr>
            <p:ph type="title"/>
          </p:nvPr>
        </p:nvSpPr>
        <p:spPr>
          <a:xfrm>
            <a:off x="304800" y="228600"/>
            <a:ext cx="6324600" cy="1066800"/>
          </a:xfrm>
          <a:solidFill>
            <a:schemeClr val="tx1">
              <a:alpha val="35000"/>
            </a:schemeClr>
          </a:solidFill>
        </p:spPr>
        <p:txBody>
          <a:bodyPr>
            <a:normAutofit/>
          </a:bodyPr>
          <a:lstStyle/>
          <a:p>
            <a:r>
              <a:rPr lang="en-US" dirty="0" smtClean="0"/>
              <a:t>Parallel accounts..</a:t>
            </a:r>
            <a:endParaRPr lang="en-US" dirty="0"/>
          </a:p>
        </p:txBody>
      </p:sp>
      <p:sp>
        <p:nvSpPr>
          <p:cNvPr id="5" name="Content Placeholder 4"/>
          <p:cNvSpPr>
            <a:spLocks noGrp="1"/>
          </p:cNvSpPr>
          <p:nvPr>
            <p:ph idx="1"/>
          </p:nvPr>
        </p:nvSpPr>
        <p:spPr>
          <a:xfrm>
            <a:off x="381000" y="2286000"/>
            <a:ext cx="8077200" cy="4038600"/>
          </a:xfrm>
          <a:solidFill>
            <a:schemeClr val="tx1">
              <a:alpha val="50000"/>
            </a:schemeClr>
          </a:solidFill>
        </p:spPr>
        <p:txBody>
          <a:bodyPr>
            <a:normAutofit lnSpcReduction="10000"/>
          </a:bodyPr>
          <a:lstStyle/>
          <a:p>
            <a:r>
              <a:rPr lang="en-US" dirty="0" smtClean="0">
                <a:solidFill>
                  <a:srgbClr val="FFC000"/>
                </a:solidFill>
              </a:rPr>
              <a:t>Mark 13:4</a:t>
            </a:r>
            <a:r>
              <a:rPr lang="en-US" dirty="0" smtClean="0"/>
              <a:t>.. </a:t>
            </a:r>
          </a:p>
          <a:p>
            <a:pPr lvl="1"/>
            <a:r>
              <a:rPr lang="en-US" dirty="0" smtClean="0"/>
              <a:t>When shall these things be?</a:t>
            </a:r>
          </a:p>
          <a:p>
            <a:pPr lvl="1"/>
            <a:r>
              <a:rPr lang="en-US" dirty="0" smtClean="0"/>
              <a:t>What shall be the sign when these things are all about to be accomplished?</a:t>
            </a:r>
          </a:p>
          <a:p>
            <a:r>
              <a:rPr lang="en-US" dirty="0" smtClean="0">
                <a:solidFill>
                  <a:srgbClr val="FFC000"/>
                </a:solidFill>
              </a:rPr>
              <a:t>Luke 21:7</a:t>
            </a:r>
            <a:r>
              <a:rPr lang="en-US" dirty="0" smtClean="0"/>
              <a:t>..</a:t>
            </a:r>
          </a:p>
          <a:p>
            <a:pPr lvl="1"/>
            <a:r>
              <a:rPr lang="en-US" dirty="0" smtClean="0"/>
              <a:t>When therefore shall these things be?</a:t>
            </a:r>
          </a:p>
          <a:p>
            <a:pPr lvl="1"/>
            <a:r>
              <a:rPr lang="en-US" dirty="0" smtClean="0"/>
              <a:t>What shall be the sign when these things are about to come to pass?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dissolve">
                                      <p:cBhvr>
                                        <p:cTn id="10" dur="500"/>
                                        <p:tgtEl>
                                          <p:spTgt spid="5">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dissolve">
                                      <p:cBhvr>
                                        <p:cTn id="13" dur="500"/>
                                        <p:tgtEl>
                                          <p:spTgt spid="5">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dissolve">
                                      <p:cBhvr>
                                        <p:cTn id="18" dur="500"/>
                                        <p:tgtEl>
                                          <p:spTgt spid="5">
                                            <p:txEl>
                                              <p:pRg st="3" end="3"/>
                                            </p:txEl>
                                          </p:spTgt>
                                        </p:tgtEl>
                                      </p:cBhvr>
                                    </p:animEffect>
                                  </p:childTnLst>
                                </p:cTn>
                              </p:par>
                              <p:par>
                                <p:cTn id="19" presetID="9" presetClass="entr" presetSubtype="0" fill="hold" nodeType="with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dissolve">
                                      <p:cBhvr>
                                        <p:cTn id="21" dur="500"/>
                                        <p:tgtEl>
                                          <p:spTgt spid="5">
                                            <p:txEl>
                                              <p:pRg st="4" end="4"/>
                                            </p:txEl>
                                          </p:spTgt>
                                        </p:tgtEl>
                                      </p:cBhvr>
                                    </p:animEffect>
                                  </p:childTnLst>
                                </p:cTn>
                              </p:par>
                              <p:par>
                                <p:cTn id="22" presetID="9" presetClass="entr" presetSubtype="0" fill="hold" nodeType="withEffect">
                                  <p:stCondLst>
                                    <p:cond delay="0"/>
                                  </p:stCondLst>
                                  <p:childTnLst>
                                    <p:set>
                                      <p:cBhvr>
                                        <p:cTn id="23" dur="1" fill="hold">
                                          <p:stCondLst>
                                            <p:cond delay="0"/>
                                          </p:stCondLst>
                                        </p:cTn>
                                        <p:tgtEl>
                                          <p:spTgt spid="5">
                                            <p:txEl>
                                              <p:pRg st="5" end="5"/>
                                            </p:txEl>
                                          </p:spTgt>
                                        </p:tgtEl>
                                        <p:attrNameLst>
                                          <p:attrName>style.visibility</p:attrName>
                                        </p:attrNameLst>
                                      </p:cBhvr>
                                      <p:to>
                                        <p:strVal val="visible"/>
                                      </p:to>
                                    </p:set>
                                    <p:animEffect transition="in" filter="dissolve">
                                      <p:cBhvr>
                                        <p:cTn id="24"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Where you belong 02.jpg"/>
          <p:cNvPicPr>
            <a:picLocks noChangeAspect="1"/>
          </p:cNvPicPr>
          <p:nvPr/>
        </p:nvPicPr>
        <p:blipFill>
          <a:blip r:embed="rId2" cstate="print">
            <a:lum bright="-70000" contrast="20000"/>
          </a:blip>
          <a:stretch>
            <a:fillRect/>
          </a:stretch>
        </p:blipFill>
        <p:spPr>
          <a:xfrm>
            <a:off x="0" y="0"/>
            <a:ext cx="9144000" cy="6858000"/>
          </a:xfrm>
          <a:prstGeom prst="rect">
            <a:avLst/>
          </a:prstGeom>
        </p:spPr>
      </p:pic>
      <p:pic>
        <p:nvPicPr>
          <p:cNvPr id="2" name="Picture 1" descr="Jesus with disciples Mt of Olives.jpg"/>
          <p:cNvPicPr>
            <a:picLocks noChangeAspect="1"/>
          </p:cNvPicPr>
          <p:nvPr/>
        </p:nvPicPr>
        <p:blipFill>
          <a:blip r:embed="rId3" cstate="print"/>
          <a:stretch>
            <a:fillRect/>
          </a:stretch>
        </p:blipFill>
        <p:spPr>
          <a:xfrm>
            <a:off x="1905000" y="533400"/>
            <a:ext cx="5181600" cy="3886200"/>
          </a:xfrm>
          <a:prstGeom prst="rect">
            <a:avLst/>
          </a:prstGeom>
        </p:spPr>
      </p:pic>
      <p:sp>
        <p:nvSpPr>
          <p:cNvPr id="4" name="Title 3"/>
          <p:cNvSpPr>
            <a:spLocks noGrp="1"/>
          </p:cNvSpPr>
          <p:nvPr>
            <p:ph type="title"/>
          </p:nvPr>
        </p:nvSpPr>
        <p:spPr>
          <a:xfrm>
            <a:off x="304800" y="228600"/>
            <a:ext cx="6324600" cy="1066800"/>
          </a:xfrm>
          <a:solidFill>
            <a:schemeClr val="tx1">
              <a:alpha val="35000"/>
            </a:schemeClr>
          </a:solidFill>
        </p:spPr>
        <p:txBody>
          <a:bodyPr>
            <a:normAutofit/>
          </a:bodyPr>
          <a:lstStyle/>
          <a:p>
            <a:r>
              <a:rPr lang="en-US" dirty="0" smtClean="0"/>
              <a:t>The Disciples’ question..</a:t>
            </a:r>
            <a:endParaRPr lang="en-US" dirty="0"/>
          </a:p>
        </p:txBody>
      </p:sp>
      <p:sp>
        <p:nvSpPr>
          <p:cNvPr id="5" name="Content Placeholder 4"/>
          <p:cNvSpPr>
            <a:spLocks noGrp="1"/>
          </p:cNvSpPr>
          <p:nvPr>
            <p:ph idx="1"/>
          </p:nvPr>
        </p:nvSpPr>
        <p:spPr>
          <a:xfrm>
            <a:off x="609600" y="4267200"/>
            <a:ext cx="8153400" cy="2209800"/>
          </a:xfrm>
          <a:solidFill>
            <a:schemeClr val="tx1">
              <a:alpha val="45000"/>
            </a:schemeClr>
          </a:solidFill>
        </p:spPr>
        <p:txBody>
          <a:bodyPr>
            <a:normAutofit/>
          </a:bodyPr>
          <a:lstStyle/>
          <a:p>
            <a:r>
              <a:rPr lang="en-US" dirty="0" smtClean="0">
                <a:solidFill>
                  <a:srgbClr val="FFC000"/>
                </a:solidFill>
              </a:rPr>
              <a:t>When</a:t>
            </a:r>
            <a:r>
              <a:rPr lang="en-US" dirty="0" smtClean="0"/>
              <a:t> will these things be?</a:t>
            </a:r>
          </a:p>
          <a:p>
            <a:r>
              <a:rPr lang="en-US" dirty="0" smtClean="0">
                <a:solidFill>
                  <a:srgbClr val="FFC000"/>
                </a:solidFill>
              </a:rPr>
              <a:t>What will be the sign </a:t>
            </a:r>
            <a:r>
              <a:rPr lang="en-US" dirty="0" smtClean="0"/>
              <a:t>when these things are about to come pass?"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Where you belong 02.jpg"/>
          <p:cNvPicPr>
            <a:picLocks noChangeAspect="1"/>
          </p:cNvPicPr>
          <p:nvPr/>
        </p:nvPicPr>
        <p:blipFill>
          <a:blip r:embed="rId2" cstate="print">
            <a:lum bright="-70000" contrast="20000"/>
          </a:blip>
          <a:stretch>
            <a:fillRect/>
          </a:stretch>
        </p:blipFill>
        <p:spPr>
          <a:xfrm>
            <a:off x="0" y="0"/>
            <a:ext cx="9144000" cy="6858000"/>
          </a:xfrm>
          <a:prstGeom prst="rect">
            <a:avLst/>
          </a:prstGeom>
        </p:spPr>
      </p:pic>
      <p:pic>
        <p:nvPicPr>
          <p:cNvPr id="2" name="Picture 1" descr="Jesus with disciples Mt of Olives.jpg"/>
          <p:cNvPicPr>
            <a:picLocks noChangeAspect="1"/>
          </p:cNvPicPr>
          <p:nvPr/>
        </p:nvPicPr>
        <p:blipFill>
          <a:blip r:embed="rId3" cstate="print"/>
          <a:stretch>
            <a:fillRect/>
          </a:stretch>
        </p:blipFill>
        <p:spPr>
          <a:xfrm>
            <a:off x="1905000" y="533400"/>
            <a:ext cx="5181600" cy="3886200"/>
          </a:xfrm>
          <a:prstGeom prst="rect">
            <a:avLst/>
          </a:prstGeom>
        </p:spPr>
      </p:pic>
      <p:sp>
        <p:nvSpPr>
          <p:cNvPr id="4" name="Title 3"/>
          <p:cNvSpPr>
            <a:spLocks noGrp="1"/>
          </p:cNvSpPr>
          <p:nvPr>
            <p:ph type="title"/>
          </p:nvPr>
        </p:nvSpPr>
        <p:spPr>
          <a:xfrm>
            <a:off x="304800" y="228600"/>
            <a:ext cx="6324600" cy="1066800"/>
          </a:xfrm>
          <a:solidFill>
            <a:schemeClr val="tx1">
              <a:alpha val="35000"/>
            </a:schemeClr>
          </a:solidFill>
        </p:spPr>
        <p:txBody>
          <a:bodyPr>
            <a:normAutofit/>
          </a:bodyPr>
          <a:lstStyle/>
          <a:p>
            <a:r>
              <a:rPr lang="en-US" dirty="0" smtClean="0"/>
              <a:t>The Jerusalem coming..</a:t>
            </a:r>
            <a:endParaRPr lang="en-US" dirty="0"/>
          </a:p>
        </p:txBody>
      </p:sp>
      <p:sp>
        <p:nvSpPr>
          <p:cNvPr id="5" name="Content Placeholder 4"/>
          <p:cNvSpPr>
            <a:spLocks noGrp="1"/>
          </p:cNvSpPr>
          <p:nvPr>
            <p:ph idx="1"/>
          </p:nvPr>
        </p:nvSpPr>
        <p:spPr>
          <a:xfrm>
            <a:off x="0" y="2514600"/>
            <a:ext cx="9144000" cy="3962400"/>
          </a:xfrm>
          <a:solidFill>
            <a:schemeClr val="tx1">
              <a:alpha val="45000"/>
            </a:schemeClr>
          </a:solidFill>
        </p:spPr>
        <p:txBody>
          <a:bodyPr>
            <a:normAutofit/>
          </a:bodyPr>
          <a:lstStyle/>
          <a:p>
            <a:r>
              <a:rPr lang="en-US" dirty="0" smtClean="0"/>
              <a:t>He was coming in judgment on Jerusalem in their generation .. Vs 4-34</a:t>
            </a:r>
          </a:p>
          <a:p>
            <a:pPr lvl="1"/>
            <a:r>
              <a:rPr lang="en-US" dirty="0" smtClean="0"/>
              <a:t>All these things .. Matt 23:36; 24:2, 8, 33-34</a:t>
            </a:r>
          </a:p>
          <a:p>
            <a:pPr lvl="1"/>
            <a:r>
              <a:rPr lang="en-US" dirty="0" smtClean="0"/>
              <a:t>Matthew 24:33-34  So you also, when you see all these things, know that it is near — at the doors!   34 Assuredly, I say to you, this generation will by no means pass away till all these things take place. </a:t>
            </a:r>
          </a:p>
          <a:p>
            <a:pPr lvl="1">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Where you belong 02.jpg"/>
          <p:cNvPicPr>
            <a:picLocks noChangeAspect="1"/>
          </p:cNvPicPr>
          <p:nvPr/>
        </p:nvPicPr>
        <p:blipFill>
          <a:blip r:embed="rId2" cstate="print">
            <a:lum bright="-70000" contrast="20000"/>
          </a:blip>
          <a:stretch>
            <a:fillRect/>
          </a:stretch>
        </p:blipFill>
        <p:spPr>
          <a:xfrm>
            <a:off x="0" y="0"/>
            <a:ext cx="9144000" cy="6858000"/>
          </a:xfrm>
          <a:prstGeom prst="rect">
            <a:avLst/>
          </a:prstGeom>
        </p:spPr>
      </p:pic>
      <p:pic>
        <p:nvPicPr>
          <p:cNvPr id="2" name="Picture 1" descr="Jesus with disciples Mt of Olives.jpg"/>
          <p:cNvPicPr>
            <a:picLocks noChangeAspect="1"/>
          </p:cNvPicPr>
          <p:nvPr/>
        </p:nvPicPr>
        <p:blipFill>
          <a:blip r:embed="rId3" cstate="print"/>
          <a:stretch>
            <a:fillRect/>
          </a:stretch>
        </p:blipFill>
        <p:spPr>
          <a:xfrm>
            <a:off x="1905000" y="533400"/>
            <a:ext cx="5181600" cy="3886200"/>
          </a:xfrm>
          <a:prstGeom prst="rect">
            <a:avLst/>
          </a:prstGeom>
        </p:spPr>
      </p:pic>
      <p:sp>
        <p:nvSpPr>
          <p:cNvPr id="4" name="Title 3"/>
          <p:cNvSpPr>
            <a:spLocks noGrp="1"/>
          </p:cNvSpPr>
          <p:nvPr>
            <p:ph type="title"/>
          </p:nvPr>
        </p:nvSpPr>
        <p:spPr>
          <a:xfrm>
            <a:off x="304800" y="228600"/>
            <a:ext cx="6019800" cy="1295400"/>
          </a:xfrm>
          <a:solidFill>
            <a:schemeClr val="tx1">
              <a:alpha val="35000"/>
            </a:schemeClr>
          </a:solidFill>
        </p:spPr>
        <p:txBody>
          <a:bodyPr>
            <a:normAutofit fontScale="90000"/>
          </a:bodyPr>
          <a:lstStyle/>
          <a:p>
            <a:r>
              <a:rPr lang="en-US" dirty="0" smtClean="0"/>
              <a:t>Jesus gives them signs to prepare..</a:t>
            </a:r>
            <a:endParaRPr lang="en-US" dirty="0"/>
          </a:p>
        </p:txBody>
      </p:sp>
      <p:sp>
        <p:nvSpPr>
          <p:cNvPr id="5" name="Content Placeholder 4"/>
          <p:cNvSpPr>
            <a:spLocks noGrp="1"/>
          </p:cNvSpPr>
          <p:nvPr>
            <p:ph idx="1"/>
          </p:nvPr>
        </p:nvSpPr>
        <p:spPr>
          <a:xfrm>
            <a:off x="304800" y="2438400"/>
            <a:ext cx="8534400" cy="3962400"/>
          </a:xfrm>
          <a:solidFill>
            <a:schemeClr val="tx1">
              <a:alpha val="45000"/>
            </a:schemeClr>
          </a:solidFill>
        </p:spPr>
        <p:txBody>
          <a:bodyPr>
            <a:normAutofit lnSpcReduction="10000"/>
          </a:bodyPr>
          <a:lstStyle/>
          <a:p>
            <a:r>
              <a:rPr lang="en-US" dirty="0" smtClean="0"/>
              <a:t>Early signs (not the end).. Vs 4-14</a:t>
            </a:r>
          </a:p>
          <a:p>
            <a:pPr lvl="1"/>
            <a:r>
              <a:rPr lang="en-US" dirty="0" smtClean="0"/>
              <a:t>False </a:t>
            </a:r>
            <a:r>
              <a:rPr lang="en-US" dirty="0" err="1" smtClean="0"/>
              <a:t>Christs</a:t>
            </a:r>
            <a:r>
              <a:rPr lang="en-US" dirty="0" smtClean="0"/>
              <a:t>, wars, famines, earthquakes, persecution by countrymen, the gospel preached</a:t>
            </a:r>
          </a:p>
          <a:p>
            <a:r>
              <a:rPr lang="en-US" dirty="0" smtClean="0"/>
              <a:t>Unmistakable signs (leave).. Vs 16-34</a:t>
            </a:r>
          </a:p>
          <a:p>
            <a:pPr lvl="1"/>
            <a:r>
              <a:rPr lang="en-US" dirty="0" smtClean="0"/>
              <a:t>Abomination of desolation of Daniel (9:24-27)</a:t>
            </a:r>
          </a:p>
          <a:p>
            <a:pPr lvl="1"/>
            <a:r>
              <a:rPr lang="en-US" dirty="0" smtClean="0"/>
              <a:t>Jerusalem surrounded (Luke 21:20-21)</a:t>
            </a:r>
          </a:p>
          <a:p>
            <a:pPr lvl="1"/>
            <a:r>
              <a:rPr lang="en-US" dirty="0" smtClean="0"/>
              <a:t>Great tribulation (</a:t>
            </a:r>
            <a:r>
              <a:rPr lang="en-US" dirty="0" err="1" smtClean="0"/>
              <a:t>vs</a:t>
            </a:r>
            <a:r>
              <a:rPr lang="en-US" dirty="0" smtClean="0"/>
              <a:t> 21-28)</a:t>
            </a:r>
          </a:p>
          <a:p>
            <a:pPr lvl="1"/>
            <a:r>
              <a:rPr lang="en-US" dirty="0" smtClean="0"/>
              <a:t>Heavenly powers brought down (</a:t>
            </a:r>
            <a:r>
              <a:rPr lang="en-US" dirty="0" err="1" smtClean="0"/>
              <a:t>vs</a:t>
            </a:r>
            <a:r>
              <a:rPr lang="en-US" dirty="0" smtClean="0"/>
              <a:t> 29-31)</a:t>
            </a:r>
          </a:p>
          <a:p>
            <a:pPr lvl="1">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dissolv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dissolv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dissolv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dissolve">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5">
                                            <p:txEl>
                                              <p:pRg st="0" end="0"/>
                                            </p:txEl>
                                          </p:spTgt>
                                        </p:tgtEl>
                                        <p:attrNameLst>
                                          <p:attrName>style.visibility</p:attrName>
                                        </p:attrNameLst>
                                      </p:cBhvr>
                                      <p:to>
                                        <p:strVal val="visible"/>
                                      </p:to>
                                    </p:set>
                                    <p:animEffect transition="in" filter="dissolve">
                                      <p:cBhvr>
                                        <p:cTn id="42" dur="500"/>
                                        <p:tgtEl>
                                          <p:spTgt spid="5">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5">
                                            <p:txEl>
                                              <p:pRg st="1" end="1"/>
                                            </p:txEl>
                                          </p:spTgt>
                                        </p:tgtEl>
                                        <p:attrNameLst>
                                          <p:attrName>style.visibility</p:attrName>
                                        </p:attrNameLst>
                                      </p:cBhvr>
                                      <p:to>
                                        <p:strVal val="visible"/>
                                      </p:to>
                                    </p:set>
                                    <p:animEffect transition="in" filter="dissolve">
                                      <p:cBhvr>
                                        <p:cTn id="47" dur="500"/>
                                        <p:tgtEl>
                                          <p:spTgt spid="5">
                                            <p:txEl>
                                              <p:pRg st="1" end="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nodeType="clickEffect">
                                  <p:stCondLst>
                                    <p:cond delay="0"/>
                                  </p:stCondLst>
                                  <p:childTnLst>
                                    <p:set>
                                      <p:cBhvr>
                                        <p:cTn id="51" dur="1" fill="hold">
                                          <p:stCondLst>
                                            <p:cond delay="0"/>
                                          </p:stCondLst>
                                        </p:cTn>
                                        <p:tgtEl>
                                          <p:spTgt spid="5">
                                            <p:txEl>
                                              <p:pRg st="2" end="2"/>
                                            </p:txEl>
                                          </p:spTgt>
                                        </p:tgtEl>
                                        <p:attrNameLst>
                                          <p:attrName>style.visibility</p:attrName>
                                        </p:attrNameLst>
                                      </p:cBhvr>
                                      <p:to>
                                        <p:strVal val="visible"/>
                                      </p:to>
                                    </p:set>
                                    <p:animEffect transition="in" filter="dissolve">
                                      <p:cBhvr>
                                        <p:cTn id="52" dur="500"/>
                                        <p:tgtEl>
                                          <p:spTgt spid="5">
                                            <p:txEl>
                                              <p:pRg st="2" end="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nodeType="clickEffect">
                                  <p:stCondLst>
                                    <p:cond delay="0"/>
                                  </p:stCondLst>
                                  <p:childTnLst>
                                    <p:set>
                                      <p:cBhvr>
                                        <p:cTn id="56" dur="1" fill="hold">
                                          <p:stCondLst>
                                            <p:cond delay="0"/>
                                          </p:stCondLst>
                                        </p:cTn>
                                        <p:tgtEl>
                                          <p:spTgt spid="5">
                                            <p:txEl>
                                              <p:pRg st="3" end="3"/>
                                            </p:txEl>
                                          </p:spTgt>
                                        </p:tgtEl>
                                        <p:attrNameLst>
                                          <p:attrName>style.visibility</p:attrName>
                                        </p:attrNameLst>
                                      </p:cBhvr>
                                      <p:to>
                                        <p:strVal val="visible"/>
                                      </p:to>
                                    </p:set>
                                    <p:animEffect transition="in" filter="dissolve">
                                      <p:cBhvr>
                                        <p:cTn id="57" dur="500"/>
                                        <p:tgtEl>
                                          <p:spTgt spid="5">
                                            <p:txEl>
                                              <p:pRg st="3" end="3"/>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nodeType="clickEffect">
                                  <p:stCondLst>
                                    <p:cond delay="0"/>
                                  </p:stCondLst>
                                  <p:childTnLst>
                                    <p:set>
                                      <p:cBhvr>
                                        <p:cTn id="61" dur="1" fill="hold">
                                          <p:stCondLst>
                                            <p:cond delay="0"/>
                                          </p:stCondLst>
                                        </p:cTn>
                                        <p:tgtEl>
                                          <p:spTgt spid="5">
                                            <p:txEl>
                                              <p:pRg st="4" end="4"/>
                                            </p:txEl>
                                          </p:spTgt>
                                        </p:tgtEl>
                                        <p:attrNameLst>
                                          <p:attrName>style.visibility</p:attrName>
                                        </p:attrNameLst>
                                      </p:cBhvr>
                                      <p:to>
                                        <p:strVal val="visible"/>
                                      </p:to>
                                    </p:set>
                                    <p:animEffect transition="in" filter="dissolve">
                                      <p:cBhvr>
                                        <p:cTn id="62" dur="500"/>
                                        <p:tgtEl>
                                          <p:spTgt spid="5">
                                            <p:txEl>
                                              <p:pRg st="4" end="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nodeType="clickEffect">
                                  <p:stCondLst>
                                    <p:cond delay="0"/>
                                  </p:stCondLst>
                                  <p:childTnLst>
                                    <p:set>
                                      <p:cBhvr>
                                        <p:cTn id="66" dur="1" fill="hold">
                                          <p:stCondLst>
                                            <p:cond delay="0"/>
                                          </p:stCondLst>
                                        </p:cTn>
                                        <p:tgtEl>
                                          <p:spTgt spid="5">
                                            <p:txEl>
                                              <p:pRg st="5" end="5"/>
                                            </p:txEl>
                                          </p:spTgt>
                                        </p:tgtEl>
                                        <p:attrNameLst>
                                          <p:attrName>style.visibility</p:attrName>
                                        </p:attrNameLst>
                                      </p:cBhvr>
                                      <p:to>
                                        <p:strVal val="visible"/>
                                      </p:to>
                                    </p:set>
                                    <p:animEffect transition="in" filter="dissolve">
                                      <p:cBhvr>
                                        <p:cTn id="67" dur="500"/>
                                        <p:tgtEl>
                                          <p:spTgt spid="5">
                                            <p:txEl>
                                              <p:pRg st="5" end="5"/>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9" presetClass="entr" presetSubtype="0" fill="hold" nodeType="clickEffect">
                                  <p:stCondLst>
                                    <p:cond delay="0"/>
                                  </p:stCondLst>
                                  <p:childTnLst>
                                    <p:set>
                                      <p:cBhvr>
                                        <p:cTn id="71" dur="1" fill="hold">
                                          <p:stCondLst>
                                            <p:cond delay="0"/>
                                          </p:stCondLst>
                                        </p:cTn>
                                        <p:tgtEl>
                                          <p:spTgt spid="5">
                                            <p:txEl>
                                              <p:pRg st="6" end="6"/>
                                            </p:txEl>
                                          </p:spTgt>
                                        </p:tgtEl>
                                        <p:attrNameLst>
                                          <p:attrName>style.visibility</p:attrName>
                                        </p:attrNameLst>
                                      </p:cBhvr>
                                      <p:to>
                                        <p:strVal val="visible"/>
                                      </p:to>
                                    </p:set>
                                    <p:animEffect transition="in" filter="dissolve">
                                      <p:cBhvr>
                                        <p:cTn id="72"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3590</TotalTime>
  <Words>1097</Words>
  <Application>Microsoft Office PowerPoint</Application>
  <PresentationFormat>On-screen Show (4:3)</PresentationFormat>
  <Paragraphs>80</Paragraphs>
  <Slides>23</Slides>
  <Notes>2</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In the Blink of an Eye</vt:lpstr>
      <vt:lpstr>Be ready..</vt:lpstr>
      <vt:lpstr>Jesus’ warnings..</vt:lpstr>
      <vt:lpstr>Jesus’ warnings..</vt:lpstr>
      <vt:lpstr>The Disciples’ question..</vt:lpstr>
      <vt:lpstr>Parallel accounts..</vt:lpstr>
      <vt:lpstr>The Disciples’ question..</vt:lpstr>
      <vt:lpstr>The Jerusalem coming..</vt:lpstr>
      <vt:lpstr>Jesus gives them signs to prepare..</vt:lpstr>
      <vt:lpstr>The time to flee..</vt:lpstr>
      <vt:lpstr>Daniel’s 70 weeks..</vt:lpstr>
      <vt:lpstr>Daniel’s 70 weeks..</vt:lpstr>
      <vt:lpstr>Daniel’s 70 weeks..</vt:lpstr>
      <vt:lpstr>Daniel’s 70 weeks..</vt:lpstr>
      <vt:lpstr>Daniel’s 70 weeks..</vt:lpstr>
      <vt:lpstr>The sign of the Son of Man in heaven..</vt:lpstr>
      <vt:lpstr>Delivering His elect..</vt:lpstr>
      <vt:lpstr>All these things..</vt:lpstr>
      <vt:lpstr>The Final Coming..</vt:lpstr>
      <vt:lpstr>The Final Coming..</vt:lpstr>
      <vt:lpstr>How to prepare..</vt:lpstr>
      <vt:lpstr>How to prepare..</vt:lpstr>
      <vt:lpstr>In the Blink of an Eye</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308</cp:revision>
  <dcterms:created xsi:type="dcterms:W3CDTF">2011-02-15T07:29:10Z</dcterms:created>
  <dcterms:modified xsi:type="dcterms:W3CDTF">2015-08-03T15:40:34Z</dcterms:modified>
</cp:coreProperties>
</file>