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1D1D"/>
    <a:srgbClr val="474747"/>
    <a:srgbClr val="000000"/>
    <a:srgbClr val="0D1F35"/>
    <a:srgbClr val="2C2C2C"/>
    <a:srgbClr val="1B1B1B"/>
    <a:srgbClr val="0094C8"/>
    <a:srgbClr val="180000"/>
    <a:srgbClr val="1E0000"/>
    <a:srgbClr val="36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29" autoAdjust="0"/>
    <p:restoredTop sz="94660"/>
  </p:normalViewPr>
  <p:slideViewPr>
    <p:cSldViewPr>
      <p:cViewPr varScale="1">
        <p:scale>
          <a:sx n="96" d="100"/>
          <a:sy n="96" d="100"/>
        </p:scale>
        <p:origin x="-13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7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9/7/2015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9/7/2015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9/7/2015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b="0">
                <a:solidFill>
                  <a:schemeClr val="bg1"/>
                </a:solidFill>
                <a:latin typeface="Georgia" pitchFamily="18" charset="0"/>
              </a:defRPr>
            </a:lvl1pPr>
            <a:lvl2pPr>
              <a:defRPr b="0">
                <a:solidFill>
                  <a:schemeClr val="bg1"/>
                </a:solidFill>
                <a:latin typeface="Georgia" pitchFamily="18" charset="0"/>
              </a:defRPr>
            </a:lvl2pPr>
            <a:lvl3pPr>
              <a:defRPr b="0">
                <a:solidFill>
                  <a:schemeClr val="bg1"/>
                </a:solidFill>
                <a:latin typeface="Georgia" pitchFamily="18" charset="0"/>
              </a:defRPr>
            </a:lvl3pPr>
            <a:lvl4pPr>
              <a:defRPr b="0">
                <a:solidFill>
                  <a:schemeClr val="bg1"/>
                </a:solidFill>
                <a:latin typeface="Georgia" pitchFamily="18" charset="0"/>
              </a:defRPr>
            </a:lvl4pPr>
            <a:lvl5pPr>
              <a:defRPr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9/7/2015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9/7/2015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blue-and-brown-tablemats.jpeg"/>
          <p:cNvPicPr>
            <a:picLocks noChangeAspect="1"/>
          </p:cNvPicPr>
          <p:nvPr userDrawn="1"/>
        </p:nvPicPr>
        <p:blipFill>
          <a:blip r:embed="rId13" cstate="print">
            <a:lum bright="-20000" contrast="10000"/>
          </a:blip>
          <a:stretch>
            <a:fillRect/>
          </a:stretch>
        </p:blipFill>
        <p:spPr>
          <a:xfrm>
            <a:off x="-1" y="0"/>
            <a:ext cx="9144001" cy="6858000"/>
          </a:xfrm>
          <a:prstGeom prst="rect">
            <a:avLst/>
          </a:prstGeom>
        </p:spPr>
      </p:pic>
      <p:pic>
        <p:nvPicPr>
          <p:cNvPr id="5" name="Picture 4" descr="church leadership  02.jpg"/>
          <p:cNvPicPr>
            <a:picLocks noChangeAspect="1"/>
          </p:cNvPicPr>
          <p:nvPr userDrawn="1"/>
        </p:nvPicPr>
        <p:blipFill>
          <a:blip r:embed="rId14" cstate="print">
            <a:lum bright="-12000" contrast="10000"/>
          </a:blip>
          <a:stretch>
            <a:fillRect/>
          </a:stretch>
        </p:blipFill>
        <p:spPr>
          <a:xfrm>
            <a:off x="0" y="0"/>
            <a:ext cx="9144000" cy="6858000"/>
          </a:xfrm>
          <a:prstGeom prst="rect">
            <a:avLst/>
          </a:prstGeom>
        </p:spPr>
      </p:pic>
      <p:pic>
        <p:nvPicPr>
          <p:cNvPr id="7" name="Picture 6" descr="The God of Grace.jpg"/>
          <p:cNvPicPr>
            <a:picLocks noChangeAspect="1"/>
          </p:cNvPicPr>
          <p:nvPr userDrawn="1"/>
        </p:nvPicPr>
        <p:blipFill>
          <a:blip r:embed="rId15" cstate="print"/>
          <a:stretch>
            <a:fillRect/>
          </a:stretch>
        </p:blipFill>
        <p:spPr>
          <a:xfrm>
            <a:off x="0" y="1752600"/>
            <a:ext cx="9144000" cy="3058886"/>
          </a:xfrm>
          <a:prstGeom prst="rect">
            <a:avLst/>
          </a:prstGeom>
        </p:spPr>
      </p:pic>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9" name="Rectangle 8"/>
          <p:cNvSpPr/>
          <p:nvPr userDrawn="1"/>
        </p:nvSpPr>
        <p:spPr>
          <a:xfrm>
            <a:off x="0" y="1752600"/>
            <a:ext cx="9144000" cy="3048000"/>
          </a:xfrm>
          <a:prstGeom prst="rect">
            <a:avLst/>
          </a:prstGeom>
          <a:solidFill>
            <a:srgbClr val="1D1D1D">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676400"/>
            <a:ext cx="8229600" cy="4449763"/>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6" name="Picture 5" descr="blue-and-brown-tablemats.jpeg"/>
          <p:cNvPicPr>
            <a:picLocks noChangeAspect="1"/>
          </p:cNvPicPr>
          <p:nvPr/>
        </p:nvPicPr>
        <p:blipFill>
          <a:blip r:embed="rId3" cstate="print">
            <a:lum bright="-20000" contrast="10000"/>
          </a:blip>
          <a:stretch>
            <a:fillRect/>
          </a:stretch>
        </p:blipFill>
        <p:spPr>
          <a:xfrm>
            <a:off x="-1" y="0"/>
            <a:ext cx="9144001" cy="6858000"/>
          </a:xfrm>
          <a:prstGeom prst="rect">
            <a:avLst/>
          </a:prstGeom>
        </p:spPr>
      </p:pic>
      <p:sp>
        <p:nvSpPr>
          <p:cNvPr id="10" name="Rectangle 9"/>
          <p:cNvSpPr/>
          <p:nvPr/>
        </p:nvSpPr>
        <p:spPr>
          <a:xfrm>
            <a:off x="0" y="0"/>
            <a:ext cx="9144000" cy="6858000"/>
          </a:xfrm>
          <a:prstGeom prst="rect">
            <a:avLst/>
          </a:prstGeom>
          <a:solidFill>
            <a:srgbClr val="1D1D1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church leadership  02.jpg"/>
          <p:cNvPicPr>
            <a:picLocks noChangeAspect="1"/>
          </p:cNvPicPr>
          <p:nvPr/>
        </p:nvPicPr>
        <p:blipFill>
          <a:blip r:embed="rId4" cstate="print">
            <a:lum bright="-15000" contrast="10000"/>
          </a:blip>
          <a:stretch>
            <a:fillRect/>
          </a:stretch>
        </p:blipFill>
        <p:spPr>
          <a:xfrm>
            <a:off x="0" y="0"/>
            <a:ext cx="9144000" cy="6858000"/>
          </a:xfrm>
          <a:prstGeom prst="rect">
            <a:avLst/>
          </a:prstGeom>
        </p:spPr>
      </p:pic>
      <p:sp>
        <p:nvSpPr>
          <p:cNvPr id="5" name="Title 4"/>
          <p:cNvSpPr>
            <a:spLocks noGrp="1"/>
          </p:cNvSpPr>
          <p:nvPr>
            <p:ph type="ctrTitle"/>
          </p:nvPr>
        </p:nvSpPr>
        <p:spPr>
          <a:xfrm>
            <a:off x="304800" y="304800"/>
            <a:ext cx="8610600" cy="1295399"/>
          </a:xfrm>
          <a:noFill/>
        </p:spPr>
        <p:txBody>
          <a:bodyPr/>
          <a:lstStyle/>
          <a:p>
            <a:r>
              <a:rPr lang="en-US" dirty="0" smtClean="0"/>
              <a:t>Burdened by Grace</a:t>
            </a:r>
            <a:endParaRPr lang="en-US" dirty="0"/>
          </a:p>
        </p:txBody>
      </p:sp>
      <p:sp>
        <p:nvSpPr>
          <p:cNvPr id="8" name="Subtitle 7"/>
          <p:cNvSpPr>
            <a:spLocks noGrp="1"/>
          </p:cNvSpPr>
          <p:nvPr>
            <p:ph type="subTitle" idx="1"/>
          </p:nvPr>
        </p:nvSpPr>
        <p:spPr>
          <a:xfrm>
            <a:off x="1371600" y="5334000"/>
            <a:ext cx="6400800" cy="1066800"/>
          </a:xfrm>
          <a:noFill/>
        </p:spPr>
        <p:txBody>
          <a:bodyPr>
            <a:normAutofit/>
          </a:bodyPr>
          <a:lstStyle/>
          <a:p>
            <a:r>
              <a:rPr lang="en-US" sz="4400" dirty="0" smtClean="0"/>
              <a:t>Galatians 3:1-3</a:t>
            </a:r>
            <a:endParaRPr lang="en-US" sz="4400" dirty="0"/>
          </a:p>
        </p:txBody>
      </p:sp>
      <p:pic>
        <p:nvPicPr>
          <p:cNvPr id="9" name="Picture 8" descr="The God of Grace.jpg"/>
          <p:cNvPicPr>
            <a:picLocks noChangeAspect="1"/>
          </p:cNvPicPr>
          <p:nvPr/>
        </p:nvPicPr>
        <p:blipFill>
          <a:blip r:embed="rId5" cstate="print">
            <a:lum contrast="10000"/>
          </a:blip>
          <a:stretch>
            <a:fillRect/>
          </a:stretch>
        </p:blipFill>
        <p:spPr>
          <a:xfrm>
            <a:off x="0" y="1899557"/>
            <a:ext cx="9144000" cy="305888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ndex.jpg"/>
          <p:cNvPicPr>
            <a:picLocks noChangeAspect="1"/>
          </p:cNvPicPr>
          <p:nvPr/>
        </p:nvPicPr>
        <p:blipFill>
          <a:blip r:embed="rId2" cstate="print">
            <a:lum bright="-10000" contrast="10000"/>
          </a:blip>
          <a:srcRect t="6621" b="6621"/>
          <a:stretch>
            <a:fillRect/>
          </a:stretch>
        </p:blipFill>
        <p:spPr>
          <a:xfrm>
            <a:off x="0" y="1752600"/>
            <a:ext cx="9144000" cy="3276600"/>
          </a:xfrm>
          <a:prstGeom prst="rect">
            <a:avLst/>
          </a:prstGeom>
        </p:spPr>
      </p:pic>
      <p:sp>
        <p:nvSpPr>
          <p:cNvPr id="4" name="Title 3"/>
          <p:cNvSpPr>
            <a:spLocks noGrp="1"/>
          </p:cNvSpPr>
          <p:nvPr>
            <p:ph type="title"/>
          </p:nvPr>
        </p:nvSpPr>
        <p:spPr>
          <a:xfrm>
            <a:off x="381000" y="304800"/>
            <a:ext cx="6324600" cy="1143000"/>
          </a:xfrm>
        </p:spPr>
        <p:txBody>
          <a:bodyPr>
            <a:normAutofit/>
          </a:bodyPr>
          <a:lstStyle/>
          <a:p>
            <a:r>
              <a:rPr lang="en-US" dirty="0" smtClean="0"/>
              <a:t>The gift exceeds wages..</a:t>
            </a:r>
            <a:endParaRPr lang="en-US" dirty="0"/>
          </a:p>
        </p:txBody>
      </p:sp>
      <p:sp>
        <p:nvSpPr>
          <p:cNvPr id="5" name="Content Placeholder 4"/>
          <p:cNvSpPr>
            <a:spLocks noGrp="1"/>
          </p:cNvSpPr>
          <p:nvPr>
            <p:ph idx="1"/>
          </p:nvPr>
        </p:nvSpPr>
        <p:spPr>
          <a:xfrm>
            <a:off x="152400" y="3048000"/>
            <a:ext cx="8991600" cy="3505200"/>
          </a:xfrm>
          <a:solidFill>
            <a:schemeClr val="tx1">
              <a:alpha val="55000"/>
            </a:schemeClr>
          </a:solidFill>
        </p:spPr>
        <p:txBody>
          <a:bodyPr>
            <a:normAutofit fontScale="92500" lnSpcReduction="10000"/>
          </a:bodyPr>
          <a:lstStyle/>
          <a:p>
            <a:r>
              <a:rPr lang="en-US" dirty="0" smtClean="0">
                <a:solidFill>
                  <a:srgbClr val="FFC000"/>
                </a:solidFill>
              </a:rPr>
              <a:t>Romans 5:15  </a:t>
            </a:r>
            <a:r>
              <a:rPr lang="en-US" dirty="0" smtClean="0"/>
              <a:t>But the free gift is not like the offense. For if by the one man's offense many died, much more the grace of God and the gift by the grace of the one Man, Jesus Christ, abounded to many.</a:t>
            </a:r>
          </a:p>
          <a:p>
            <a:pPr lvl="1"/>
            <a:r>
              <a:rPr lang="en-US" sz="3500" dirty="0" smtClean="0"/>
              <a:t>When we sin we earn death (Rom. 6:23)</a:t>
            </a:r>
          </a:p>
          <a:p>
            <a:pPr lvl="1"/>
            <a:r>
              <a:rPr lang="en-US" sz="3500" dirty="0" smtClean="0"/>
              <a:t>By grace God gives us much more than life…  </a:t>
            </a:r>
            <a:endParaRPr lang="en-US" sz="3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dissolve">
                                      <p:cBhvr>
                                        <p:cTn id="12" dur="5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dissolv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dissolve">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dissolve">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ndex.jpg"/>
          <p:cNvPicPr>
            <a:picLocks noChangeAspect="1"/>
          </p:cNvPicPr>
          <p:nvPr/>
        </p:nvPicPr>
        <p:blipFill>
          <a:blip r:embed="rId2" cstate="print">
            <a:lum bright="-10000" contrast="10000"/>
          </a:blip>
          <a:srcRect t="6621" b="6621"/>
          <a:stretch>
            <a:fillRect/>
          </a:stretch>
        </p:blipFill>
        <p:spPr>
          <a:xfrm>
            <a:off x="0" y="1752600"/>
            <a:ext cx="9144000" cy="3276600"/>
          </a:xfrm>
          <a:prstGeom prst="rect">
            <a:avLst/>
          </a:prstGeom>
        </p:spPr>
      </p:pic>
      <p:sp>
        <p:nvSpPr>
          <p:cNvPr id="4" name="Title 3"/>
          <p:cNvSpPr>
            <a:spLocks noGrp="1"/>
          </p:cNvSpPr>
          <p:nvPr>
            <p:ph type="title"/>
          </p:nvPr>
        </p:nvSpPr>
        <p:spPr>
          <a:xfrm>
            <a:off x="381000" y="304800"/>
            <a:ext cx="6705600" cy="1143000"/>
          </a:xfrm>
        </p:spPr>
        <p:txBody>
          <a:bodyPr>
            <a:normAutofit/>
          </a:bodyPr>
          <a:lstStyle/>
          <a:p>
            <a:r>
              <a:rPr lang="en-US" dirty="0" smtClean="0"/>
              <a:t>Are wages possible?..</a:t>
            </a:r>
            <a:endParaRPr lang="en-US" dirty="0"/>
          </a:p>
        </p:txBody>
      </p:sp>
      <p:pic>
        <p:nvPicPr>
          <p:cNvPr id="6" name="Picture 5" descr="wagesofsinisdeath.jpg"/>
          <p:cNvPicPr>
            <a:picLocks noChangeAspect="1"/>
          </p:cNvPicPr>
          <p:nvPr/>
        </p:nvPicPr>
        <p:blipFill>
          <a:blip r:embed="rId3" cstate="print">
            <a:lum bright="2000" contrast="10000"/>
          </a:blip>
          <a:stretch>
            <a:fillRect/>
          </a:stretch>
        </p:blipFill>
        <p:spPr>
          <a:xfrm>
            <a:off x="0" y="1752600"/>
            <a:ext cx="9144000" cy="3276600"/>
          </a:xfrm>
          <a:prstGeom prst="rect">
            <a:avLst/>
          </a:prstGeom>
        </p:spPr>
      </p:pic>
      <p:sp>
        <p:nvSpPr>
          <p:cNvPr id="5" name="Content Placeholder 4"/>
          <p:cNvSpPr>
            <a:spLocks noGrp="1"/>
          </p:cNvSpPr>
          <p:nvPr>
            <p:ph idx="1"/>
          </p:nvPr>
        </p:nvSpPr>
        <p:spPr>
          <a:xfrm>
            <a:off x="152400" y="3048000"/>
            <a:ext cx="8991600" cy="3505200"/>
          </a:xfrm>
          <a:solidFill>
            <a:schemeClr val="tx1">
              <a:alpha val="70000"/>
            </a:schemeClr>
          </a:solidFill>
        </p:spPr>
        <p:txBody>
          <a:bodyPr>
            <a:normAutofit/>
          </a:bodyPr>
          <a:lstStyle/>
          <a:p>
            <a:r>
              <a:rPr lang="en-US" sz="3300" dirty="0" smtClean="0">
                <a:solidFill>
                  <a:srgbClr val="FFC000"/>
                </a:solidFill>
              </a:rPr>
              <a:t>Romans 4:4</a:t>
            </a:r>
            <a:r>
              <a:rPr lang="en-US" sz="3300" dirty="0" smtClean="0"/>
              <a:t> Now to him who works, the wages are not counted as grace but as debt.</a:t>
            </a:r>
          </a:p>
          <a:p>
            <a:pPr lvl="1"/>
            <a:r>
              <a:rPr lang="en-US" dirty="0" smtClean="0"/>
              <a:t>Those who lived a perfect life (have never sinned) will be rewarded with eternal life (James 2:10)</a:t>
            </a:r>
          </a:p>
          <a:p>
            <a:pPr lvl="1"/>
            <a:r>
              <a:rPr lang="en-US" dirty="0" smtClean="0"/>
              <a:t>The problem: all have sinned and come short of the glory of God (Romans 3:20-23)</a:t>
            </a:r>
          </a:p>
          <a:p>
            <a:pPr lvl="1"/>
            <a:r>
              <a:rPr lang="en-US" dirty="0" smtClean="0"/>
              <a:t>We can only expect the wages of eternal death!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dissolve">
                                      <p:cBhvr>
                                        <p:cTn id="12" dur="5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dissolv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dissolve">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dissolve">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dissolve">
                                      <p:cBhvr>
                                        <p:cTn id="3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ndex.jpg"/>
          <p:cNvPicPr>
            <a:picLocks noChangeAspect="1"/>
          </p:cNvPicPr>
          <p:nvPr/>
        </p:nvPicPr>
        <p:blipFill>
          <a:blip r:embed="rId2" cstate="print">
            <a:lum bright="-10000" contrast="10000"/>
          </a:blip>
          <a:srcRect t="6621" b="6621"/>
          <a:stretch>
            <a:fillRect/>
          </a:stretch>
        </p:blipFill>
        <p:spPr>
          <a:xfrm>
            <a:off x="0" y="1752600"/>
            <a:ext cx="9144000" cy="3276600"/>
          </a:xfrm>
          <a:prstGeom prst="rect">
            <a:avLst/>
          </a:prstGeom>
        </p:spPr>
      </p:pic>
      <p:sp>
        <p:nvSpPr>
          <p:cNvPr id="4" name="Title 3"/>
          <p:cNvSpPr>
            <a:spLocks noGrp="1"/>
          </p:cNvSpPr>
          <p:nvPr>
            <p:ph type="title"/>
          </p:nvPr>
        </p:nvSpPr>
        <p:spPr>
          <a:xfrm>
            <a:off x="381000" y="304800"/>
            <a:ext cx="6705600" cy="1143000"/>
          </a:xfrm>
        </p:spPr>
        <p:txBody>
          <a:bodyPr>
            <a:normAutofit/>
          </a:bodyPr>
          <a:lstStyle/>
          <a:p>
            <a:r>
              <a:rPr lang="en-US" dirty="0" smtClean="0"/>
              <a:t>God offers a gift instead..</a:t>
            </a:r>
            <a:endParaRPr lang="en-US" dirty="0"/>
          </a:p>
        </p:txBody>
      </p:sp>
      <p:pic>
        <p:nvPicPr>
          <p:cNvPr id="6" name="Picture 5" descr="wagesofsinisdeath.jpg"/>
          <p:cNvPicPr>
            <a:picLocks noChangeAspect="1"/>
          </p:cNvPicPr>
          <p:nvPr/>
        </p:nvPicPr>
        <p:blipFill>
          <a:blip r:embed="rId3" cstate="print">
            <a:lum bright="2000" contrast="10000"/>
          </a:blip>
          <a:stretch>
            <a:fillRect/>
          </a:stretch>
        </p:blipFill>
        <p:spPr>
          <a:xfrm>
            <a:off x="0" y="1752600"/>
            <a:ext cx="9144000" cy="3276600"/>
          </a:xfrm>
          <a:prstGeom prst="rect">
            <a:avLst/>
          </a:prstGeom>
        </p:spPr>
      </p:pic>
      <p:pic>
        <p:nvPicPr>
          <p:cNvPr id="8" name="Picture 7" descr="gift of God eternal life.jpg"/>
          <p:cNvPicPr>
            <a:picLocks noChangeAspect="1"/>
          </p:cNvPicPr>
          <p:nvPr/>
        </p:nvPicPr>
        <p:blipFill>
          <a:blip r:embed="rId4" cstate="print">
            <a:lum contrast="10000"/>
          </a:blip>
          <a:stretch>
            <a:fillRect/>
          </a:stretch>
        </p:blipFill>
        <p:spPr>
          <a:xfrm>
            <a:off x="0" y="1752600"/>
            <a:ext cx="9144000" cy="3291348"/>
          </a:xfrm>
          <a:prstGeom prst="rect">
            <a:avLst/>
          </a:prstGeom>
        </p:spPr>
      </p:pic>
      <p:sp>
        <p:nvSpPr>
          <p:cNvPr id="5" name="Content Placeholder 4"/>
          <p:cNvSpPr>
            <a:spLocks noGrp="1"/>
          </p:cNvSpPr>
          <p:nvPr>
            <p:ph idx="1"/>
          </p:nvPr>
        </p:nvSpPr>
        <p:spPr>
          <a:xfrm>
            <a:off x="152400" y="3200400"/>
            <a:ext cx="8991600" cy="3352800"/>
          </a:xfrm>
          <a:solidFill>
            <a:schemeClr val="tx1">
              <a:alpha val="80000"/>
            </a:schemeClr>
          </a:solidFill>
        </p:spPr>
        <p:txBody>
          <a:bodyPr>
            <a:normAutofit/>
          </a:bodyPr>
          <a:lstStyle/>
          <a:p>
            <a:r>
              <a:rPr lang="en-US" sz="3200" dirty="0" smtClean="0">
                <a:solidFill>
                  <a:srgbClr val="FFC000"/>
                </a:solidFill>
              </a:rPr>
              <a:t>Rom 6:23 </a:t>
            </a:r>
            <a:r>
              <a:rPr lang="en-US" sz="3200" dirty="0" smtClean="0"/>
              <a:t>the wages of sin is death, but the gift of God is eternal life in Christ Jesus our Lord. </a:t>
            </a:r>
          </a:p>
          <a:p>
            <a:pPr lvl="1"/>
            <a:r>
              <a:rPr lang="en-US" dirty="0" smtClean="0"/>
              <a:t>We will not receive what we have earned but what the God of grace wants to give us as a gift!</a:t>
            </a:r>
          </a:p>
          <a:p>
            <a:pPr lvl="1"/>
            <a:r>
              <a:rPr lang="en-US" dirty="0" smtClean="0"/>
              <a:t>We look forward to Judgment Day as gift day like a child looks forward to Christmas…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dissolve">
                                      <p:cBhvr>
                                        <p:cTn id="12" dur="5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dissolv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dissolve">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dissolve">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ndex.jpg"/>
          <p:cNvPicPr>
            <a:picLocks noChangeAspect="1"/>
          </p:cNvPicPr>
          <p:nvPr/>
        </p:nvPicPr>
        <p:blipFill>
          <a:blip r:embed="rId2" cstate="print">
            <a:lum bright="-10000" contrast="10000"/>
          </a:blip>
          <a:srcRect t="6621" b="6621"/>
          <a:stretch>
            <a:fillRect/>
          </a:stretch>
        </p:blipFill>
        <p:spPr>
          <a:xfrm>
            <a:off x="0" y="1752600"/>
            <a:ext cx="9144000" cy="3276600"/>
          </a:xfrm>
          <a:prstGeom prst="rect">
            <a:avLst/>
          </a:prstGeom>
        </p:spPr>
      </p:pic>
      <p:sp>
        <p:nvSpPr>
          <p:cNvPr id="4" name="Title 3"/>
          <p:cNvSpPr>
            <a:spLocks noGrp="1"/>
          </p:cNvSpPr>
          <p:nvPr>
            <p:ph type="title"/>
          </p:nvPr>
        </p:nvSpPr>
        <p:spPr>
          <a:xfrm>
            <a:off x="381000" y="304800"/>
            <a:ext cx="6705600" cy="1143000"/>
          </a:xfrm>
        </p:spPr>
        <p:txBody>
          <a:bodyPr>
            <a:normAutofit/>
          </a:bodyPr>
          <a:lstStyle/>
          <a:p>
            <a:r>
              <a:rPr lang="en-US" dirty="0" smtClean="0"/>
              <a:t>Why not a balance scale?..</a:t>
            </a:r>
            <a:endParaRPr lang="en-US" dirty="0"/>
          </a:p>
        </p:txBody>
      </p:sp>
      <p:pic>
        <p:nvPicPr>
          <p:cNvPr id="6" name="Picture 5" descr="wagesofsinisdeath.jpg"/>
          <p:cNvPicPr>
            <a:picLocks noChangeAspect="1"/>
          </p:cNvPicPr>
          <p:nvPr/>
        </p:nvPicPr>
        <p:blipFill>
          <a:blip r:embed="rId3" cstate="print">
            <a:lum bright="2000" contrast="10000"/>
          </a:blip>
          <a:stretch>
            <a:fillRect/>
          </a:stretch>
        </p:blipFill>
        <p:spPr>
          <a:xfrm>
            <a:off x="0" y="1752600"/>
            <a:ext cx="9144000" cy="3276600"/>
          </a:xfrm>
          <a:prstGeom prst="rect">
            <a:avLst/>
          </a:prstGeom>
        </p:spPr>
      </p:pic>
      <p:pic>
        <p:nvPicPr>
          <p:cNvPr id="8" name="Picture 7" descr="gift of God eternal life.jpg"/>
          <p:cNvPicPr>
            <a:picLocks noChangeAspect="1"/>
          </p:cNvPicPr>
          <p:nvPr/>
        </p:nvPicPr>
        <p:blipFill>
          <a:blip r:embed="rId4" cstate="print">
            <a:lum contrast="10000"/>
          </a:blip>
          <a:stretch>
            <a:fillRect/>
          </a:stretch>
        </p:blipFill>
        <p:spPr>
          <a:xfrm>
            <a:off x="0" y="1752600"/>
            <a:ext cx="9144000" cy="3291348"/>
          </a:xfrm>
          <a:prstGeom prst="rect">
            <a:avLst/>
          </a:prstGeom>
        </p:spPr>
      </p:pic>
      <p:pic>
        <p:nvPicPr>
          <p:cNvPr id="9" name="Picture 8" descr="Good-bad-scales.jpg"/>
          <p:cNvPicPr>
            <a:picLocks noChangeAspect="1"/>
          </p:cNvPicPr>
          <p:nvPr/>
        </p:nvPicPr>
        <p:blipFill>
          <a:blip r:embed="rId5" cstate="print">
            <a:lum contrast="10000"/>
          </a:blip>
          <a:stretch>
            <a:fillRect/>
          </a:stretch>
        </p:blipFill>
        <p:spPr>
          <a:xfrm>
            <a:off x="0" y="1752599"/>
            <a:ext cx="9144000" cy="3284851"/>
          </a:xfrm>
          <a:prstGeom prst="rect">
            <a:avLst/>
          </a:prstGeom>
        </p:spPr>
      </p:pic>
      <p:sp>
        <p:nvSpPr>
          <p:cNvPr id="5" name="Content Placeholder 4"/>
          <p:cNvSpPr>
            <a:spLocks noGrp="1"/>
          </p:cNvSpPr>
          <p:nvPr>
            <p:ph idx="1"/>
          </p:nvPr>
        </p:nvSpPr>
        <p:spPr>
          <a:xfrm>
            <a:off x="152400" y="3200400"/>
            <a:ext cx="8991600" cy="3352800"/>
          </a:xfrm>
          <a:solidFill>
            <a:schemeClr val="tx1">
              <a:alpha val="80000"/>
            </a:schemeClr>
          </a:solidFill>
        </p:spPr>
        <p:txBody>
          <a:bodyPr>
            <a:normAutofit lnSpcReduction="10000"/>
          </a:bodyPr>
          <a:lstStyle/>
          <a:p>
            <a:r>
              <a:rPr lang="en-US" sz="3200" dirty="0" smtClean="0">
                <a:solidFill>
                  <a:srgbClr val="FFC000"/>
                </a:solidFill>
              </a:rPr>
              <a:t>Isaiah 6:3 </a:t>
            </a:r>
            <a:r>
              <a:rPr lang="en-US" sz="3200" dirty="0" smtClean="0"/>
              <a:t>"Holy, holy, holy is the Lord of hosts. The whole earth is full of His glory”</a:t>
            </a:r>
          </a:p>
          <a:p>
            <a:pPr lvl="1"/>
            <a:r>
              <a:rPr lang="en-US" dirty="0" smtClean="0">
                <a:solidFill>
                  <a:srgbClr val="FFC000"/>
                </a:solidFill>
              </a:rPr>
              <a:t>Galatians 3:10 </a:t>
            </a:r>
            <a:r>
              <a:rPr lang="en-US" dirty="0" smtClean="0"/>
              <a:t>"Cursed is everyone who does not continue in all things which are written in the book of the law, to do them." </a:t>
            </a:r>
          </a:p>
          <a:p>
            <a:pPr lvl="1"/>
            <a:r>
              <a:rPr lang="en-US" dirty="0" smtClean="0"/>
              <a:t>Rules: “ Keep the commandments; live… Break the commandments; suffer the penalty” (Isaiah 59:2)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dissolve">
                                      <p:cBhvr>
                                        <p:cTn id="12" dur="5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dissolv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dissolve">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dissolve">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ndex.jpg"/>
          <p:cNvPicPr>
            <a:picLocks noChangeAspect="1"/>
          </p:cNvPicPr>
          <p:nvPr/>
        </p:nvPicPr>
        <p:blipFill>
          <a:blip r:embed="rId2" cstate="print">
            <a:lum bright="-10000" contrast="10000"/>
          </a:blip>
          <a:srcRect t="6621" b="6621"/>
          <a:stretch>
            <a:fillRect/>
          </a:stretch>
        </p:blipFill>
        <p:spPr>
          <a:xfrm>
            <a:off x="0" y="1752600"/>
            <a:ext cx="9144000" cy="3276600"/>
          </a:xfrm>
          <a:prstGeom prst="rect">
            <a:avLst/>
          </a:prstGeom>
        </p:spPr>
      </p:pic>
      <p:sp>
        <p:nvSpPr>
          <p:cNvPr id="4" name="Title 3"/>
          <p:cNvSpPr>
            <a:spLocks noGrp="1"/>
          </p:cNvSpPr>
          <p:nvPr>
            <p:ph type="title"/>
          </p:nvPr>
        </p:nvSpPr>
        <p:spPr>
          <a:xfrm>
            <a:off x="381000" y="304800"/>
            <a:ext cx="6705600" cy="1143000"/>
          </a:xfrm>
        </p:spPr>
        <p:txBody>
          <a:bodyPr>
            <a:normAutofit/>
          </a:bodyPr>
          <a:lstStyle/>
          <a:p>
            <a:r>
              <a:rPr lang="en-US" dirty="0" smtClean="0"/>
              <a:t>Law measures perfection..</a:t>
            </a:r>
            <a:endParaRPr lang="en-US" dirty="0"/>
          </a:p>
        </p:txBody>
      </p:sp>
      <p:pic>
        <p:nvPicPr>
          <p:cNvPr id="10" name="Picture 9" descr="Marcus_Thames_Tigers_2007.jpg"/>
          <p:cNvPicPr>
            <a:picLocks noChangeAspect="1"/>
          </p:cNvPicPr>
          <p:nvPr/>
        </p:nvPicPr>
        <p:blipFill>
          <a:blip r:embed="rId3" cstate="print"/>
          <a:srcRect l="6734"/>
          <a:stretch>
            <a:fillRect/>
          </a:stretch>
        </p:blipFill>
        <p:spPr>
          <a:xfrm>
            <a:off x="0" y="1752600"/>
            <a:ext cx="2753170" cy="3276600"/>
          </a:xfrm>
          <a:prstGeom prst="rect">
            <a:avLst/>
          </a:prstGeom>
        </p:spPr>
      </p:pic>
      <p:pic>
        <p:nvPicPr>
          <p:cNvPr id="11" name="Picture 10" descr="bowling_300-game.jpg"/>
          <p:cNvPicPr>
            <a:picLocks noChangeAspect="1"/>
          </p:cNvPicPr>
          <p:nvPr/>
        </p:nvPicPr>
        <p:blipFill>
          <a:blip r:embed="rId4" cstate="print"/>
          <a:stretch>
            <a:fillRect/>
          </a:stretch>
        </p:blipFill>
        <p:spPr>
          <a:xfrm>
            <a:off x="2590800" y="1752600"/>
            <a:ext cx="3429000" cy="3276600"/>
          </a:xfrm>
          <a:prstGeom prst="rect">
            <a:avLst/>
          </a:prstGeom>
        </p:spPr>
      </p:pic>
      <p:pic>
        <p:nvPicPr>
          <p:cNvPr id="12" name="Picture 11" descr="Basketball-Player-Shooting.jpg"/>
          <p:cNvPicPr>
            <a:picLocks noChangeAspect="1"/>
          </p:cNvPicPr>
          <p:nvPr/>
        </p:nvPicPr>
        <p:blipFill>
          <a:blip r:embed="rId5" cstate="print"/>
          <a:srcRect r="18895"/>
          <a:stretch>
            <a:fillRect/>
          </a:stretch>
        </p:blipFill>
        <p:spPr>
          <a:xfrm>
            <a:off x="5744737" y="1752600"/>
            <a:ext cx="3399263" cy="3276600"/>
          </a:xfrm>
          <a:prstGeom prst="rect">
            <a:avLst/>
          </a:prstGeom>
        </p:spPr>
      </p:pic>
      <p:sp>
        <p:nvSpPr>
          <p:cNvPr id="5" name="Content Placeholder 4"/>
          <p:cNvSpPr>
            <a:spLocks noGrp="1"/>
          </p:cNvSpPr>
          <p:nvPr>
            <p:ph idx="1"/>
          </p:nvPr>
        </p:nvSpPr>
        <p:spPr>
          <a:xfrm>
            <a:off x="152400" y="3962400"/>
            <a:ext cx="8991600" cy="2590800"/>
          </a:xfrm>
          <a:solidFill>
            <a:schemeClr val="tx1">
              <a:alpha val="80000"/>
            </a:schemeClr>
          </a:solidFill>
        </p:spPr>
        <p:txBody>
          <a:bodyPr>
            <a:normAutofit fontScale="92500" lnSpcReduction="10000"/>
          </a:bodyPr>
          <a:lstStyle/>
          <a:p>
            <a:r>
              <a:rPr lang="en-US" sz="2800" dirty="0" smtClean="0">
                <a:solidFill>
                  <a:srgbClr val="FFC000"/>
                </a:solidFill>
              </a:rPr>
              <a:t>Romans 3:10 </a:t>
            </a:r>
            <a:r>
              <a:rPr lang="en-US" sz="2800" dirty="0" smtClean="0"/>
              <a:t>"There is none righteous, no, not one; </a:t>
            </a:r>
          </a:p>
          <a:p>
            <a:r>
              <a:rPr lang="en-US" sz="2800" dirty="0" smtClean="0">
                <a:solidFill>
                  <a:srgbClr val="FFC000"/>
                </a:solidFill>
              </a:rPr>
              <a:t>Romans 3:20 </a:t>
            </a:r>
            <a:r>
              <a:rPr lang="en-US" sz="2800" dirty="0" smtClean="0"/>
              <a:t>Therefore by the deeds of the law no flesh will be justified in His sight, for by the law is the knowledge of sin. </a:t>
            </a:r>
          </a:p>
          <a:p>
            <a:r>
              <a:rPr lang="en-US" sz="2800" dirty="0" smtClean="0">
                <a:solidFill>
                  <a:srgbClr val="FFC000"/>
                </a:solidFill>
              </a:rPr>
              <a:t>Romans 3:23 </a:t>
            </a:r>
            <a:r>
              <a:rPr lang="en-US" sz="2800" dirty="0" smtClean="0"/>
              <a:t>for all have sinned and fall short of the glory of God,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dissolve">
                                      <p:cBhvr>
                                        <p:cTn id="12" dur="5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dissolv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dissolve">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dissolve">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ndex.jpg"/>
          <p:cNvPicPr>
            <a:picLocks noChangeAspect="1"/>
          </p:cNvPicPr>
          <p:nvPr/>
        </p:nvPicPr>
        <p:blipFill>
          <a:blip r:embed="rId2" cstate="print">
            <a:lum bright="-10000" contrast="10000"/>
          </a:blip>
          <a:srcRect t="6621" b="6621"/>
          <a:stretch>
            <a:fillRect/>
          </a:stretch>
        </p:blipFill>
        <p:spPr>
          <a:xfrm>
            <a:off x="0" y="1752600"/>
            <a:ext cx="9144000" cy="3276600"/>
          </a:xfrm>
          <a:prstGeom prst="rect">
            <a:avLst/>
          </a:prstGeom>
        </p:spPr>
      </p:pic>
      <p:sp>
        <p:nvSpPr>
          <p:cNvPr id="4" name="Title 3"/>
          <p:cNvSpPr>
            <a:spLocks noGrp="1"/>
          </p:cNvSpPr>
          <p:nvPr>
            <p:ph type="title"/>
          </p:nvPr>
        </p:nvSpPr>
        <p:spPr>
          <a:xfrm>
            <a:off x="381000" y="304800"/>
            <a:ext cx="6705600" cy="1143000"/>
          </a:xfrm>
        </p:spPr>
        <p:txBody>
          <a:bodyPr>
            <a:normAutofit/>
          </a:bodyPr>
          <a:lstStyle/>
          <a:p>
            <a:r>
              <a:rPr lang="en-US" dirty="0" smtClean="0"/>
              <a:t>Sin required a sacrifice..</a:t>
            </a:r>
            <a:endParaRPr lang="en-US" dirty="0"/>
          </a:p>
        </p:txBody>
      </p:sp>
      <p:pic>
        <p:nvPicPr>
          <p:cNvPr id="8" name="Picture 7" descr="110102-ot-vistas-10-leviticus-holiness-sinfulness-forgiveness-32-728.jpg"/>
          <p:cNvPicPr>
            <a:picLocks noChangeAspect="1"/>
          </p:cNvPicPr>
          <p:nvPr/>
        </p:nvPicPr>
        <p:blipFill>
          <a:blip r:embed="rId3" cstate="print"/>
          <a:stretch>
            <a:fillRect/>
          </a:stretch>
        </p:blipFill>
        <p:spPr>
          <a:xfrm>
            <a:off x="2895600" y="1752600"/>
            <a:ext cx="2971800" cy="2228850"/>
          </a:xfrm>
          <a:prstGeom prst="rect">
            <a:avLst/>
          </a:prstGeom>
        </p:spPr>
      </p:pic>
      <p:pic>
        <p:nvPicPr>
          <p:cNvPr id="9" name="Picture 8" descr="lamboffering.jpg"/>
          <p:cNvPicPr>
            <a:picLocks noChangeAspect="1"/>
          </p:cNvPicPr>
          <p:nvPr/>
        </p:nvPicPr>
        <p:blipFill>
          <a:blip r:embed="rId4" cstate="print"/>
          <a:stretch>
            <a:fillRect/>
          </a:stretch>
        </p:blipFill>
        <p:spPr>
          <a:xfrm>
            <a:off x="0" y="1752600"/>
            <a:ext cx="2917227" cy="2209800"/>
          </a:xfrm>
          <a:prstGeom prst="rect">
            <a:avLst/>
          </a:prstGeom>
        </p:spPr>
      </p:pic>
      <p:pic>
        <p:nvPicPr>
          <p:cNvPr id="13" name="Picture 12" descr="Jesus our Passover lamb.jpg"/>
          <p:cNvPicPr>
            <a:picLocks noChangeAspect="1"/>
          </p:cNvPicPr>
          <p:nvPr/>
        </p:nvPicPr>
        <p:blipFill>
          <a:blip r:embed="rId5" cstate="print"/>
          <a:stretch>
            <a:fillRect/>
          </a:stretch>
        </p:blipFill>
        <p:spPr>
          <a:xfrm>
            <a:off x="5867400" y="1752600"/>
            <a:ext cx="3273020" cy="2209800"/>
          </a:xfrm>
          <a:prstGeom prst="rect">
            <a:avLst/>
          </a:prstGeom>
        </p:spPr>
      </p:pic>
      <p:sp>
        <p:nvSpPr>
          <p:cNvPr id="5" name="Content Placeholder 4"/>
          <p:cNvSpPr>
            <a:spLocks noGrp="1"/>
          </p:cNvSpPr>
          <p:nvPr>
            <p:ph idx="1"/>
          </p:nvPr>
        </p:nvSpPr>
        <p:spPr>
          <a:xfrm>
            <a:off x="152400" y="3048000"/>
            <a:ext cx="8991600" cy="3505200"/>
          </a:xfrm>
          <a:solidFill>
            <a:schemeClr val="tx1">
              <a:alpha val="80000"/>
            </a:schemeClr>
          </a:solidFill>
        </p:spPr>
        <p:txBody>
          <a:bodyPr>
            <a:normAutofit fontScale="92500" lnSpcReduction="10000"/>
          </a:bodyPr>
          <a:lstStyle/>
          <a:p>
            <a:r>
              <a:rPr lang="en-US" sz="2800" dirty="0" smtClean="0">
                <a:solidFill>
                  <a:srgbClr val="FFC000"/>
                </a:solidFill>
              </a:rPr>
              <a:t>John 1:29 </a:t>
            </a:r>
            <a:r>
              <a:rPr lang="en-US" sz="2800" dirty="0" smtClean="0"/>
              <a:t>"Behold! The Lamb of God who takes away the sin of the world! </a:t>
            </a:r>
          </a:p>
          <a:p>
            <a:r>
              <a:rPr lang="en-US" sz="2800" dirty="0" smtClean="0">
                <a:solidFill>
                  <a:srgbClr val="FFC000"/>
                </a:solidFill>
              </a:rPr>
              <a:t>Romans 8:3</a:t>
            </a:r>
            <a:r>
              <a:rPr lang="en-US" sz="2800" dirty="0" smtClean="0"/>
              <a:t> For what the law could not do in that it was weak through the flesh, God did by sending His own Son in the likeness of sinful flesh, on account of sin: He condemned sin in the flesh,</a:t>
            </a:r>
          </a:p>
          <a:p>
            <a:r>
              <a:rPr lang="en-US" sz="2800" dirty="0" smtClean="0">
                <a:solidFill>
                  <a:srgbClr val="FFC000"/>
                </a:solidFill>
              </a:rPr>
              <a:t>2 Corinthians 5:21 </a:t>
            </a:r>
            <a:r>
              <a:rPr lang="en-US" sz="2800" dirty="0" smtClean="0"/>
              <a:t>For He made Him who knew no sin to be sin for us, that we might become the righteousness of God in Him.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dissolve">
                                      <p:cBhvr>
                                        <p:cTn id="12" dur="5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dissolv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dissolve">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dissolve">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ndex.jpg"/>
          <p:cNvPicPr>
            <a:picLocks noChangeAspect="1"/>
          </p:cNvPicPr>
          <p:nvPr/>
        </p:nvPicPr>
        <p:blipFill>
          <a:blip r:embed="rId2" cstate="print">
            <a:lum bright="-10000" contrast="10000"/>
          </a:blip>
          <a:srcRect t="6621" b="6621"/>
          <a:stretch>
            <a:fillRect/>
          </a:stretch>
        </p:blipFill>
        <p:spPr>
          <a:xfrm>
            <a:off x="0" y="1752600"/>
            <a:ext cx="9144000" cy="3276600"/>
          </a:xfrm>
          <a:prstGeom prst="rect">
            <a:avLst/>
          </a:prstGeom>
        </p:spPr>
      </p:pic>
      <p:sp>
        <p:nvSpPr>
          <p:cNvPr id="4" name="Title 3"/>
          <p:cNvSpPr>
            <a:spLocks noGrp="1"/>
          </p:cNvSpPr>
          <p:nvPr>
            <p:ph type="title"/>
          </p:nvPr>
        </p:nvSpPr>
        <p:spPr>
          <a:xfrm>
            <a:off x="381000" y="304800"/>
            <a:ext cx="6705600" cy="1143000"/>
          </a:xfrm>
        </p:spPr>
        <p:txBody>
          <a:bodyPr>
            <a:normAutofit/>
          </a:bodyPr>
          <a:lstStyle/>
          <a:p>
            <a:r>
              <a:rPr lang="en-US" dirty="0" smtClean="0"/>
              <a:t>Sin required a sacrifice..</a:t>
            </a:r>
            <a:endParaRPr lang="en-US" dirty="0"/>
          </a:p>
        </p:txBody>
      </p:sp>
      <p:pic>
        <p:nvPicPr>
          <p:cNvPr id="8" name="Picture 7" descr="110102-ot-vistas-10-leviticus-holiness-sinfulness-forgiveness-32-728.jpg"/>
          <p:cNvPicPr>
            <a:picLocks noChangeAspect="1"/>
          </p:cNvPicPr>
          <p:nvPr/>
        </p:nvPicPr>
        <p:blipFill>
          <a:blip r:embed="rId3" cstate="print"/>
          <a:stretch>
            <a:fillRect/>
          </a:stretch>
        </p:blipFill>
        <p:spPr>
          <a:xfrm>
            <a:off x="2895600" y="1752600"/>
            <a:ext cx="2971800" cy="2228850"/>
          </a:xfrm>
          <a:prstGeom prst="rect">
            <a:avLst/>
          </a:prstGeom>
        </p:spPr>
      </p:pic>
      <p:pic>
        <p:nvPicPr>
          <p:cNvPr id="9" name="Picture 8" descr="lamboffering.jpg"/>
          <p:cNvPicPr>
            <a:picLocks noChangeAspect="1"/>
          </p:cNvPicPr>
          <p:nvPr/>
        </p:nvPicPr>
        <p:blipFill>
          <a:blip r:embed="rId4" cstate="print"/>
          <a:stretch>
            <a:fillRect/>
          </a:stretch>
        </p:blipFill>
        <p:spPr>
          <a:xfrm>
            <a:off x="0" y="1752600"/>
            <a:ext cx="2917227" cy="2209800"/>
          </a:xfrm>
          <a:prstGeom prst="rect">
            <a:avLst/>
          </a:prstGeom>
        </p:spPr>
      </p:pic>
      <p:pic>
        <p:nvPicPr>
          <p:cNvPr id="13" name="Picture 12" descr="Jesus our Passover lamb.jpg"/>
          <p:cNvPicPr>
            <a:picLocks noChangeAspect="1"/>
          </p:cNvPicPr>
          <p:nvPr/>
        </p:nvPicPr>
        <p:blipFill>
          <a:blip r:embed="rId5" cstate="print"/>
          <a:stretch>
            <a:fillRect/>
          </a:stretch>
        </p:blipFill>
        <p:spPr>
          <a:xfrm>
            <a:off x="5867400" y="1752600"/>
            <a:ext cx="3273020" cy="2209800"/>
          </a:xfrm>
          <a:prstGeom prst="rect">
            <a:avLst/>
          </a:prstGeom>
        </p:spPr>
      </p:pic>
      <p:sp>
        <p:nvSpPr>
          <p:cNvPr id="5" name="Content Placeholder 4"/>
          <p:cNvSpPr>
            <a:spLocks noGrp="1"/>
          </p:cNvSpPr>
          <p:nvPr>
            <p:ph idx="1"/>
          </p:nvPr>
        </p:nvSpPr>
        <p:spPr>
          <a:xfrm>
            <a:off x="152400" y="3048000"/>
            <a:ext cx="8991600" cy="3505200"/>
          </a:xfrm>
          <a:solidFill>
            <a:schemeClr val="tx1">
              <a:alpha val="80000"/>
            </a:schemeClr>
          </a:solidFill>
        </p:spPr>
        <p:txBody>
          <a:bodyPr>
            <a:normAutofit fontScale="92500" lnSpcReduction="10000"/>
          </a:bodyPr>
          <a:lstStyle/>
          <a:p>
            <a:r>
              <a:rPr lang="en-US" sz="2800" dirty="0" smtClean="0">
                <a:solidFill>
                  <a:srgbClr val="FFC000"/>
                </a:solidFill>
              </a:rPr>
              <a:t>John 1:29 </a:t>
            </a:r>
            <a:r>
              <a:rPr lang="en-US" sz="2800" dirty="0" smtClean="0"/>
              <a:t>"Behold! The Lamb of God who takes away the sin of the world! </a:t>
            </a:r>
          </a:p>
          <a:p>
            <a:r>
              <a:rPr lang="en-US" sz="2800" dirty="0" smtClean="0">
                <a:solidFill>
                  <a:srgbClr val="FFC000"/>
                </a:solidFill>
              </a:rPr>
              <a:t>Romans 8:3</a:t>
            </a:r>
            <a:r>
              <a:rPr lang="en-US" sz="2800" dirty="0" smtClean="0"/>
              <a:t> For what the law could not do in that it was weak through the flesh, God did by sending His own Son in the likeness of sinful flesh, on account of sin: He condemned sin in the flesh,</a:t>
            </a:r>
          </a:p>
          <a:p>
            <a:r>
              <a:rPr lang="en-US" sz="2800" dirty="0" smtClean="0">
                <a:solidFill>
                  <a:srgbClr val="FFC000"/>
                </a:solidFill>
              </a:rPr>
              <a:t>2 Corinthians 5:21 </a:t>
            </a:r>
            <a:r>
              <a:rPr lang="en-US" sz="2800" dirty="0" smtClean="0"/>
              <a:t>For He made Him who knew no sin to be sin for us, that we might become the righteousness of God in Him. </a:t>
            </a:r>
            <a:endParaRPr lang="en-US" sz="2800" dirty="0"/>
          </a:p>
        </p:txBody>
      </p:sp>
      <p:pic>
        <p:nvPicPr>
          <p:cNvPr id="10" name="Picture 9" descr="JESUS Paid It All.jpg"/>
          <p:cNvPicPr>
            <a:picLocks noChangeAspect="1"/>
          </p:cNvPicPr>
          <p:nvPr/>
        </p:nvPicPr>
        <p:blipFill>
          <a:blip r:embed="rId6" cstate="print"/>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dissolve">
                                      <p:cBhvr>
                                        <p:cTn id="12" dur="5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dissolv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dissolve">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dissolve">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MAZING-GRACE1.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smtClean="0"/>
              <a:t>Grace turning sour..</a:t>
            </a:r>
            <a:endParaRPr lang="en-US" dirty="0"/>
          </a:p>
        </p:txBody>
      </p:sp>
      <p:sp>
        <p:nvSpPr>
          <p:cNvPr id="7" name="Title 4"/>
          <p:cNvSpPr>
            <a:spLocks noGrp="1"/>
          </p:cNvSpPr>
          <p:nvPr>
            <p:ph idx="1"/>
          </p:nvPr>
        </p:nvSpPr>
        <p:spPr>
          <a:xfrm>
            <a:off x="228600" y="3200400"/>
            <a:ext cx="8686800" cy="2667000"/>
          </a:xfrm>
          <a:solidFill>
            <a:schemeClr val="tx1">
              <a:alpha val="50000"/>
            </a:schemeClr>
          </a:solidFill>
        </p:spPr>
        <p:txBody>
          <a:bodyPr>
            <a:normAutofit lnSpcReduction="10000"/>
          </a:bodyPr>
          <a:lstStyle/>
          <a:p>
            <a:pPr algn="l"/>
            <a:r>
              <a:rPr lang="en-US" dirty="0" smtClean="0">
                <a:solidFill>
                  <a:srgbClr val="FFC000"/>
                </a:solidFill>
              </a:rPr>
              <a:t>Galatians 3:1-3 </a:t>
            </a:r>
            <a:r>
              <a:rPr lang="en-US" dirty="0" smtClean="0"/>
              <a:t>O foolish Galatians! Who has bewitched you that you should not obey the truth?... Are you so foolish? Having begun in the Spirit, are you now being made perfect by the flesh?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bg/>
                                          </p:spTgt>
                                        </p:tgtEl>
                                        <p:attrNameLst>
                                          <p:attrName>style.visibility</p:attrName>
                                        </p:attrNameLst>
                                      </p:cBhvr>
                                      <p:to>
                                        <p:strVal val="visible"/>
                                      </p:to>
                                    </p:set>
                                    <p:animEffect transition="in" filter="dissolve">
                                      <p:cBhvr>
                                        <p:cTn id="12" dur="1000"/>
                                        <p:tgtEl>
                                          <p:spTgt spid="7">
                                            <p:bg/>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dissolve">
                                      <p:cBhvr>
                                        <p:cTn id="15"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ildernessOfZin.001.jpg"/>
          <p:cNvPicPr>
            <a:picLocks noChangeAspect="1"/>
          </p:cNvPicPr>
          <p:nvPr/>
        </p:nvPicPr>
        <p:blipFill>
          <a:blip r:embed="rId2" cstate="print">
            <a:lum bright="-3000" contrast="10000"/>
          </a:blip>
          <a:srcRect t="16901" b="10141"/>
          <a:stretch>
            <a:fillRect/>
          </a:stretch>
        </p:blipFill>
        <p:spPr>
          <a:xfrm>
            <a:off x="0" y="1676400"/>
            <a:ext cx="9144000" cy="3283594"/>
          </a:xfrm>
          <a:prstGeom prst="rect">
            <a:avLst/>
          </a:prstGeom>
        </p:spPr>
      </p:pic>
      <p:sp>
        <p:nvSpPr>
          <p:cNvPr id="4" name="Title 3"/>
          <p:cNvSpPr>
            <a:spLocks noGrp="1"/>
          </p:cNvSpPr>
          <p:nvPr>
            <p:ph type="title"/>
          </p:nvPr>
        </p:nvSpPr>
        <p:spPr>
          <a:xfrm>
            <a:off x="381000" y="304800"/>
            <a:ext cx="5943600" cy="1143000"/>
          </a:xfrm>
        </p:spPr>
        <p:txBody>
          <a:bodyPr>
            <a:normAutofit/>
          </a:bodyPr>
          <a:lstStyle/>
          <a:p>
            <a:r>
              <a:rPr lang="en-US" dirty="0" smtClean="0"/>
              <a:t>Murmuring with God..</a:t>
            </a:r>
            <a:endParaRPr lang="en-US" dirty="0"/>
          </a:p>
        </p:txBody>
      </p:sp>
      <p:sp>
        <p:nvSpPr>
          <p:cNvPr id="5" name="Content Placeholder 4"/>
          <p:cNvSpPr>
            <a:spLocks noGrp="1"/>
          </p:cNvSpPr>
          <p:nvPr>
            <p:ph idx="1"/>
          </p:nvPr>
        </p:nvSpPr>
        <p:spPr>
          <a:xfrm>
            <a:off x="457200" y="3276600"/>
            <a:ext cx="8305800" cy="2667000"/>
          </a:xfrm>
          <a:solidFill>
            <a:schemeClr val="tx1">
              <a:alpha val="55000"/>
            </a:schemeClr>
          </a:solidFill>
        </p:spPr>
        <p:txBody>
          <a:bodyPr>
            <a:normAutofit fontScale="92500" lnSpcReduction="20000"/>
          </a:bodyPr>
          <a:lstStyle/>
          <a:p>
            <a:r>
              <a:rPr lang="en-US" dirty="0" smtClean="0">
                <a:solidFill>
                  <a:srgbClr val="FFC000"/>
                </a:solidFill>
              </a:rPr>
              <a:t>Exodus 16:3  </a:t>
            </a:r>
            <a:r>
              <a:rPr lang="en-US" dirty="0" smtClean="0"/>
              <a:t>And the children of Israel said to them, "Oh, that we had died by the hand of the Lord in the land of Egypt… For you have brought us out into this wilderness to kill this whole assembly with hunger."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dissolve">
                                      <p:cBhvr>
                                        <p:cTn id="12" dur="500"/>
                                        <p:tgtEl>
                                          <p:spTgt spid="5">
                                            <p:bg/>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dissolve">
                                      <p:cBhvr>
                                        <p:cTn id="15"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ildernessOfZin.001.jpg"/>
          <p:cNvPicPr>
            <a:picLocks noChangeAspect="1"/>
          </p:cNvPicPr>
          <p:nvPr/>
        </p:nvPicPr>
        <p:blipFill>
          <a:blip r:embed="rId2" cstate="print">
            <a:lum bright="-3000" contrast="10000"/>
          </a:blip>
          <a:srcRect t="16901" b="10141"/>
          <a:stretch>
            <a:fillRect/>
          </a:stretch>
        </p:blipFill>
        <p:spPr>
          <a:xfrm>
            <a:off x="0" y="1676400"/>
            <a:ext cx="9144000" cy="3283594"/>
          </a:xfrm>
          <a:prstGeom prst="rect">
            <a:avLst/>
          </a:prstGeom>
        </p:spPr>
      </p:pic>
      <p:pic>
        <p:nvPicPr>
          <p:cNvPr id="10" name="Picture 9" descr="disillusionment.jpg"/>
          <p:cNvPicPr>
            <a:picLocks noChangeAspect="1"/>
          </p:cNvPicPr>
          <p:nvPr/>
        </p:nvPicPr>
        <p:blipFill>
          <a:blip r:embed="rId3" cstate="print">
            <a:lum bright="-20000" contrast="10000"/>
          </a:blip>
          <a:srcRect t="3158" b="18947"/>
          <a:stretch>
            <a:fillRect/>
          </a:stretch>
        </p:blipFill>
        <p:spPr>
          <a:xfrm>
            <a:off x="0" y="1676400"/>
            <a:ext cx="9144000" cy="3352800"/>
          </a:xfrm>
          <a:prstGeom prst="rect">
            <a:avLst/>
          </a:prstGeom>
        </p:spPr>
      </p:pic>
      <p:sp>
        <p:nvSpPr>
          <p:cNvPr id="4" name="Title 3"/>
          <p:cNvSpPr>
            <a:spLocks noGrp="1"/>
          </p:cNvSpPr>
          <p:nvPr>
            <p:ph type="title"/>
          </p:nvPr>
        </p:nvSpPr>
        <p:spPr>
          <a:xfrm>
            <a:off x="381000" y="304800"/>
            <a:ext cx="7239000" cy="1143000"/>
          </a:xfrm>
        </p:spPr>
        <p:txBody>
          <a:bodyPr>
            <a:normAutofit/>
          </a:bodyPr>
          <a:lstStyle/>
          <a:p>
            <a:r>
              <a:rPr lang="en-US" dirty="0" smtClean="0"/>
              <a:t>Disillusioned with Christ..</a:t>
            </a:r>
            <a:endParaRPr lang="en-US" dirty="0"/>
          </a:p>
        </p:txBody>
      </p:sp>
      <p:sp>
        <p:nvSpPr>
          <p:cNvPr id="5" name="Content Placeholder 4"/>
          <p:cNvSpPr>
            <a:spLocks noGrp="1"/>
          </p:cNvSpPr>
          <p:nvPr>
            <p:ph idx="1"/>
          </p:nvPr>
        </p:nvSpPr>
        <p:spPr>
          <a:xfrm>
            <a:off x="457200" y="2438400"/>
            <a:ext cx="8458200" cy="2590800"/>
          </a:xfrm>
          <a:solidFill>
            <a:schemeClr val="tx1">
              <a:alpha val="55000"/>
            </a:schemeClr>
          </a:solidFill>
        </p:spPr>
        <p:txBody>
          <a:bodyPr>
            <a:normAutofit lnSpcReduction="10000"/>
          </a:bodyPr>
          <a:lstStyle/>
          <a:p>
            <a:r>
              <a:rPr lang="en-US" dirty="0" smtClean="0"/>
              <a:t>At first joyful to be a Christian..</a:t>
            </a:r>
          </a:p>
          <a:p>
            <a:r>
              <a:rPr lang="en-US" dirty="0" smtClean="0"/>
              <a:t>Start to miss the old carefree life...</a:t>
            </a:r>
          </a:p>
          <a:p>
            <a:r>
              <a:rPr lang="en-US" dirty="0" smtClean="0"/>
              <a:t>Christianity becomes an obligation..</a:t>
            </a:r>
          </a:p>
          <a:p>
            <a:r>
              <a:rPr lang="en-US" dirty="0" smtClean="0"/>
              <a:t>Constant reminder of my debt to God…</a:t>
            </a:r>
          </a:p>
        </p:txBody>
      </p:sp>
      <p:sp>
        <p:nvSpPr>
          <p:cNvPr id="8" name="Subtitle 7"/>
          <p:cNvSpPr txBox="1">
            <a:spLocks/>
          </p:cNvSpPr>
          <p:nvPr/>
        </p:nvSpPr>
        <p:spPr>
          <a:xfrm>
            <a:off x="304800" y="5638800"/>
            <a:ext cx="8534400" cy="838200"/>
          </a:xfrm>
          <a:prstGeom prst="rect">
            <a:avLst/>
          </a:prstGeom>
          <a:noFill/>
        </p:spPr>
        <p:txBody>
          <a:bodyPr vert="horz" lIns="91440" tIns="45720" rIns="91440" bIns="45720" rtlCol="0">
            <a:normAutofit fontScale="85000" lnSpcReduction="1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44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a:t>
            </a:r>
            <a:r>
              <a:rPr kumimoji="0" lang="en-US" sz="4400" b="0" i="0" u="none" strike="noStrike" kern="1200" cap="none" spc="0" normalizeH="0" noProof="0" dirty="0" smtClean="0">
                <a:ln>
                  <a:noFill/>
                </a:ln>
                <a:solidFill>
                  <a:schemeClr val="bg1"/>
                </a:solidFill>
                <a:effectLst/>
                <a:uLnTx/>
                <a:uFillTx/>
                <a:latin typeface="Georgia" pitchFamily="18" charset="0"/>
                <a:ea typeface="+mn-ea"/>
                <a:cs typeface="Times New Roman" pitchFamily="18" charset="0"/>
              </a:rPr>
              <a:t> </a:t>
            </a:r>
            <a:r>
              <a:rPr kumimoji="0" lang="en-US" sz="44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Feeling</a:t>
            </a:r>
            <a:r>
              <a:rPr kumimoji="0" lang="en-US" sz="4400" b="0" i="0" u="none" strike="noStrike" kern="1200" cap="none" spc="0" normalizeH="0" noProof="0" dirty="0" smtClean="0">
                <a:ln>
                  <a:noFill/>
                </a:ln>
                <a:solidFill>
                  <a:schemeClr val="bg1"/>
                </a:solidFill>
                <a:effectLst/>
                <a:uLnTx/>
                <a:uFillTx/>
                <a:latin typeface="Georgia" pitchFamily="18" charset="0"/>
                <a:ea typeface="+mn-ea"/>
                <a:cs typeface="Times New Roman" pitchFamily="18" charset="0"/>
              </a:rPr>
              <a:t> I can n</a:t>
            </a:r>
            <a:r>
              <a:rPr kumimoji="0" lang="en-US" sz="44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ever be</a:t>
            </a:r>
            <a:r>
              <a:rPr kumimoji="0" lang="en-US" sz="4400" b="0" i="0" u="none" strike="noStrike" kern="1200" cap="none" spc="0" normalizeH="0" noProof="0" dirty="0" smtClean="0">
                <a:ln>
                  <a:noFill/>
                </a:ln>
                <a:solidFill>
                  <a:schemeClr val="bg1"/>
                </a:solidFill>
                <a:effectLst/>
                <a:uLnTx/>
                <a:uFillTx/>
                <a:latin typeface="Georgia" pitchFamily="18" charset="0"/>
                <a:ea typeface="+mn-ea"/>
                <a:cs typeface="Times New Roman" pitchFamily="18" charset="0"/>
              </a:rPr>
              <a:t> good enough..”</a:t>
            </a:r>
            <a:endParaRPr kumimoji="0" lang="en-US" sz="44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dissolve">
                                      <p:cBhvr>
                                        <p:cTn id="12" dur="500"/>
                                        <p:tgtEl>
                                          <p:spTgt spid="5">
                                            <p:bg/>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dissolve">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dissolve">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dissolve">
                                      <p:cBhvr>
                                        <p:cTn id="25" dur="500"/>
                                        <p:tgtEl>
                                          <p:spTgt spid="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Effect transition="in" filter="dissolv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ppt_w</p:attrName>
                                        </p:attrNameLst>
                                      </p:cBhvr>
                                      <p:tavLst>
                                        <p:tav tm="0">
                                          <p:val>
                                            <p:strVal val="#ppt_w*0.70"/>
                                          </p:val>
                                        </p:tav>
                                        <p:tav tm="100000">
                                          <p:val>
                                            <p:strVal val="#ppt_w"/>
                                          </p:val>
                                        </p:tav>
                                      </p:tavLst>
                                    </p:anim>
                                    <p:anim calcmode="lin" valueType="num">
                                      <p:cBhvr>
                                        <p:cTn id="36" dur="1000" fill="hold"/>
                                        <p:tgtEl>
                                          <p:spTgt spid="8"/>
                                        </p:tgtEl>
                                        <p:attrNameLst>
                                          <p:attrName>ppt_h</p:attrName>
                                        </p:attrNameLst>
                                      </p:cBhvr>
                                      <p:tavLst>
                                        <p:tav tm="0">
                                          <p:val>
                                            <p:strVal val="#ppt_h"/>
                                          </p:val>
                                        </p:tav>
                                        <p:tav tm="100000">
                                          <p:val>
                                            <p:strVal val="#ppt_h"/>
                                          </p:val>
                                        </p:tav>
                                      </p:tavLst>
                                    </p:anim>
                                    <p:animEffect transition="in" filter="fade">
                                      <p:cBhvr>
                                        <p:cTn id="3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ildernessOfZin.001.jpg"/>
          <p:cNvPicPr>
            <a:picLocks noChangeAspect="1"/>
          </p:cNvPicPr>
          <p:nvPr/>
        </p:nvPicPr>
        <p:blipFill>
          <a:blip r:embed="rId2" cstate="print">
            <a:lum bright="-3000" contrast="10000"/>
          </a:blip>
          <a:srcRect t="16901" b="10141"/>
          <a:stretch>
            <a:fillRect/>
          </a:stretch>
        </p:blipFill>
        <p:spPr>
          <a:xfrm>
            <a:off x="0" y="1676400"/>
            <a:ext cx="9144000" cy="3283594"/>
          </a:xfrm>
          <a:prstGeom prst="rect">
            <a:avLst/>
          </a:prstGeom>
        </p:spPr>
      </p:pic>
      <p:pic>
        <p:nvPicPr>
          <p:cNvPr id="10" name="Picture 9" descr="disillusionment.jpg"/>
          <p:cNvPicPr>
            <a:picLocks noChangeAspect="1"/>
          </p:cNvPicPr>
          <p:nvPr/>
        </p:nvPicPr>
        <p:blipFill>
          <a:blip r:embed="rId3" cstate="print">
            <a:lum bright="-20000" contrast="10000"/>
          </a:blip>
          <a:srcRect t="3158" b="18947"/>
          <a:stretch>
            <a:fillRect/>
          </a:stretch>
        </p:blipFill>
        <p:spPr>
          <a:xfrm>
            <a:off x="0" y="1676400"/>
            <a:ext cx="9144000" cy="3352800"/>
          </a:xfrm>
          <a:prstGeom prst="rect">
            <a:avLst/>
          </a:prstGeom>
        </p:spPr>
      </p:pic>
      <p:sp>
        <p:nvSpPr>
          <p:cNvPr id="4" name="Title 3"/>
          <p:cNvSpPr>
            <a:spLocks noGrp="1"/>
          </p:cNvSpPr>
          <p:nvPr>
            <p:ph type="title"/>
          </p:nvPr>
        </p:nvSpPr>
        <p:spPr>
          <a:xfrm>
            <a:off x="381000" y="304800"/>
            <a:ext cx="6858000" cy="1143000"/>
          </a:xfrm>
        </p:spPr>
        <p:txBody>
          <a:bodyPr>
            <a:normAutofit/>
          </a:bodyPr>
          <a:lstStyle/>
          <a:p>
            <a:r>
              <a:rPr lang="en-US" dirty="0" smtClean="0"/>
              <a:t>Solving this problem..</a:t>
            </a:r>
            <a:endParaRPr lang="en-US" dirty="0"/>
          </a:p>
        </p:txBody>
      </p:sp>
      <p:sp>
        <p:nvSpPr>
          <p:cNvPr id="5" name="Content Placeholder 4"/>
          <p:cNvSpPr>
            <a:spLocks noGrp="1"/>
          </p:cNvSpPr>
          <p:nvPr>
            <p:ph idx="1"/>
          </p:nvPr>
        </p:nvSpPr>
        <p:spPr>
          <a:xfrm>
            <a:off x="457200" y="2438400"/>
            <a:ext cx="8458200" cy="2590800"/>
          </a:xfrm>
          <a:solidFill>
            <a:schemeClr val="tx1">
              <a:alpha val="55000"/>
            </a:schemeClr>
          </a:solidFill>
        </p:spPr>
        <p:txBody>
          <a:bodyPr>
            <a:normAutofit lnSpcReduction="10000"/>
          </a:bodyPr>
          <a:lstStyle/>
          <a:p>
            <a:r>
              <a:rPr lang="en-US" dirty="0" smtClean="0"/>
              <a:t>Stop all pretense of self righteousness..</a:t>
            </a:r>
          </a:p>
          <a:p>
            <a:r>
              <a:rPr lang="en-US" dirty="0" smtClean="0"/>
              <a:t>Trust His ability/desire to save you ...</a:t>
            </a:r>
          </a:p>
          <a:p>
            <a:r>
              <a:rPr lang="en-US" dirty="0" smtClean="0"/>
              <a:t>Let the old self remain in the grave..</a:t>
            </a:r>
          </a:p>
          <a:p>
            <a:r>
              <a:rPr lang="en-US" dirty="0" smtClean="0"/>
              <a:t>Reset your thinking with Christ …</a:t>
            </a:r>
          </a:p>
        </p:txBody>
      </p:sp>
      <p:sp>
        <p:nvSpPr>
          <p:cNvPr id="8" name="Subtitle 7"/>
          <p:cNvSpPr txBox="1">
            <a:spLocks/>
          </p:cNvSpPr>
          <p:nvPr/>
        </p:nvSpPr>
        <p:spPr>
          <a:xfrm>
            <a:off x="304800" y="5638800"/>
            <a:ext cx="8534400" cy="838200"/>
          </a:xfrm>
          <a:prstGeom prst="rect">
            <a:avLst/>
          </a:prstGeom>
          <a:noFill/>
        </p:spPr>
        <p:txBody>
          <a:bodyPr vert="horz" lIns="91440" tIns="45720" rIns="91440" bIns="45720" rtlCol="0">
            <a:normAutofit fontScale="925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44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He is ready to free you</a:t>
            </a:r>
            <a:r>
              <a:rPr lang="en-US" sz="4400" dirty="0" smtClean="0">
                <a:solidFill>
                  <a:schemeClr val="bg1"/>
                </a:solidFill>
                <a:latin typeface="Georgia" pitchFamily="18" charset="0"/>
                <a:cs typeface="Times New Roman" pitchFamily="18" charset="0"/>
              </a:rPr>
              <a:t> from prison!</a:t>
            </a:r>
            <a:endParaRPr kumimoji="0" lang="en-US" sz="44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dissolve">
                                      <p:cBhvr>
                                        <p:cTn id="12" dur="500"/>
                                        <p:tgtEl>
                                          <p:spTgt spid="5">
                                            <p:bg/>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dissolve">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dissolve">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dissolve">
                                      <p:cBhvr>
                                        <p:cTn id="25" dur="500"/>
                                        <p:tgtEl>
                                          <p:spTgt spid="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Effect transition="in" filter="dissolv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ppt_w</p:attrName>
                                        </p:attrNameLst>
                                      </p:cBhvr>
                                      <p:tavLst>
                                        <p:tav tm="0">
                                          <p:val>
                                            <p:strVal val="#ppt_w*0.70"/>
                                          </p:val>
                                        </p:tav>
                                        <p:tav tm="100000">
                                          <p:val>
                                            <p:strVal val="#ppt_w"/>
                                          </p:val>
                                        </p:tav>
                                      </p:tavLst>
                                    </p:anim>
                                    <p:anim calcmode="lin" valueType="num">
                                      <p:cBhvr>
                                        <p:cTn id="36" dur="1000" fill="hold"/>
                                        <p:tgtEl>
                                          <p:spTgt spid="8"/>
                                        </p:tgtEl>
                                        <p:attrNameLst>
                                          <p:attrName>ppt_h</p:attrName>
                                        </p:attrNameLst>
                                      </p:cBhvr>
                                      <p:tavLst>
                                        <p:tav tm="0">
                                          <p:val>
                                            <p:strVal val="#ppt_h"/>
                                          </p:val>
                                        </p:tav>
                                        <p:tav tm="100000">
                                          <p:val>
                                            <p:strVal val="#ppt_h"/>
                                          </p:val>
                                        </p:tav>
                                      </p:tavLst>
                                    </p:anim>
                                    <p:animEffect transition="in" filter="fade">
                                      <p:cBhvr>
                                        <p:cTn id="3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ndex.jpg"/>
          <p:cNvPicPr>
            <a:picLocks noChangeAspect="1"/>
          </p:cNvPicPr>
          <p:nvPr/>
        </p:nvPicPr>
        <p:blipFill>
          <a:blip r:embed="rId2" cstate="print">
            <a:lum bright="-10000" contrast="10000"/>
          </a:blip>
          <a:srcRect t="6621" b="6621"/>
          <a:stretch>
            <a:fillRect/>
          </a:stretch>
        </p:blipFill>
        <p:spPr>
          <a:xfrm>
            <a:off x="0" y="1752601"/>
            <a:ext cx="9144000" cy="3276600"/>
          </a:xfrm>
          <a:prstGeom prst="rect">
            <a:avLst/>
          </a:prstGeom>
        </p:spPr>
      </p:pic>
      <p:sp>
        <p:nvSpPr>
          <p:cNvPr id="4" name="Title 3"/>
          <p:cNvSpPr>
            <a:spLocks noGrp="1"/>
          </p:cNvSpPr>
          <p:nvPr>
            <p:ph type="title"/>
          </p:nvPr>
        </p:nvSpPr>
        <p:spPr>
          <a:xfrm>
            <a:off x="381000" y="304800"/>
            <a:ext cx="6858000" cy="1143000"/>
          </a:xfrm>
        </p:spPr>
        <p:txBody>
          <a:bodyPr>
            <a:normAutofit/>
          </a:bodyPr>
          <a:lstStyle/>
          <a:p>
            <a:r>
              <a:rPr lang="en-US" dirty="0" smtClean="0"/>
              <a:t>Grace is God’s gift..</a:t>
            </a:r>
            <a:endParaRPr lang="en-US" dirty="0"/>
          </a:p>
        </p:txBody>
      </p:sp>
      <p:sp>
        <p:nvSpPr>
          <p:cNvPr id="5" name="Content Placeholder 4"/>
          <p:cNvSpPr>
            <a:spLocks noGrp="1"/>
          </p:cNvSpPr>
          <p:nvPr>
            <p:ph idx="1"/>
          </p:nvPr>
        </p:nvSpPr>
        <p:spPr>
          <a:xfrm>
            <a:off x="304800" y="3429000"/>
            <a:ext cx="8610600" cy="2667000"/>
          </a:xfrm>
          <a:solidFill>
            <a:schemeClr val="tx1">
              <a:alpha val="55000"/>
            </a:schemeClr>
          </a:solidFill>
        </p:spPr>
        <p:txBody>
          <a:bodyPr>
            <a:normAutofit/>
          </a:bodyPr>
          <a:lstStyle/>
          <a:p>
            <a:r>
              <a:rPr lang="en-US" dirty="0" smtClean="0"/>
              <a:t>It is given to us..we can’t repay it..</a:t>
            </a:r>
          </a:p>
          <a:p>
            <a:r>
              <a:rPr lang="en-US" dirty="0" smtClean="0"/>
              <a:t>We overwhelm ourselves with guilt if we try to repay God for His grace…</a:t>
            </a:r>
          </a:p>
          <a:p>
            <a:r>
              <a:rPr lang="en-US" dirty="0" smtClean="0"/>
              <a:t>All we can offer Him is our loyal faith..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dissolve">
                                      <p:cBhvr>
                                        <p:cTn id="12" dur="500"/>
                                        <p:tgtEl>
                                          <p:spTgt spid="5">
                                            <p:bg/>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dissolve">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dissolve">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dissolve">
                                      <p:cBhvr>
                                        <p:cTn id="2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ndex.jpg"/>
          <p:cNvPicPr>
            <a:picLocks noChangeAspect="1"/>
          </p:cNvPicPr>
          <p:nvPr/>
        </p:nvPicPr>
        <p:blipFill>
          <a:blip r:embed="rId2" cstate="print">
            <a:lum bright="-10000" contrast="10000"/>
          </a:blip>
          <a:srcRect t="6621" b="6621"/>
          <a:stretch>
            <a:fillRect/>
          </a:stretch>
        </p:blipFill>
        <p:spPr>
          <a:xfrm>
            <a:off x="0" y="1752601"/>
            <a:ext cx="9144000" cy="3276600"/>
          </a:xfrm>
          <a:prstGeom prst="rect">
            <a:avLst/>
          </a:prstGeom>
        </p:spPr>
      </p:pic>
      <p:sp>
        <p:nvSpPr>
          <p:cNvPr id="4" name="Title 3"/>
          <p:cNvSpPr>
            <a:spLocks noGrp="1"/>
          </p:cNvSpPr>
          <p:nvPr>
            <p:ph type="title"/>
          </p:nvPr>
        </p:nvSpPr>
        <p:spPr>
          <a:xfrm>
            <a:off x="381000" y="304800"/>
            <a:ext cx="6858000" cy="1143000"/>
          </a:xfrm>
        </p:spPr>
        <p:txBody>
          <a:bodyPr>
            <a:normAutofit/>
          </a:bodyPr>
          <a:lstStyle/>
          <a:p>
            <a:r>
              <a:rPr lang="en-US" dirty="0" smtClean="0"/>
              <a:t>God requires our faith..</a:t>
            </a:r>
            <a:endParaRPr lang="en-US" dirty="0"/>
          </a:p>
        </p:txBody>
      </p:sp>
      <p:sp>
        <p:nvSpPr>
          <p:cNvPr id="5" name="Content Placeholder 4"/>
          <p:cNvSpPr>
            <a:spLocks noGrp="1"/>
          </p:cNvSpPr>
          <p:nvPr>
            <p:ph idx="1"/>
          </p:nvPr>
        </p:nvSpPr>
        <p:spPr>
          <a:xfrm>
            <a:off x="228600" y="2895600"/>
            <a:ext cx="8610600" cy="3352800"/>
          </a:xfrm>
          <a:solidFill>
            <a:schemeClr val="tx1">
              <a:alpha val="55000"/>
            </a:schemeClr>
          </a:solidFill>
        </p:spPr>
        <p:txBody>
          <a:bodyPr>
            <a:normAutofit fontScale="92500"/>
          </a:bodyPr>
          <a:lstStyle/>
          <a:p>
            <a:r>
              <a:rPr lang="en-US" dirty="0" smtClean="0">
                <a:solidFill>
                  <a:srgbClr val="FFC000"/>
                </a:solidFill>
              </a:rPr>
              <a:t>Romans 1:16-17 </a:t>
            </a:r>
            <a:r>
              <a:rPr lang="en-US" dirty="0" smtClean="0"/>
              <a:t>I am not ashamed of the gospel of Christ, for it is the power of God to salvation for everyone who believes… 17 For in it the righteousness of God is revealed from faith to faith; as it is written, "The just shall live by faith."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dissolve">
                                      <p:cBhvr>
                                        <p:cTn id="12" dur="5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dissolve">
                                      <p:cBhvr>
                                        <p:cTn id="1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ndex.jpg"/>
          <p:cNvPicPr>
            <a:picLocks noChangeAspect="1"/>
          </p:cNvPicPr>
          <p:nvPr/>
        </p:nvPicPr>
        <p:blipFill>
          <a:blip r:embed="rId2" cstate="print">
            <a:lum bright="-10000" contrast="10000"/>
          </a:blip>
          <a:srcRect t="6621" b="6621"/>
          <a:stretch>
            <a:fillRect/>
          </a:stretch>
        </p:blipFill>
        <p:spPr>
          <a:xfrm>
            <a:off x="0" y="1752600"/>
            <a:ext cx="9144000" cy="3276600"/>
          </a:xfrm>
          <a:prstGeom prst="rect">
            <a:avLst/>
          </a:prstGeom>
        </p:spPr>
      </p:pic>
      <p:sp>
        <p:nvSpPr>
          <p:cNvPr id="4" name="Title 3"/>
          <p:cNvSpPr>
            <a:spLocks noGrp="1"/>
          </p:cNvSpPr>
          <p:nvPr>
            <p:ph type="title"/>
          </p:nvPr>
        </p:nvSpPr>
        <p:spPr>
          <a:xfrm>
            <a:off x="381000" y="304800"/>
            <a:ext cx="6858000" cy="1143000"/>
          </a:xfrm>
        </p:spPr>
        <p:txBody>
          <a:bodyPr>
            <a:normAutofit/>
          </a:bodyPr>
          <a:lstStyle/>
          <a:p>
            <a:r>
              <a:rPr lang="en-US" dirty="0" smtClean="0"/>
              <a:t>Wages or Gift?..</a:t>
            </a:r>
            <a:endParaRPr lang="en-US" dirty="0"/>
          </a:p>
        </p:txBody>
      </p:sp>
      <p:sp>
        <p:nvSpPr>
          <p:cNvPr id="5" name="Content Placeholder 4"/>
          <p:cNvSpPr>
            <a:spLocks noGrp="1"/>
          </p:cNvSpPr>
          <p:nvPr>
            <p:ph idx="1"/>
          </p:nvPr>
        </p:nvSpPr>
        <p:spPr>
          <a:xfrm>
            <a:off x="304800" y="3124200"/>
            <a:ext cx="8610600" cy="2895600"/>
          </a:xfrm>
          <a:solidFill>
            <a:schemeClr val="tx1">
              <a:alpha val="55000"/>
            </a:schemeClr>
          </a:solidFill>
        </p:spPr>
        <p:txBody>
          <a:bodyPr>
            <a:normAutofit fontScale="92500"/>
          </a:bodyPr>
          <a:lstStyle/>
          <a:p>
            <a:r>
              <a:rPr lang="en-US" dirty="0" smtClean="0"/>
              <a:t>The only wages we have truly earned…</a:t>
            </a:r>
          </a:p>
          <a:p>
            <a:pPr lvl="1"/>
            <a:r>
              <a:rPr lang="en-US" sz="3200" dirty="0" smtClean="0">
                <a:solidFill>
                  <a:srgbClr val="FFC000"/>
                </a:solidFill>
              </a:rPr>
              <a:t>Romans 6:23 </a:t>
            </a:r>
            <a:r>
              <a:rPr lang="en-US" sz="3200" dirty="0" smtClean="0"/>
              <a:t>For the wages of sin is death, but the gift of God is eternal life in Christ Jesus our Lord. </a:t>
            </a:r>
          </a:p>
          <a:p>
            <a:pPr lvl="1"/>
            <a:r>
              <a:rPr lang="en-US" sz="3200" dirty="0" smtClean="0"/>
              <a:t>We have been deceived that sin brings gain..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dissolve">
                                      <p:cBhvr>
                                        <p:cTn id="12" dur="5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dissolv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dissolve">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dissolve">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ndex.jpg"/>
          <p:cNvPicPr>
            <a:picLocks noChangeAspect="1"/>
          </p:cNvPicPr>
          <p:nvPr/>
        </p:nvPicPr>
        <p:blipFill>
          <a:blip r:embed="rId2" cstate="print">
            <a:lum bright="-10000" contrast="10000"/>
          </a:blip>
          <a:srcRect t="6621" b="6621"/>
          <a:stretch>
            <a:fillRect/>
          </a:stretch>
        </p:blipFill>
        <p:spPr>
          <a:xfrm>
            <a:off x="0" y="1752600"/>
            <a:ext cx="9144000" cy="3276600"/>
          </a:xfrm>
          <a:prstGeom prst="rect">
            <a:avLst/>
          </a:prstGeom>
        </p:spPr>
      </p:pic>
      <p:sp>
        <p:nvSpPr>
          <p:cNvPr id="4" name="Title 3"/>
          <p:cNvSpPr>
            <a:spLocks noGrp="1"/>
          </p:cNvSpPr>
          <p:nvPr>
            <p:ph type="title"/>
          </p:nvPr>
        </p:nvSpPr>
        <p:spPr>
          <a:xfrm>
            <a:off x="381000" y="304800"/>
            <a:ext cx="7010400" cy="1143000"/>
          </a:xfrm>
        </p:spPr>
        <p:txBody>
          <a:bodyPr>
            <a:normAutofit fontScale="90000"/>
          </a:bodyPr>
          <a:lstStyle/>
          <a:p>
            <a:r>
              <a:rPr lang="en-US" dirty="0" smtClean="0"/>
              <a:t>God bestows gifts, not wages..</a:t>
            </a:r>
            <a:endParaRPr lang="en-US" dirty="0"/>
          </a:p>
        </p:txBody>
      </p:sp>
      <p:sp>
        <p:nvSpPr>
          <p:cNvPr id="5" name="Content Placeholder 4"/>
          <p:cNvSpPr>
            <a:spLocks noGrp="1"/>
          </p:cNvSpPr>
          <p:nvPr>
            <p:ph idx="1"/>
          </p:nvPr>
        </p:nvSpPr>
        <p:spPr>
          <a:xfrm>
            <a:off x="228600" y="3429000"/>
            <a:ext cx="8763000" cy="2514600"/>
          </a:xfrm>
          <a:solidFill>
            <a:schemeClr val="tx1">
              <a:alpha val="55000"/>
            </a:schemeClr>
          </a:solidFill>
        </p:spPr>
        <p:txBody>
          <a:bodyPr>
            <a:normAutofit fontScale="92500"/>
          </a:bodyPr>
          <a:lstStyle/>
          <a:p>
            <a:r>
              <a:rPr lang="en-US" dirty="0" smtClean="0"/>
              <a:t>God is not paying us with heaven for our hard work trying to justify ourselves..</a:t>
            </a:r>
          </a:p>
          <a:p>
            <a:r>
              <a:rPr lang="en-US" dirty="0" smtClean="0"/>
              <a:t>He’s giving us heaven for our genuine faith..</a:t>
            </a:r>
          </a:p>
          <a:p>
            <a:r>
              <a:rPr lang="en-US" dirty="0" smtClean="0"/>
              <a:t>He has justified us by the gift of His Son!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dissolve">
                                      <p:cBhvr>
                                        <p:cTn id="12" dur="5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dissolv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dissolve">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dissolve">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3853</TotalTime>
  <Words>911</Words>
  <Application>Microsoft Office PowerPoint</Application>
  <PresentationFormat>On-screen Show (4:3)</PresentationFormat>
  <Paragraphs>62</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Burdened by Grace</vt:lpstr>
      <vt:lpstr>Grace turning sour..</vt:lpstr>
      <vt:lpstr>Murmuring with God..</vt:lpstr>
      <vt:lpstr>Disillusioned with Christ..</vt:lpstr>
      <vt:lpstr>Solving this problem..</vt:lpstr>
      <vt:lpstr>Grace is God’s gift..</vt:lpstr>
      <vt:lpstr>God requires our faith..</vt:lpstr>
      <vt:lpstr>Wages or Gift?..</vt:lpstr>
      <vt:lpstr>God bestows gifts, not wages..</vt:lpstr>
      <vt:lpstr>The gift exceeds wages..</vt:lpstr>
      <vt:lpstr>Are wages possible?..</vt:lpstr>
      <vt:lpstr>God offers a gift instead..</vt:lpstr>
      <vt:lpstr>Why not a balance scale?..</vt:lpstr>
      <vt:lpstr>Law measures perfection..</vt:lpstr>
      <vt:lpstr>Sin required a sacrifice..</vt:lpstr>
      <vt:lpstr>Sin required a sacrifice..</vt:lpstr>
      <vt:lpstr>Slide 17</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301</cp:revision>
  <dcterms:created xsi:type="dcterms:W3CDTF">2011-02-15T07:29:10Z</dcterms:created>
  <dcterms:modified xsi:type="dcterms:W3CDTF">2015-09-07T17:58:30Z</dcterms:modified>
</cp:coreProperties>
</file>