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5" r:id="rId2"/>
    <p:sldId id="266" r:id="rId3"/>
    <p:sldId id="269" r:id="rId4"/>
    <p:sldId id="267" r:id="rId5"/>
    <p:sldId id="271" r:id="rId6"/>
    <p:sldId id="270" r:id="rId7"/>
    <p:sldId id="268" r:id="rId8"/>
    <p:sldId id="272" r:id="rId9"/>
    <p:sldId id="273" r:id="rId10"/>
    <p:sldId id="274" r:id="rId11"/>
    <p:sldId id="275" r:id="rId12"/>
    <p:sldId id="276" r:id="rId13"/>
    <p:sldId id="277" r:id="rId14"/>
    <p:sldId id="278" r:id="rId15"/>
    <p:sldId id="279" r:id="rId16"/>
    <p:sldId id="280" r:id="rId17"/>
    <p:sldId id="281" r:id="rId18"/>
    <p:sldId id="282"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101C2A"/>
    <a:srgbClr val="261300"/>
    <a:srgbClr val="6633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6" d="100"/>
          <a:sy n="96" d="100"/>
        </p:scale>
        <p:origin x="-30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9/7/2015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blue background.jpg"/>
          <p:cNvPicPr>
            <a:picLocks noChangeAspect="1"/>
          </p:cNvPicPr>
          <p:nvPr userDrawn="1"/>
        </p:nvPicPr>
        <p:blipFill>
          <a:blip r:embed="rId2" cstate="print">
            <a:lum bright="-20000" contrast="9000"/>
          </a:blip>
          <a:stretch>
            <a:fillRect/>
          </a:stretch>
        </p:blipFill>
        <p:spPr>
          <a:xfrm>
            <a:off x="-1" y="0"/>
            <a:ext cx="9169831" cy="7010400"/>
          </a:xfrm>
          <a:prstGeom prst="rect">
            <a:avLst/>
          </a:prstGeom>
        </p:spPr>
      </p:pic>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9/7/2015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9/7/2015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Where you belong 02.jpg"/>
          <p:cNvPicPr>
            <a:picLocks noChangeAspect="1"/>
          </p:cNvPicPr>
          <p:nvPr userDrawn="1"/>
        </p:nvPicPr>
        <p:blipFill>
          <a:blip r:embed="rId13" cstate="print">
            <a:lum bright="-65000" contrast="20000"/>
          </a:blip>
          <a:stretch>
            <a:fillRect/>
          </a:stretch>
        </p:blipFill>
        <p:spPr>
          <a:xfrm>
            <a:off x="0" y="0"/>
            <a:ext cx="9144000" cy="6858000"/>
          </a:xfrm>
          <a:prstGeom prst="rect">
            <a:avLst/>
          </a:prstGeom>
        </p:spPr>
      </p:pic>
      <p:pic>
        <p:nvPicPr>
          <p:cNvPr id="8" name="Picture 7" descr="blue background.jpg"/>
          <p:cNvPicPr>
            <a:picLocks noChangeAspect="1"/>
          </p:cNvPicPr>
          <p:nvPr userDrawn="1"/>
        </p:nvPicPr>
        <p:blipFill>
          <a:blip r:embed="rId14" cstate="print">
            <a:lum bright="-10000" contrast="9000"/>
          </a:blip>
          <a:stretch>
            <a:fillRect/>
          </a:stretch>
        </p:blipFill>
        <p:spPr>
          <a:xfrm>
            <a:off x="0" y="152400"/>
            <a:ext cx="9169831" cy="6858000"/>
          </a:xfrm>
          <a:prstGeom prst="rect">
            <a:avLst/>
          </a:prstGeom>
        </p:spPr>
      </p:pic>
      <p:sp>
        <p:nvSpPr>
          <p:cNvPr id="11" name="Rectangle 10"/>
          <p:cNvSpPr/>
          <p:nvPr userDrawn="1"/>
        </p:nvSpPr>
        <p:spPr>
          <a:xfrm>
            <a:off x="0" y="0"/>
            <a:ext cx="9144000" cy="7010400"/>
          </a:xfrm>
          <a:prstGeom prst="rect">
            <a:avLst/>
          </a:prstGeom>
          <a:solidFill>
            <a:srgbClr val="101C2A">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gift_of_grace_.jpg"/>
          <p:cNvPicPr>
            <a:picLocks noChangeAspect="1"/>
          </p:cNvPicPr>
          <p:nvPr userDrawn="1"/>
        </p:nvPicPr>
        <p:blipFill>
          <a:blip r:embed="rId15" cstate="print">
            <a:lum bright="-10000"/>
          </a:blip>
          <a:stretch>
            <a:fillRect/>
          </a:stretch>
        </p:blipFill>
        <p:spPr>
          <a:xfrm>
            <a:off x="6553200" y="4267200"/>
            <a:ext cx="2590800" cy="25908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ift_of_grace 03.jpg"/>
          <p:cNvPicPr>
            <a:picLocks noChangeAspect="1"/>
          </p:cNvPicPr>
          <p:nvPr/>
        </p:nvPicPr>
        <p:blipFill>
          <a:blip r:embed="rId2" cstate="print">
            <a:lum bright="-20000"/>
          </a:blip>
          <a:stretch>
            <a:fillRect/>
          </a:stretch>
        </p:blipFill>
        <p:spPr>
          <a:xfrm>
            <a:off x="2057400" y="990601"/>
            <a:ext cx="4724400" cy="5257800"/>
          </a:xfrm>
          <a:prstGeom prst="rect">
            <a:avLst/>
          </a:prstGeom>
        </p:spPr>
      </p:pic>
      <p:sp>
        <p:nvSpPr>
          <p:cNvPr id="2" name="Title 1"/>
          <p:cNvSpPr>
            <a:spLocks noGrp="1"/>
          </p:cNvSpPr>
          <p:nvPr>
            <p:ph type="ctrTitle"/>
          </p:nvPr>
        </p:nvSpPr>
        <p:spPr>
          <a:xfrm>
            <a:off x="304800" y="381000"/>
            <a:ext cx="8305800" cy="1066800"/>
          </a:xfrm>
        </p:spPr>
        <p:txBody>
          <a:bodyPr/>
          <a:lstStyle/>
          <a:p>
            <a:r>
              <a:rPr lang="en-US" dirty="0" smtClean="0"/>
              <a:t>The Gift of </a:t>
            </a:r>
            <a:r>
              <a:rPr lang="en-US" sz="7200" dirty="0" smtClean="0">
                <a:latin typeface="GarondHandDB" pitchFamily="2" charset="0"/>
              </a:rPr>
              <a:t>Grace</a:t>
            </a:r>
            <a:endParaRPr lang="en-US" sz="7200" dirty="0">
              <a:latin typeface="GarondHandDB" pitchFamily="2" charset="0"/>
            </a:endParaRPr>
          </a:p>
        </p:txBody>
      </p:sp>
      <p:sp>
        <p:nvSpPr>
          <p:cNvPr id="3" name="Subtitle 2"/>
          <p:cNvSpPr>
            <a:spLocks noGrp="1"/>
          </p:cNvSpPr>
          <p:nvPr>
            <p:ph type="subTitle" idx="1"/>
          </p:nvPr>
        </p:nvSpPr>
        <p:spPr>
          <a:xfrm>
            <a:off x="1295400" y="5486400"/>
            <a:ext cx="6400800" cy="990600"/>
          </a:xfrm>
        </p:spPr>
        <p:txBody>
          <a:bodyPr>
            <a:normAutofit/>
          </a:bodyPr>
          <a:lstStyle/>
          <a:p>
            <a:r>
              <a:rPr lang="en-US" sz="4400" dirty="0" smtClean="0">
                <a:effectLst/>
              </a:rPr>
              <a:t>Romans 5:1-2</a:t>
            </a:r>
            <a:endParaRPr lang="en-US" sz="4400" dirty="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grace..</a:t>
            </a:r>
            <a:endParaRPr lang="en-US" dirty="0"/>
          </a:p>
        </p:txBody>
      </p:sp>
      <p:sp>
        <p:nvSpPr>
          <p:cNvPr id="3" name="Content Placeholder 2"/>
          <p:cNvSpPr>
            <a:spLocks noGrp="1"/>
          </p:cNvSpPr>
          <p:nvPr>
            <p:ph idx="1"/>
          </p:nvPr>
        </p:nvSpPr>
        <p:spPr>
          <a:xfrm>
            <a:off x="457200" y="1676401"/>
            <a:ext cx="8229600" cy="3200400"/>
          </a:xfrm>
        </p:spPr>
        <p:txBody>
          <a:bodyPr>
            <a:normAutofit lnSpcReduction="10000"/>
          </a:bodyPr>
          <a:lstStyle/>
          <a:p>
            <a:r>
              <a:rPr lang="en-US" dirty="0" smtClean="0"/>
              <a:t>Old Testament .. Heb “</a:t>
            </a:r>
            <a:r>
              <a:rPr lang="en-US" dirty="0" err="1" smtClean="0"/>
              <a:t>chanan</a:t>
            </a:r>
            <a:r>
              <a:rPr lang="en-US" dirty="0" smtClean="0"/>
              <a:t>”</a:t>
            </a:r>
          </a:p>
          <a:p>
            <a:pPr lvl="1"/>
            <a:r>
              <a:rPr lang="en-US" sz="3200" dirty="0" smtClean="0"/>
              <a:t>Favor, kindness… “to stoop down”</a:t>
            </a:r>
          </a:p>
          <a:p>
            <a:pPr lvl="1"/>
            <a:r>
              <a:rPr lang="en-US" sz="3200" dirty="0" smtClean="0"/>
              <a:t>Psalms 84:11 For the Lord God is a sun and shield; </a:t>
            </a:r>
            <a:r>
              <a:rPr lang="en-US" sz="3600" dirty="0" smtClean="0">
                <a:solidFill>
                  <a:srgbClr val="FFCC00"/>
                </a:solidFill>
                <a:latin typeface="GarondHandDB" pitchFamily="2" charset="0"/>
              </a:rPr>
              <a:t>The Lord will give grace and glory</a:t>
            </a:r>
            <a:r>
              <a:rPr lang="en-US" sz="3200" dirty="0" smtClean="0"/>
              <a:t>; No good thing will He withhold from those who walk uprightly. </a:t>
            </a:r>
          </a:p>
          <a:p>
            <a:pPr lvl="1"/>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Favor linked with life..</a:t>
            </a:r>
            <a:endParaRPr lang="en-US" dirty="0"/>
          </a:p>
        </p:txBody>
      </p:sp>
      <p:sp>
        <p:nvSpPr>
          <p:cNvPr id="3" name="Content Placeholder 2"/>
          <p:cNvSpPr>
            <a:spLocks noGrp="1"/>
          </p:cNvSpPr>
          <p:nvPr>
            <p:ph idx="1"/>
          </p:nvPr>
        </p:nvSpPr>
        <p:spPr>
          <a:xfrm>
            <a:off x="152400" y="1447800"/>
            <a:ext cx="8229600" cy="4114800"/>
          </a:xfrm>
        </p:spPr>
        <p:txBody>
          <a:bodyPr>
            <a:normAutofit fontScale="77500" lnSpcReduction="20000"/>
          </a:bodyPr>
          <a:lstStyle/>
          <a:p>
            <a:r>
              <a:rPr lang="en-US" dirty="0" smtClean="0">
                <a:solidFill>
                  <a:srgbClr val="FFCC00"/>
                </a:solidFill>
              </a:rPr>
              <a:t>Esther 4:11 </a:t>
            </a:r>
            <a:r>
              <a:rPr lang="en-US" dirty="0" smtClean="0"/>
              <a:t>" any man or woman who goes into the inner court to the king, who has not been called, he has but one law: put all to death, except the one to whom the king holds out the golden scepter, that he may live." </a:t>
            </a:r>
          </a:p>
          <a:p>
            <a:r>
              <a:rPr lang="en-US" dirty="0" err="1" smtClean="0">
                <a:solidFill>
                  <a:srgbClr val="FFCC00"/>
                </a:solidFill>
              </a:rPr>
              <a:t>Est</a:t>
            </a:r>
            <a:r>
              <a:rPr lang="en-US" dirty="0" smtClean="0">
                <a:solidFill>
                  <a:srgbClr val="FFCC00"/>
                </a:solidFill>
              </a:rPr>
              <a:t> 5:2 </a:t>
            </a:r>
            <a:r>
              <a:rPr lang="en-US" dirty="0" smtClean="0"/>
              <a:t>So it was, when the king saw Queen Esther standing in the court, that she found favor in his sight, and the king held out to Esther the golden scepter that was in his hand. Then Esther went near and touched the top of the scepter.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God’s grace in NT..</a:t>
            </a:r>
            <a:endParaRPr lang="en-US" dirty="0"/>
          </a:p>
        </p:txBody>
      </p:sp>
      <p:sp>
        <p:nvSpPr>
          <p:cNvPr id="3" name="Content Placeholder 2"/>
          <p:cNvSpPr>
            <a:spLocks noGrp="1"/>
          </p:cNvSpPr>
          <p:nvPr>
            <p:ph idx="1"/>
          </p:nvPr>
        </p:nvSpPr>
        <p:spPr>
          <a:xfrm>
            <a:off x="381000" y="1447800"/>
            <a:ext cx="8382000" cy="4114800"/>
          </a:xfrm>
        </p:spPr>
        <p:txBody>
          <a:bodyPr>
            <a:normAutofit fontScale="92500" lnSpcReduction="10000"/>
          </a:bodyPr>
          <a:lstStyle/>
          <a:p>
            <a:r>
              <a:rPr lang="en-US" dirty="0" smtClean="0"/>
              <a:t>Grace .. Greek “</a:t>
            </a:r>
            <a:r>
              <a:rPr lang="en-US" dirty="0" err="1" smtClean="0"/>
              <a:t>charis</a:t>
            </a:r>
            <a:r>
              <a:rPr lang="en-US" dirty="0" smtClean="0"/>
              <a:t>”</a:t>
            </a:r>
          </a:p>
          <a:p>
            <a:pPr lvl="1"/>
            <a:r>
              <a:rPr lang="en-US" sz="3200" dirty="0" smtClean="0"/>
              <a:t>A benefit, gift, unmerited favor</a:t>
            </a:r>
          </a:p>
          <a:p>
            <a:pPr lvl="1">
              <a:buClr>
                <a:schemeClr val="bg1"/>
              </a:buClr>
            </a:pPr>
            <a:r>
              <a:rPr lang="en-US" dirty="0" smtClean="0"/>
              <a:t>1 </a:t>
            </a:r>
            <a:r>
              <a:rPr lang="en-US" dirty="0" err="1" smtClean="0"/>
              <a:t>Cor</a:t>
            </a:r>
            <a:r>
              <a:rPr lang="en-US" dirty="0" smtClean="0"/>
              <a:t> 1:4 I thank my God always concerning you for </a:t>
            </a:r>
            <a:r>
              <a:rPr lang="en-US" sz="3500" dirty="0" smtClean="0">
                <a:solidFill>
                  <a:srgbClr val="FFC000"/>
                </a:solidFill>
                <a:latin typeface="GarondHandDB" pitchFamily="2" charset="0"/>
              </a:rPr>
              <a:t>the grace of God which was given to you </a:t>
            </a:r>
            <a:r>
              <a:rPr lang="en-US" dirty="0" smtClean="0"/>
              <a:t>by Christ Jesus</a:t>
            </a:r>
          </a:p>
          <a:p>
            <a:pPr lvl="1"/>
            <a:r>
              <a:rPr lang="en-US" dirty="0" smtClean="0"/>
              <a:t>2 Timothy 1:9 who has saved us and called us with a holy calling, not according to our works, but according to His own purpose and </a:t>
            </a:r>
            <a:r>
              <a:rPr lang="en-US" sz="3500" dirty="0" smtClean="0">
                <a:solidFill>
                  <a:srgbClr val="FFC000"/>
                </a:solidFill>
                <a:latin typeface="GarondHandDB" pitchFamily="2" charset="0"/>
              </a:rPr>
              <a:t>grace which was given to us in Christ Jesus</a:t>
            </a:r>
            <a:r>
              <a:rPr lang="en-US" dirty="0" smtClean="0"/>
              <a:t> before time began</a:t>
            </a:r>
          </a:p>
          <a:p>
            <a:pPr lvl="3"/>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562600" cy="1143000"/>
          </a:xfrm>
        </p:spPr>
        <p:txBody>
          <a:bodyPr>
            <a:normAutofit fontScale="90000"/>
          </a:bodyPr>
          <a:lstStyle/>
          <a:p>
            <a:r>
              <a:rPr lang="en-US" dirty="0" smtClean="0"/>
              <a:t>Law </a:t>
            </a:r>
            <a:r>
              <a:rPr lang="en-US" dirty="0" err="1" smtClean="0"/>
              <a:t>vs</a:t>
            </a:r>
            <a:r>
              <a:rPr lang="en-US" dirty="0" smtClean="0"/>
              <a:t> Grace misunderstanding..</a:t>
            </a:r>
            <a:endParaRPr lang="en-US" dirty="0"/>
          </a:p>
        </p:txBody>
      </p:sp>
      <p:sp>
        <p:nvSpPr>
          <p:cNvPr id="3" name="Content Placeholder 2"/>
          <p:cNvSpPr>
            <a:spLocks noGrp="1"/>
          </p:cNvSpPr>
          <p:nvPr>
            <p:ph idx="1"/>
          </p:nvPr>
        </p:nvSpPr>
        <p:spPr/>
        <p:txBody>
          <a:bodyPr/>
          <a:lstStyle/>
          <a:p>
            <a:r>
              <a:rPr lang="en-US" sz="3200" dirty="0" smtClean="0"/>
              <a:t>John 1:16-17 And of His fullness we have all received, and grace for grace. 17 For </a:t>
            </a:r>
            <a:r>
              <a:rPr lang="en-US" dirty="0" smtClean="0">
                <a:solidFill>
                  <a:srgbClr val="FFC000"/>
                </a:solidFill>
                <a:latin typeface="GarondHandDB" pitchFamily="2" charset="0"/>
              </a:rPr>
              <a:t>the law was given through Moses, but grace and truth came through Jesus Christ</a:t>
            </a:r>
            <a:r>
              <a:rPr lang="en-US" sz="3200" dirty="0" smtClean="0"/>
              <a:t>. </a:t>
            </a:r>
          </a:p>
          <a:p>
            <a:pPr lvl="1"/>
            <a:r>
              <a:rPr lang="en-US" dirty="0" smtClean="0"/>
              <a:t>OT emphasis on law to define sin ..</a:t>
            </a:r>
          </a:p>
          <a:p>
            <a:pPr lvl="1"/>
            <a:r>
              <a:rPr lang="en-US" dirty="0" smtClean="0"/>
              <a:t>NT emphasis saving sinners..</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562600" cy="1143000"/>
          </a:xfrm>
        </p:spPr>
        <p:txBody>
          <a:bodyPr>
            <a:normAutofit fontScale="90000"/>
          </a:bodyPr>
          <a:lstStyle/>
          <a:p>
            <a:r>
              <a:rPr lang="en-US" dirty="0" smtClean="0"/>
              <a:t>Law </a:t>
            </a:r>
            <a:r>
              <a:rPr lang="en-US" dirty="0" err="1" smtClean="0"/>
              <a:t>vs</a:t>
            </a:r>
            <a:r>
              <a:rPr lang="en-US" dirty="0" smtClean="0"/>
              <a:t> Grace misunderstanding..</a:t>
            </a:r>
            <a:endParaRPr lang="en-US" dirty="0"/>
          </a:p>
        </p:txBody>
      </p:sp>
      <p:sp>
        <p:nvSpPr>
          <p:cNvPr id="3" name="Content Placeholder 2"/>
          <p:cNvSpPr>
            <a:spLocks noGrp="1"/>
          </p:cNvSpPr>
          <p:nvPr>
            <p:ph idx="1"/>
          </p:nvPr>
        </p:nvSpPr>
        <p:spPr>
          <a:xfrm>
            <a:off x="457200" y="1676400"/>
            <a:ext cx="8229600" cy="3200399"/>
          </a:xfrm>
        </p:spPr>
        <p:txBody>
          <a:bodyPr>
            <a:normAutofit fontScale="85000" lnSpcReduction="20000"/>
          </a:bodyPr>
          <a:lstStyle/>
          <a:p>
            <a:r>
              <a:rPr lang="en-US" sz="3800" dirty="0" smtClean="0"/>
              <a:t>Heb 13:8  God is the same yesterday, today, tomorrow..</a:t>
            </a:r>
          </a:p>
          <a:p>
            <a:r>
              <a:rPr lang="en-US" sz="3800" dirty="0" smtClean="0"/>
              <a:t>Romans 11:22 Therefore consider the goodness and severity of God: on those who fell, severity; but toward you, goodness, if you continue in His goodness. Otherwise you also will be cut off. </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172200" cy="1143000"/>
          </a:xfrm>
        </p:spPr>
        <p:txBody>
          <a:bodyPr>
            <a:normAutofit fontScale="90000"/>
          </a:bodyPr>
          <a:lstStyle/>
          <a:p>
            <a:r>
              <a:rPr lang="en-US" dirty="0" smtClean="0"/>
              <a:t>God stooped down to us..</a:t>
            </a:r>
            <a:endParaRPr lang="en-US" dirty="0"/>
          </a:p>
        </p:txBody>
      </p:sp>
      <p:sp>
        <p:nvSpPr>
          <p:cNvPr id="3" name="Content Placeholder 2"/>
          <p:cNvSpPr>
            <a:spLocks noGrp="1"/>
          </p:cNvSpPr>
          <p:nvPr>
            <p:ph idx="1"/>
          </p:nvPr>
        </p:nvSpPr>
        <p:spPr>
          <a:xfrm>
            <a:off x="457200" y="1524000"/>
            <a:ext cx="8229600" cy="4267199"/>
          </a:xfrm>
          <a:solidFill>
            <a:schemeClr val="tx1">
              <a:alpha val="54000"/>
            </a:schemeClr>
          </a:solidFill>
        </p:spPr>
        <p:txBody>
          <a:bodyPr>
            <a:normAutofit fontScale="92500" lnSpcReduction="20000"/>
          </a:bodyPr>
          <a:lstStyle/>
          <a:p>
            <a:r>
              <a:rPr lang="en-US" dirty="0" smtClean="0"/>
              <a:t>John 1:14</a:t>
            </a:r>
            <a:r>
              <a:rPr lang="en-US" dirty="0" smtClean="0">
                <a:solidFill>
                  <a:srgbClr val="FFC000"/>
                </a:solidFill>
              </a:rPr>
              <a:t> </a:t>
            </a:r>
            <a:r>
              <a:rPr lang="en-US" dirty="0" smtClean="0"/>
              <a:t>And the </a:t>
            </a:r>
            <a:r>
              <a:rPr lang="en-US" sz="3900" dirty="0" smtClean="0">
                <a:solidFill>
                  <a:srgbClr val="FFC000"/>
                </a:solidFill>
                <a:latin typeface="GarondHandDB" pitchFamily="2" charset="0"/>
              </a:rPr>
              <a:t>Word became flesh </a:t>
            </a:r>
            <a:r>
              <a:rPr lang="en-US" dirty="0" smtClean="0"/>
              <a:t>and </a:t>
            </a:r>
            <a:r>
              <a:rPr lang="en-US" sz="3900" dirty="0" smtClean="0">
                <a:solidFill>
                  <a:srgbClr val="FFC000"/>
                </a:solidFill>
                <a:latin typeface="GarondHandDB" pitchFamily="2" charset="0"/>
              </a:rPr>
              <a:t>dwelt among us</a:t>
            </a:r>
            <a:r>
              <a:rPr lang="en-US" dirty="0" smtClean="0"/>
              <a:t>, and we beheld His glory, the glory as of the only begotten of the Father, full of grace and truth. </a:t>
            </a:r>
          </a:p>
          <a:p>
            <a:r>
              <a:rPr lang="en-US" dirty="0" smtClean="0"/>
              <a:t>Titus 2:11-12 For the </a:t>
            </a:r>
            <a:r>
              <a:rPr lang="en-US" sz="3900" dirty="0" smtClean="0">
                <a:solidFill>
                  <a:srgbClr val="FFC000"/>
                </a:solidFill>
                <a:latin typeface="GarondHandDB" pitchFamily="2" charset="0"/>
              </a:rPr>
              <a:t>grace of God that brings salvation</a:t>
            </a:r>
            <a:r>
              <a:rPr lang="en-US" dirty="0" smtClean="0"/>
              <a:t> has appeared to all men, 12 teaching us that, denying ungodliness and worldly lusts, we should live soberly, righteously, and godly in the present age,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315200" cy="1143000"/>
          </a:xfrm>
        </p:spPr>
        <p:txBody>
          <a:bodyPr>
            <a:normAutofit fontScale="90000"/>
          </a:bodyPr>
          <a:lstStyle/>
          <a:p>
            <a:r>
              <a:rPr lang="en-US" dirty="0" smtClean="0"/>
              <a:t>Something we do not deserve..</a:t>
            </a:r>
            <a:endParaRPr lang="en-US" dirty="0"/>
          </a:p>
        </p:txBody>
      </p:sp>
      <p:sp>
        <p:nvSpPr>
          <p:cNvPr id="3" name="Content Placeholder 2"/>
          <p:cNvSpPr>
            <a:spLocks noGrp="1"/>
          </p:cNvSpPr>
          <p:nvPr>
            <p:ph idx="1"/>
          </p:nvPr>
        </p:nvSpPr>
        <p:spPr>
          <a:xfrm>
            <a:off x="457200" y="1676401"/>
            <a:ext cx="8229600" cy="3352800"/>
          </a:xfrm>
        </p:spPr>
        <p:txBody>
          <a:bodyPr>
            <a:normAutofit/>
          </a:bodyPr>
          <a:lstStyle/>
          <a:p>
            <a:r>
              <a:rPr lang="en-US" dirty="0" smtClean="0"/>
              <a:t>We deserve punishment for our sins..</a:t>
            </a:r>
          </a:p>
          <a:p>
            <a:r>
              <a:rPr lang="en-US" dirty="0" smtClean="0"/>
              <a:t>We do not deserve to be set free and rewarded with fellowship in heaven..</a:t>
            </a:r>
          </a:p>
          <a:p>
            <a:pPr lvl="1"/>
            <a:r>
              <a:rPr lang="en-US" dirty="0" smtClean="0">
                <a:solidFill>
                  <a:srgbClr val="FFC000"/>
                </a:solidFill>
              </a:rPr>
              <a:t>Rom 7:24-25 </a:t>
            </a:r>
            <a:r>
              <a:rPr lang="en-US" dirty="0" smtClean="0"/>
              <a:t>O wretched man that I am! Who will deliver me from this body of death? 25 I thank God — through Jesus Christ our Lord!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bundle of blessings..</a:t>
            </a:r>
            <a:endParaRPr lang="en-US" dirty="0"/>
          </a:p>
        </p:txBody>
      </p:sp>
      <p:sp>
        <p:nvSpPr>
          <p:cNvPr id="3" name="Content Placeholder 2"/>
          <p:cNvSpPr>
            <a:spLocks noGrp="1"/>
          </p:cNvSpPr>
          <p:nvPr>
            <p:ph idx="1"/>
          </p:nvPr>
        </p:nvSpPr>
        <p:spPr/>
        <p:txBody>
          <a:bodyPr/>
          <a:lstStyle/>
          <a:p>
            <a:r>
              <a:rPr lang="en-US" dirty="0" smtClean="0"/>
              <a:t>Redemption .. Forgiveness of sins</a:t>
            </a:r>
          </a:p>
          <a:p>
            <a:r>
              <a:rPr lang="en-US" dirty="0" smtClean="0"/>
              <a:t>Access to the throne of grace </a:t>
            </a:r>
            <a:r>
              <a:rPr lang="en-US" sz="3200" dirty="0" smtClean="0">
                <a:solidFill>
                  <a:srgbClr val="FFC000"/>
                </a:solidFill>
              </a:rPr>
              <a:t>Heb 4:16</a:t>
            </a:r>
          </a:p>
          <a:p>
            <a:r>
              <a:rPr lang="en-US" dirty="0" smtClean="0"/>
              <a:t>Christ our advocate </a:t>
            </a:r>
            <a:r>
              <a:rPr lang="en-US" sz="3200" dirty="0" smtClean="0">
                <a:solidFill>
                  <a:srgbClr val="FFC000"/>
                </a:solidFill>
              </a:rPr>
              <a:t>1 John 1:6-2:1-2</a:t>
            </a:r>
          </a:p>
          <a:p>
            <a:r>
              <a:rPr lang="en-US" dirty="0" smtClean="0"/>
              <a:t>Holy of holies </a:t>
            </a:r>
            <a:r>
              <a:rPr lang="en-US" sz="3200" dirty="0" smtClean="0">
                <a:solidFill>
                  <a:srgbClr val="FFC000"/>
                </a:solidFill>
              </a:rPr>
              <a:t>Heb 10:19-20</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Manifold grace..</a:t>
            </a:r>
            <a:endParaRPr lang="en-US" dirty="0"/>
          </a:p>
        </p:txBody>
      </p:sp>
      <p:sp>
        <p:nvSpPr>
          <p:cNvPr id="3" name="Content Placeholder 2"/>
          <p:cNvSpPr>
            <a:spLocks noGrp="1"/>
          </p:cNvSpPr>
          <p:nvPr>
            <p:ph idx="1"/>
          </p:nvPr>
        </p:nvSpPr>
        <p:spPr>
          <a:xfrm>
            <a:off x="457200" y="1676401"/>
            <a:ext cx="8229600" cy="2590799"/>
          </a:xfrm>
        </p:spPr>
        <p:txBody>
          <a:bodyPr>
            <a:normAutofit fontScale="92500" lnSpcReduction="10000"/>
          </a:bodyPr>
          <a:lstStyle/>
          <a:p>
            <a:r>
              <a:rPr lang="en-US" dirty="0" smtClean="0"/>
              <a:t>Ephesians 1:7-8 In Him we have redemption through His blood, the forgiveness of sins, </a:t>
            </a:r>
            <a:r>
              <a:rPr lang="en-US" sz="3900" dirty="0" smtClean="0">
                <a:solidFill>
                  <a:srgbClr val="FFC000"/>
                </a:solidFill>
                <a:latin typeface="GarondHandDB" pitchFamily="2" charset="0"/>
              </a:rPr>
              <a:t>according to the riches of His grace which He made to abound toward us</a:t>
            </a:r>
            <a:r>
              <a:rPr lang="en-US" dirty="0" smtClean="0"/>
              <a:t> in all wisdom and prudence.. </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ift_of_grace 03.jpg"/>
          <p:cNvPicPr>
            <a:picLocks noChangeAspect="1"/>
          </p:cNvPicPr>
          <p:nvPr/>
        </p:nvPicPr>
        <p:blipFill>
          <a:blip r:embed="rId2" cstate="print">
            <a:lum bright="-20000"/>
          </a:blip>
          <a:stretch>
            <a:fillRect/>
          </a:stretch>
        </p:blipFill>
        <p:spPr>
          <a:xfrm>
            <a:off x="2057400" y="990601"/>
            <a:ext cx="4724400" cy="5257800"/>
          </a:xfrm>
          <a:prstGeom prst="rect">
            <a:avLst/>
          </a:prstGeom>
        </p:spPr>
      </p:pic>
      <p:sp>
        <p:nvSpPr>
          <p:cNvPr id="2" name="Title 1"/>
          <p:cNvSpPr>
            <a:spLocks noGrp="1"/>
          </p:cNvSpPr>
          <p:nvPr>
            <p:ph type="ctrTitle"/>
          </p:nvPr>
        </p:nvSpPr>
        <p:spPr>
          <a:xfrm>
            <a:off x="304800" y="381000"/>
            <a:ext cx="8305800" cy="1066800"/>
          </a:xfrm>
        </p:spPr>
        <p:txBody>
          <a:bodyPr/>
          <a:lstStyle/>
          <a:p>
            <a:r>
              <a:rPr lang="en-US" dirty="0" smtClean="0"/>
              <a:t>The Gift of </a:t>
            </a:r>
            <a:r>
              <a:rPr lang="en-US" sz="7200" dirty="0" smtClean="0">
                <a:latin typeface="GarondHandDB" pitchFamily="2" charset="0"/>
              </a:rPr>
              <a:t>Grace</a:t>
            </a:r>
            <a:endParaRPr lang="en-US" sz="7200" dirty="0">
              <a:latin typeface="GarondHandDB" pitchFamily="2" charset="0"/>
            </a:endParaRPr>
          </a:p>
        </p:txBody>
      </p:sp>
      <p:sp>
        <p:nvSpPr>
          <p:cNvPr id="3" name="Subtitle 2"/>
          <p:cNvSpPr>
            <a:spLocks noGrp="1"/>
          </p:cNvSpPr>
          <p:nvPr>
            <p:ph type="subTitle" idx="1"/>
          </p:nvPr>
        </p:nvSpPr>
        <p:spPr>
          <a:xfrm>
            <a:off x="1295400" y="5486400"/>
            <a:ext cx="6400800" cy="990600"/>
          </a:xfrm>
        </p:spPr>
        <p:txBody>
          <a:bodyPr>
            <a:normAutofit/>
          </a:bodyPr>
          <a:lstStyle/>
          <a:p>
            <a:r>
              <a:rPr lang="en-US" sz="4400" dirty="0" smtClean="0">
                <a:effectLst/>
              </a:rPr>
              <a:t>Romans 5:1-2</a:t>
            </a:r>
            <a:endParaRPr lang="en-US" sz="4400" dirty="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3400" y="304800"/>
            <a:ext cx="5181600" cy="1143000"/>
          </a:xfrm>
        </p:spPr>
        <p:txBody>
          <a:bodyPr/>
          <a:lstStyle/>
          <a:p>
            <a:r>
              <a:rPr lang="en-US" dirty="0" smtClean="0">
                <a:solidFill>
                  <a:srgbClr val="FFCC00"/>
                </a:solidFill>
              </a:rPr>
              <a:t>Romans 5:1-2</a:t>
            </a:r>
            <a:endParaRPr lang="en-US" dirty="0"/>
          </a:p>
        </p:txBody>
      </p:sp>
      <p:sp>
        <p:nvSpPr>
          <p:cNvPr id="7" name="Subtitle 6"/>
          <p:cNvSpPr>
            <a:spLocks noGrp="1"/>
          </p:cNvSpPr>
          <p:nvPr>
            <p:ph idx="1"/>
          </p:nvPr>
        </p:nvSpPr>
        <p:spPr>
          <a:xfrm>
            <a:off x="228600" y="1828800"/>
            <a:ext cx="8686800" cy="4449763"/>
          </a:xfrm>
          <a:solidFill>
            <a:schemeClr val="tx1">
              <a:alpha val="25000"/>
            </a:schemeClr>
          </a:solidFill>
        </p:spPr>
        <p:txBody>
          <a:bodyPr>
            <a:normAutofit/>
          </a:bodyPr>
          <a:lstStyle/>
          <a:p>
            <a:pPr>
              <a:lnSpc>
                <a:spcPts val="3600"/>
              </a:lnSpc>
              <a:buNone/>
            </a:pPr>
            <a:r>
              <a:rPr lang="en-US" dirty="0" smtClean="0"/>
              <a:t>   Therefore having been justified by faith, we have peace with God through our Lord Jesus Christ, through whom also we have access by faith </a:t>
            </a:r>
            <a:r>
              <a:rPr lang="en-US" dirty="0" smtClean="0">
                <a:solidFill>
                  <a:srgbClr val="FFCC00"/>
                </a:solidFill>
              </a:rPr>
              <a:t>into this </a:t>
            </a:r>
            <a:r>
              <a:rPr lang="en-US" sz="4800" dirty="0" smtClean="0">
                <a:solidFill>
                  <a:srgbClr val="FFCC00"/>
                </a:solidFill>
                <a:latin typeface="GarondHandDB" pitchFamily="2" charset="0"/>
              </a:rPr>
              <a:t>grace</a:t>
            </a:r>
            <a:r>
              <a:rPr lang="en-US" dirty="0" smtClean="0">
                <a:solidFill>
                  <a:srgbClr val="FFCC00"/>
                </a:solidFill>
              </a:rPr>
              <a:t> in which we stand</a:t>
            </a:r>
            <a:r>
              <a:rPr lang="en-US" dirty="0" smtClean="0"/>
              <a:t>, and rejoice in hope of the glory of God.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definition..</a:t>
            </a:r>
            <a:endParaRPr lang="en-US" dirty="0"/>
          </a:p>
        </p:txBody>
      </p:sp>
      <p:sp>
        <p:nvSpPr>
          <p:cNvPr id="3" name="Content Placeholder 2"/>
          <p:cNvSpPr>
            <a:spLocks noGrp="1"/>
          </p:cNvSpPr>
          <p:nvPr>
            <p:ph idx="1"/>
          </p:nvPr>
        </p:nvSpPr>
        <p:spPr/>
        <p:txBody>
          <a:bodyPr/>
          <a:lstStyle/>
          <a:p>
            <a:r>
              <a:rPr lang="en-US" sz="6000" dirty="0" smtClean="0">
                <a:latin typeface="GarondHandDB" pitchFamily="2" charset="0"/>
              </a:rPr>
              <a:t>Grace</a:t>
            </a:r>
            <a:r>
              <a:rPr lang="en-US" sz="6000" dirty="0" smtClean="0"/>
              <a:t> </a:t>
            </a:r>
            <a:r>
              <a:rPr lang="en-US" dirty="0" smtClean="0"/>
              <a:t>… </a:t>
            </a:r>
            <a:r>
              <a:rPr lang="en-US" sz="4000" dirty="0" smtClean="0"/>
              <a:t>unmerited favor</a:t>
            </a:r>
          </a:p>
          <a:p>
            <a:pPr lvl="1"/>
            <a:r>
              <a:rPr lang="en-US" sz="3200" dirty="0" smtClean="0"/>
              <a:t>What is the favor?</a:t>
            </a:r>
          </a:p>
          <a:p>
            <a:pPr lvl="1"/>
            <a:r>
              <a:rPr lang="en-US" sz="3200" dirty="0" smtClean="0"/>
              <a:t>Why is it a favor?</a:t>
            </a:r>
          </a:p>
          <a:p>
            <a:pPr lvl="1"/>
            <a:r>
              <a:rPr lang="en-US" sz="3200" dirty="0" smtClean="0"/>
              <a:t>Why is it unmerited?</a:t>
            </a:r>
          </a:p>
          <a:p>
            <a:pPr lvl="1"/>
            <a:r>
              <a:rPr lang="en-US" sz="3200" dirty="0" smtClean="0"/>
              <a:t>What am I supposed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Can we understand it?</a:t>
            </a:r>
            <a:endParaRPr lang="en-US" dirty="0"/>
          </a:p>
        </p:txBody>
      </p:sp>
      <p:sp>
        <p:nvSpPr>
          <p:cNvPr id="4" name="Content Placeholder 3"/>
          <p:cNvSpPr>
            <a:spLocks noGrp="1"/>
          </p:cNvSpPr>
          <p:nvPr>
            <p:ph idx="1"/>
          </p:nvPr>
        </p:nvSpPr>
        <p:spPr/>
        <p:txBody>
          <a:bodyPr/>
          <a:lstStyle/>
          <a:p>
            <a:r>
              <a:rPr lang="en-US" dirty="0" smtClean="0"/>
              <a:t>Part of God’s truth..</a:t>
            </a:r>
          </a:p>
          <a:p>
            <a:pPr lvl="1"/>
            <a:r>
              <a:rPr lang="en-US" sz="3200" dirty="0" smtClean="0"/>
              <a:t>Ephesians 2:8  For </a:t>
            </a:r>
            <a:r>
              <a:rPr lang="en-US" sz="3200" dirty="0" smtClean="0">
                <a:solidFill>
                  <a:srgbClr val="FFC000"/>
                </a:solidFill>
              </a:rPr>
              <a:t>by </a:t>
            </a:r>
            <a:r>
              <a:rPr lang="en-US" sz="4400" dirty="0" smtClean="0">
                <a:solidFill>
                  <a:srgbClr val="FFC000"/>
                </a:solidFill>
                <a:latin typeface="GarondHandDB" pitchFamily="2" charset="0"/>
              </a:rPr>
              <a:t>grace</a:t>
            </a:r>
            <a:r>
              <a:rPr lang="en-US" sz="3200" dirty="0" smtClean="0">
                <a:solidFill>
                  <a:srgbClr val="FFC000"/>
                </a:solidFill>
              </a:rPr>
              <a:t> </a:t>
            </a:r>
            <a:r>
              <a:rPr lang="en-US" sz="3200" dirty="0" smtClean="0"/>
              <a:t>you have been saved through faith, and that not of yourselves; it is the gift of God.. </a:t>
            </a:r>
          </a:p>
          <a:p>
            <a:pPr lvl="2">
              <a:buClr>
                <a:srgbClr val="FF0000"/>
              </a:buClr>
              <a:buFont typeface="Wingdings" pitchFamily="2" charset="2"/>
              <a:buChar char="§"/>
            </a:pPr>
            <a:r>
              <a:rPr lang="en-US" sz="3200" dirty="0" smtClean="0"/>
              <a:t> Defined not by our feelings</a:t>
            </a:r>
          </a:p>
          <a:p>
            <a:pPr lvl="2">
              <a:buClr>
                <a:srgbClr val="00B050"/>
              </a:buClr>
              <a:buFont typeface="Wingdings" pitchFamily="2" charset="2"/>
              <a:buChar char="§"/>
            </a:pPr>
            <a:r>
              <a:rPr lang="en-US" sz="3200" dirty="0" smtClean="0"/>
              <a:t> Given for a purpose…</a:t>
            </a:r>
          </a:p>
          <a:p>
            <a:pPr lvl="1">
              <a:buNone/>
            </a:pPr>
            <a:endParaRPr lang="en-US" dirty="0"/>
          </a:p>
        </p:txBody>
      </p:sp>
      <p:pic>
        <p:nvPicPr>
          <p:cNvPr id="5" name="Picture 5" descr="http://www.abercrombie.cc/calvimages/bible.gif"/>
          <p:cNvPicPr>
            <a:picLocks noChangeAspect="1" noChangeArrowheads="1"/>
          </p:cNvPicPr>
          <p:nvPr/>
        </p:nvPicPr>
        <p:blipFill>
          <a:blip r:embed="rId2" cstate="print"/>
          <a:srcRect/>
          <a:stretch>
            <a:fillRect/>
          </a:stretch>
        </p:blipFill>
        <p:spPr bwMode="auto">
          <a:xfrm>
            <a:off x="5410200" y="990600"/>
            <a:ext cx="2667000" cy="158886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left)">
                                      <p:cBhvr>
                                        <p:cTn id="14" dur="500"/>
                                        <p:tgtEl>
                                          <p:spTgt spid="4">
                                            <p:txEl>
                                              <p:pRg st="0" end="0"/>
                                            </p:txEl>
                                          </p:spTgt>
                                        </p:tgtEl>
                                      </p:cBhvr>
                                    </p:animEffect>
                                  </p:childTnLst>
                                </p:cTn>
                              </p:par>
                            </p:childTnLst>
                          </p:cTn>
                        </p:par>
                        <p:par>
                          <p:cTn id="15" fill="hold">
                            <p:stCondLst>
                              <p:cond delay="500"/>
                            </p:stCondLst>
                            <p:childTnLst>
                              <p:par>
                                <p:cTn id="16" presetID="9"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wipe(left)">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wipe(left)">
                                      <p:cBhvr>
                                        <p:cTn id="28" dur="5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wipe(left)">
                                      <p:cBhvr>
                                        <p:cTn id="3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Can we understand it?</a:t>
            </a:r>
            <a:endParaRPr lang="en-US" dirty="0"/>
          </a:p>
        </p:txBody>
      </p:sp>
      <p:pic>
        <p:nvPicPr>
          <p:cNvPr id="5" name="Picture 5" descr="http://www.abercrombie.cc/calvimages/bible.gif"/>
          <p:cNvPicPr>
            <a:picLocks noChangeAspect="1" noChangeArrowheads="1"/>
          </p:cNvPicPr>
          <p:nvPr/>
        </p:nvPicPr>
        <p:blipFill>
          <a:blip r:embed="rId2" cstate="print"/>
          <a:srcRect/>
          <a:stretch>
            <a:fillRect/>
          </a:stretch>
        </p:blipFill>
        <p:spPr bwMode="auto">
          <a:xfrm>
            <a:off x="6096000" y="990600"/>
            <a:ext cx="2667000" cy="1588869"/>
          </a:xfrm>
          <a:prstGeom prst="rect">
            <a:avLst/>
          </a:prstGeom>
          <a:noFill/>
        </p:spPr>
      </p:pic>
      <p:sp>
        <p:nvSpPr>
          <p:cNvPr id="4" name="Content Placeholder 3"/>
          <p:cNvSpPr>
            <a:spLocks noGrp="1"/>
          </p:cNvSpPr>
          <p:nvPr>
            <p:ph idx="1"/>
          </p:nvPr>
        </p:nvSpPr>
        <p:spPr>
          <a:xfrm>
            <a:off x="457200" y="1676400"/>
            <a:ext cx="8458200" cy="4449763"/>
          </a:xfrm>
        </p:spPr>
        <p:txBody>
          <a:bodyPr/>
          <a:lstStyle/>
          <a:p>
            <a:r>
              <a:rPr lang="en-US" dirty="0" smtClean="0"/>
              <a:t>Theological or personal?</a:t>
            </a:r>
          </a:p>
          <a:p>
            <a:pPr lvl="1"/>
            <a:r>
              <a:rPr lang="en-US" sz="3200" dirty="0" smtClean="0"/>
              <a:t>Written for each of us…</a:t>
            </a:r>
          </a:p>
          <a:p>
            <a:pPr lvl="1"/>
            <a:r>
              <a:rPr lang="en-US" sz="3200" dirty="0" smtClean="0"/>
              <a:t>Each Christian is redeemed, precious..</a:t>
            </a:r>
            <a:endParaRPr lang="en-US" dirty="0" smtClean="0"/>
          </a:p>
          <a:p>
            <a:pPr lvl="1"/>
            <a:r>
              <a:rPr lang="en-US" sz="3200" dirty="0" smtClean="0"/>
              <a:t>John 20:30-31 believe, eternal life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9"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left)">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wipe(left)">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wipe(left)">
                                      <p:cBhvr>
                                        <p:cTn id="28" dur="5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wipe(left)">
                                      <p:cBhvr>
                                        <p:cTn id="3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Unmoved by grace?..</a:t>
            </a:r>
            <a:endParaRPr lang="en-US" dirty="0"/>
          </a:p>
        </p:txBody>
      </p:sp>
      <p:sp>
        <p:nvSpPr>
          <p:cNvPr id="3" name="Content Placeholder 2"/>
          <p:cNvSpPr>
            <a:spLocks noGrp="1"/>
          </p:cNvSpPr>
          <p:nvPr>
            <p:ph idx="1"/>
          </p:nvPr>
        </p:nvSpPr>
        <p:spPr/>
        <p:txBody>
          <a:bodyPr/>
          <a:lstStyle/>
          <a:p>
            <a:r>
              <a:rPr lang="en-US" dirty="0" smtClean="0"/>
              <a:t>Understand what grace really is..</a:t>
            </a:r>
          </a:p>
          <a:p>
            <a:r>
              <a:rPr lang="en-US" dirty="0" smtClean="0"/>
              <a:t>What grace is supposed to do?</a:t>
            </a:r>
          </a:p>
          <a:p>
            <a:r>
              <a:rPr lang="en-US" dirty="0" smtClean="0"/>
              <a:t>What we are to do with grace?</a:t>
            </a:r>
          </a:p>
          <a:p>
            <a:r>
              <a:rPr lang="en-US" dirty="0" smtClean="0"/>
              <a:t>Gain proper balance..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ssolv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ssolv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ssolv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Gospel of Grace..</a:t>
            </a:r>
            <a:endParaRPr lang="en-US" dirty="0"/>
          </a:p>
        </p:txBody>
      </p:sp>
      <p:sp>
        <p:nvSpPr>
          <p:cNvPr id="4" name="Content Placeholder 3"/>
          <p:cNvSpPr>
            <a:spLocks noGrp="1"/>
          </p:cNvSpPr>
          <p:nvPr>
            <p:ph sz="half" idx="1"/>
          </p:nvPr>
        </p:nvSpPr>
        <p:spPr>
          <a:xfrm>
            <a:off x="533400" y="1600201"/>
            <a:ext cx="4038600" cy="3048000"/>
          </a:xfrm>
          <a:ln>
            <a:solidFill>
              <a:srgbClr val="FFC000"/>
            </a:solidFill>
          </a:ln>
        </p:spPr>
        <p:txBody>
          <a:bodyPr>
            <a:normAutofit lnSpcReduction="10000"/>
          </a:bodyPr>
          <a:lstStyle/>
          <a:p>
            <a:r>
              <a:rPr lang="en-US" sz="3200" u="sng" dirty="0" smtClean="0"/>
              <a:t>Those who believe</a:t>
            </a:r>
            <a:r>
              <a:rPr lang="en-US" sz="3200" dirty="0" smtClean="0"/>
              <a:t>.</a:t>
            </a:r>
            <a:r>
              <a:rPr lang="en-US" dirty="0" smtClean="0"/>
              <a:t>.</a:t>
            </a:r>
          </a:p>
          <a:p>
            <a:pPr lvl="1"/>
            <a:r>
              <a:rPr lang="en-US" sz="2800" dirty="0" smtClean="0"/>
              <a:t>Saved by grace</a:t>
            </a:r>
          </a:p>
          <a:p>
            <a:pPr lvl="1"/>
            <a:r>
              <a:rPr lang="en-US" dirty="0" smtClean="0"/>
              <a:t>Acts 20:24 I received from the Lord Jesus, to testify to </a:t>
            </a:r>
            <a:r>
              <a:rPr lang="en-US" sz="2800" dirty="0" smtClean="0">
                <a:solidFill>
                  <a:srgbClr val="FFCC00"/>
                </a:solidFill>
                <a:latin typeface="GarondHandDB" pitchFamily="2" charset="0"/>
              </a:rPr>
              <a:t>the gospel of the grace of God</a:t>
            </a:r>
            <a:r>
              <a:rPr lang="en-US" dirty="0" smtClean="0"/>
              <a:t>.</a:t>
            </a:r>
            <a:r>
              <a:rPr lang="en-US" sz="2800" dirty="0" smtClean="0"/>
              <a:t> </a:t>
            </a:r>
          </a:p>
          <a:p>
            <a:pPr lvl="1">
              <a:buNone/>
            </a:pPr>
            <a:endParaRPr lang="en-US" sz="2800" dirty="0"/>
          </a:p>
        </p:txBody>
      </p:sp>
      <p:sp>
        <p:nvSpPr>
          <p:cNvPr id="5" name="Content Placeholder 4"/>
          <p:cNvSpPr>
            <a:spLocks noGrp="1"/>
          </p:cNvSpPr>
          <p:nvPr>
            <p:ph sz="half" idx="2"/>
          </p:nvPr>
        </p:nvSpPr>
        <p:spPr>
          <a:xfrm>
            <a:off x="4572000" y="1600201"/>
            <a:ext cx="4267200" cy="3048000"/>
          </a:xfrm>
          <a:ln>
            <a:solidFill>
              <a:srgbClr val="FFC000"/>
            </a:solidFill>
          </a:ln>
        </p:spPr>
        <p:txBody>
          <a:bodyPr>
            <a:normAutofit lnSpcReduction="10000"/>
          </a:bodyPr>
          <a:lstStyle/>
          <a:p>
            <a:r>
              <a:rPr lang="en-US" u="sng" dirty="0" smtClean="0"/>
              <a:t>Those who reject Him</a:t>
            </a:r>
            <a:r>
              <a:rPr lang="en-US" dirty="0" smtClean="0"/>
              <a:t>..</a:t>
            </a:r>
          </a:p>
          <a:p>
            <a:pPr lvl="1"/>
            <a:r>
              <a:rPr lang="en-US" sz="2800" dirty="0" smtClean="0"/>
              <a:t>Unmoved by grace</a:t>
            </a:r>
          </a:p>
          <a:p>
            <a:pPr lvl="1"/>
            <a:r>
              <a:rPr lang="en-US" dirty="0" smtClean="0"/>
              <a:t>Gal 1:6 turning away so soon from Him who </a:t>
            </a:r>
            <a:r>
              <a:rPr lang="en-US" sz="2800" dirty="0" smtClean="0">
                <a:solidFill>
                  <a:srgbClr val="FFCC00"/>
                </a:solidFill>
                <a:latin typeface="GarondHandDB" pitchFamily="2" charset="0"/>
              </a:rPr>
              <a:t>called you in the grace of Christ</a:t>
            </a:r>
            <a:r>
              <a:rPr lang="en-US" dirty="0" smtClean="0"/>
              <a:t>, to a different gospel...</a:t>
            </a:r>
          </a:p>
          <a:p>
            <a:pPr lvl="1">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ssolv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dissolve">
                                      <p:cBhvr>
                                        <p:cTn id="16" dur="500"/>
                                        <p:tgtEl>
                                          <p:spTgt spid="4">
                                            <p:txEl>
                                              <p:pRg st="1" end="1"/>
                                            </p:txEl>
                                          </p:spTgt>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dissolve">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dissolve">
                                      <p:cBhvr>
                                        <p:cTn id="25" dur="5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dissolve">
                                      <p:cBhvr>
                                        <p:cTn id="3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3:21-24</a:t>
            </a:r>
            <a:endParaRPr lang="en-US" dirty="0"/>
          </a:p>
        </p:txBody>
      </p:sp>
      <p:sp>
        <p:nvSpPr>
          <p:cNvPr id="3" name="Content Placeholder 2"/>
          <p:cNvSpPr>
            <a:spLocks noGrp="1"/>
          </p:cNvSpPr>
          <p:nvPr>
            <p:ph idx="1"/>
          </p:nvPr>
        </p:nvSpPr>
        <p:spPr>
          <a:xfrm>
            <a:off x="304800" y="1447800"/>
            <a:ext cx="8382000" cy="3733800"/>
          </a:xfrm>
        </p:spPr>
        <p:txBody>
          <a:bodyPr>
            <a:normAutofit fontScale="85000" lnSpcReduction="20000"/>
          </a:bodyPr>
          <a:lstStyle/>
          <a:p>
            <a:r>
              <a:rPr lang="en-US" dirty="0" smtClean="0"/>
              <a:t>21 But now the righteousness of God apart from the law is revealed, being witnessed by the Law and the Prophets, 22 even the righteousness of God, through faith in Jesus Christ, to all and on all who believe. For there is no difference; 23 for all have sinned and fall short of the glory of God, 24 </a:t>
            </a:r>
            <a:r>
              <a:rPr lang="en-US" sz="4200" dirty="0" smtClean="0">
                <a:solidFill>
                  <a:srgbClr val="FFCC00"/>
                </a:solidFill>
                <a:latin typeface="GarondHandDB" pitchFamily="2" charset="0"/>
              </a:rPr>
              <a:t>being justified freely by His grace </a:t>
            </a:r>
            <a:r>
              <a:rPr lang="en-US" dirty="0" smtClean="0"/>
              <a:t>through the redemption that is in Christ Jesus..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very positive word..</a:t>
            </a:r>
            <a:endParaRPr lang="en-US" dirty="0"/>
          </a:p>
        </p:txBody>
      </p:sp>
      <p:sp>
        <p:nvSpPr>
          <p:cNvPr id="3" name="Content Placeholder 2"/>
          <p:cNvSpPr>
            <a:spLocks noGrp="1"/>
          </p:cNvSpPr>
          <p:nvPr>
            <p:ph idx="1"/>
          </p:nvPr>
        </p:nvSpPr>
        <p:spPr/>
        <p:txBody>
          <a:bodyPr/>
          <a:lstStyle/>
          <a:p>
            <a:r>
              <a:rPr lang="en-US" dirty="0" smtClean="0"/>
              <a:t>Grace .. Latin </a:t>
            </a:r>
            <a:r>
              <a:rPr lang="en-US" dirty="0" err="1" smtClean="0"/>
              <a:t>gratus</a:t>
            </a:r>
            <a:r>
              <a:rPr lang="en-US" dirty="0" smtClean="0"/>
              <a:t> “pleasing”</a:t>
            </a:r>
          </a:p>
          <a:p>
            <a:pPr lvl="1"/>
            <a:r>
              <a:rPr lang="en-US" sz="3200" dirty="0" smtClean="0"/>
              <a:t>Elegant, refined, polished, attractive</a:t>
            </a:r>
          </a:p>
          <a:p>
            <a:pPr lvl="1"/>
            <a:r>
              <a:rPr lang="en-US" sz="3200" dirty="0" smtClean="0"/>
              <a:t>Generous, well mannered, considerate</a:t>
            </a:r>
          </a:p>
          <a:p>
            <a:pPr lvl="1"/>
            <a:r>
              <a:rPr lang="en-US" sz="3200" dirty="0" smtClean="0"/>
              <a:t>Warm, gentle, courteous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1507</TotalTime>
  <Words>926</Words>
  <Application>Microsoft Office PowerPoint</Application>
  <PresentationFormat>On-screen Show (4:3)</PresentationFormat>
  <Paragraphs>75</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Gift of Grace</vt:lpstr>
      <vt:lpstr>Romans 5:1-2</vt:lpstr>
      <vt:lpstr>Simple definition..</vt:lpstr>
      <vt:lpstr>Can we understand it?</vt:lpstr>
      <vt:lpstr>Can we understand it?</vt:lpstr>
      <vt:lpstr>Unmoved by grace?..</vt:lpstr>
      <vt:lpstr>The Gospel of Grace..</vt:lpstr>
      <vt:lpstr>Romans 3:21-24</vt:lpstr>
      <vt:lpstr>A very positive word..</vt:lpstr>
      <vt:lpstr>God’s grace..</vt:lpstr>
      <vt:lpstr>Favor linked with life..</vt:lpstr>
      <vt:lpstr>God’s grace in NT..</vt:lpstr>
      <vt:lpstr>Law vs Grace misunderstanding..</vt:lpstr>
      <vt:lpstr>Law vs Grace misunderstanding..</vt:lpstr>
      <vt:lpstr>God stooped down to us..</vt:lpstr>
      <vt:lpstr>Something we do not deserve..</vt:lpstr>
      <vt:lpstr>A bundle of blessings..</vt:lpstr>
      <vt:lpstr>Manifold grace..</vt:lpstr>
      <vt:lpstr>The Gift of Grace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251</cp:revision>
  <dcterms:created xsi:type="dcterms:W3CDTF">2011-02-15T07:29:10Z</dcterms:created>
  <dcterms:modified xsi:type="dcterms:W3CDTF">2015-09-07T17:56:53Z</dcterms:modified>
</cp:coreProperties>
</file>