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7" r:id="rId3"/>
    <p:sldId id="266"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D1D"/>
    <a:srgbClr val="474747"/>
    <a:srgbClr val="000000"/>
    <a:srgbClr val="0D1F35"/>
    <a:srgbClr val="2C2C2C"/>
    <a:srgbClr val="1B1B1B"/>
    <a:srgbClr val="0094C8"/>
    <a:srgbClr val="180000"/>
    <a:srgbClr val="1E0000"/>
    <a:srgbClr val="3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3000" b="0">
                <a:solidFill>
                  <a:schemeClr val="bg1"/>
                </a:solidFill>
                <a:latin typeface="Georgia" pitchFamily="18" charset="0"/>
              </a:defRPr>
            </a:lvl1pPr>
            <a:lvl2pPr>
              <a:defRPr sz="26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_blue_.jpg"/>
          <p:cNvPicPr>
            <a:picLocks noChangeAspect="1"/>
          </p:cNvPicPr>
          <p:nvPr userDrawn="1"/>
        </p:nvPicPr>
        <p:blipFill>
          <a:blip r:embed="rId13" cstate="print">
            <a:lum bright="-40000" contrast="10000"/>
          </a:blip>
          <a:srcRect b="2778"/>
          <a:stretch>
            <a:fillRect/>
          </a:stretch>
        </p:blipFill>
        <p:spPr>
          <a:xfrm>
            <a:off x="0" y="0"/>
            <a:ext cx="9144000" cy="6858000"/>
          </a:xfrm>
          <a:prstGeom prst="rect">
            <a:avLst/>
          </a:prstGeom>
        </p:spPr>
      </p:pic>
      <p:pic>
        <p:nvPicPr>
          <p:cNvPr id="5" name="Picture 4" descr="church leadership  02.jpg"/>
          <p:cNvPicPr>
            <a:picLocks noChangeAspect="1"/>
          </p:cNvPicPr>
          <p:nvPr userDrawn="1"/>
        </p:nvPicPr>
        <p:blipFill>
          <a:blip r:embed="rId14" cstate="print">
            <a:lum bright="-12000" contrast="10000"/>
          </a:blip>
          <a:stretch>
            <a:fillRect/>
          </a:stretch>
        </p:blipFill>
        <p:spPr>
          <a:xfrm>
            <a:off x="0" y="0"/>
            <a:ext cx="9144000" cy="6858000"/>
          </a:xfrm>
          <a:prstGeom prst="rect">
            <a:avLst/>
          </a:prstGeom>
        </p:spPr>
      </p:pic>
      <p:pic>
        <p:nvPicPr>
          <p:cNvPr id="10" name="Picture 9" descr="light olive.jpg"/>
          <p:cNvPicPr>
            <a:picLocks noChangeAspect="1"/>
          </p:cNvPicPr>
          <p:nvPr userDrawn="1"/>
        </p:nvPicPr>
        <p:blipFill>
          <a:blip r:embed="rId15" cstate="print">
            <a:lum bright="-45000" contrast="10000"/>
          </a:blip>
          <a:stretch>
            <a:fillRect/>
          </a:stretch>
        </p:blipFill>
        <p:spPr>
          <a:xfrm>
            <a:off x="0" y="0"/>
            <a:ext cx="9116786" cy="6858000"/>
          </a:xfrm>
          <a:prstGeom prst="rect">
            <a:avLst/>
          </a:prstGeom>
        </p:spPr>
      </p:pic>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pic>
        <p:nvPicPr>
          <p:cNvPr id="13" name="Picture 12" descr="Accept One Another.jpg"/>
          <p:cNvPicPr>
            <a:picLocks noChangeAspect="1"/>
          </p:cNvPicPr>
          <p:nvPr userDrawn="1"/>
        </p:nvPicPr>
        <p:blipFill>
          <a:blip r:embed="rId16" cstate="print">
            <a:lum bright="-15000" contrast="10000"/>
          </a:blip>
          <a:stretch>
            <a:fillRect/>
          </a:stretch>
        </p:blipFill>
        <p:spPr>
          <a:xfrm>
            <a:off x="6333565" y="5520690"/>
            <a:ext cx="2429435" cy="1032510"/>
          </a:xfrm>
          <a:prstGeom prst="rect">
            <a:avLst/>
          </a:prstGeom>
        </p:spPr>
      </p:pic>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3" cstate="print">
            <a:lum bright="-10000" contrast="10000"/>
          </a:blip>
          <a:stretch>
            <a:fillRect/>
          </a:stretch>
        </p:blipFill>
        <p:spPr>
          <a:xfrm>
            <a:off x="0" y="0"/>
            <a:ext cx="9144000" cy="6858000"/>
          </a:xfrm>
          <a:prstGeom prst="rect">
            <a:avLst/>
          </a:prstGeom>
        </p:spPr>
      </p:pic>
      <p:pic>
        <p:nvPicPr>
          <p:cNvPr id="12" name="Picture 11" descr="light olive.jpg"/>
          <p:cNvPicPr>
            <a:picLocks noChangeAspect="1"/>
          </p:cNvPicPr>
          <p:nvPr/>
        </p:nvPicPr>
        <p:blipFill>
          <a:blip r:embed="rId4" cstate="print">
            <a:lum bright="-30000" contrast="10000"/>
          </a:blip>
          <a:stretch>
            <a:fillRect/>
          </a:stretch>
        </p:blipFill>
        <p:spPr>
          <a:xfrm>
            <a:off x="27214" y="0"/>
            <a:ext cx="9116786" cy="6858000"/>
          </a:xfrm>
          <a:prstGeom prst="rect">
            <a:avLst/>
          </a:prstGeom>
        </p:spPr>
      </p:pic>
      <p:sp>
        <p:nvSpPr>
          <p:cNvPr id="8" name="Subtitle 7"/>
          <p:cNvSpPr>
            <a:spLocks noGrp="1"/>
          </p:cNvSpPr>
          <p:nvPr>
            <p:ph type="subTitle" idx="1"/>
          </p:nvPr>
        </p:nvSpPr>
        <p:spPr>
          <a:xfrm>
            <a:off x="4267200" y="4648200"/>
            <a:ext cx="4876800" cy="1066800"/>
          </a:xfrm>
          <a:solidFill>
            <a:srgbClr val="1D1D1D">
              <a:alpha val="40000"/>
            </a:srgbClr>
          </a:solidFill>
        </p:spPr>
        <p:txBody>
          <a:bodyPr>
            <a:normAutofit/>
          </a:bodyPr>
          <a:lstStyle/>
          <a:p>
            <a:r>
              <a:rPr lang="en-US" sz="4400" dirty="0" smtClean="0"/>
              <a:t>Romans 15:1-7</a:t>
            </a:r>
            <a:endParaRPr lang="en-US" sz="4400" dirty="0"/>
          </a:p>
        </p:txBody>
      </p:sp>
      <p:pic>
        <p:nvPicPr>
          <p:cNvPr id="13" name="Picture 12" descr="Accept One Another.jpg"/>
          <p:cNvPicPr>
            <a:picLocks noChangeAspect="1"/>
          </p:cNvPicPr>
          <p:nvPr/>
        </p:nvPicPr>
        <p:blipFill>
          <a:blip r:embed="rId5" cstate="print">
            <a:lum bright="-5000" contrast="10000"/>
          </a:blip>
          <a:stretch>
            <a:fillRect/>
          </a:stretch>
        </p:blipFill>
        <p:spPr>
          <a:xfrm>
            <a:off x="-1" y="762000"/>
            <a:ext cx="9144001"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Romans 14..</a:t>
            </a:r>
            <a:endParaRPr lang="en-US" sz="4000" dirty="0"/>
          </a:p>
        </p:txBody>
      </p:sp>
      <p:sp>
        <p:nvSpPr>
          <p:cNvPr id="3" name="Content Placeholder 2"/>
          <p:cNvSpPr>
            <a:spLocks noGrp="1"/>
          </p:cNvSpPr>
          <p:nvPr>
            <p:ph idx="1"/>
          </p:nvPr>
        </p:nvSpPr>
        <p:spPr/>
        <p:txBody>
          <a:bodyPr/>
          <a:lstStyle/>
          <a:p>
            <a:r>
              <a:rPr lang="en-US" dirty="0" smtClean="0"/>
              <a:t>14:1-3 </a:t>
            </a:r>
            <a:r>
              <a:rPr lang="en-US" u="sng" dirty="0" smtClean="0"/>
              <a:t>Receive one</a:t>
            </a:r>
            <a:r>
              <a:rPr lang="en-US" dirty="0" smtClean="0"/>
              <a:t> who is </a:t>
            </a:r>
            <a:r>
              <a:rPr lang="en-US" u="sng" dirty="0" smtClean="0"/>
              <a:t>weak in the faith</a:t>
            </a:r>
            <a:r>
              <a:rPr lang="en-US" dirty="0" smtClean="0"/>
              <a:t>, but not to disputes over doubtful things. 2 For one believes he may eat all things, but he who is weak eats only vegetables. 3 Let not him who eats despise him who does not eat, and let not him who does not eat judge him who eats; for God has received him..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century church.jpg"/>
          <p:cNvPicPr>
            <a:picLocks noChangeAspect="1"/>
          </p:cNvPicPr>
          <p:nvPr/>
        </p:nvPicPr>
        <p:blipFill>
          <a:blip r:embed="rId2" cstate="print">
            <a:lum bright="-15000" contrast="10000"/>
          </a:blip>
          <a:srcRect t="8533" b="17067"/>
          <a:stretch>
            <a:fillRect/>
          </a:stretch>
        </p:blipFill>
        <p:spPr>
          <a:xfrm>
            <a:off x="-1" y="0"/>
            <a:ext cx="9144001" cy="6858000"/>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Romans 14..</a:t>
            </a:r>
            <a:endParaRPr lang="en-US" sz="4000" dirty="0"/>
          </a:p>
        </p:txBody>
      </p:sp>
      <p:sp>
        <p:nvSpPr>
          <p:cNvPr id="3" name="Content Placeholder 2"/>
          <p:cNvSpPr>
            <a:spLocks noGrp="1"/>
          </p:cNvSpPr>
          <p:nvPr>
            <p:ph idx="1"/>
          </p:nvPr>
        </p:nvSpPr>
        <p:spPr>
          <a:xfrm>
            <a:off x="457200" y="1676401"/>
            <a:ext cx="8229600" cy="2286000"/>
          </a:xfrm>
          <a:solidFill>
            <a:schemeClr val="tx1">
              <a:alpha val="40000"/>
            </a:schemeClr>
          </a:solidFill>
        </p:spPr>
        <p:txBody>
          <a:bodyPr/>
          <a:lstStyle/>
          <a:p>
            <a:r>
              <a:rPr lang="en-US" dirty="0" smtClean="0"/>
              <a:t>14:4 </a:t>
            </a:r>
            <a:r>
              <a:rPr lang="en-US" u="sng" dirty="0" smtClean="0"/>
              <a:t>Who are you to judge another's servant</a:t>
            </a:r>
            <a:r>
              <a:rPr lang="en-US" dirty="0" smtClean="0"/>
              <a:t>? To his own master he stands or falls. Indeed, he will be made to stand, for </a:t>
            </a:r>
            <a:r>
              <a:rPr lang="en-US" u="sng" dirty="0" smtClean="0"/>
              <a:t>God is able to make him stand</a:t>
            </a:r>
            <a:r>
              <a:rPr lang="en-US" dirty="0" smtClean="0"/>
              <a:t>. </a:t>
            </a:r>
          </a:p>
        </p:txBody>
      </p:sp>
      <p:pic>
        <p:nvPicPr>
          <p:cNvPr id="7" name="Picture 6"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century church.jpg"/>
          <p:cNvPicPr>
            <a:picLocks noChangeAspect="1"/>
          </p:cNvPicPr>
          <p:nvPr/>
        </p:nvPicPr>
        <p:blipFill>
          <a:blip r:embed="rId2" cstate="print">
            <a:lum bright="-15000" contrast="10000"/>
          </a:blip>
          <a:srcRect t="8533" b="17067"/>
          <a:stretch>
            <a:fillRect/>
          </a:stretch>
        </p:blipFill>
        <p:spPr>
          <a:xfrm>
            <a:off x="-1" y="0"/>
            <a:ext cx="9144001" cy="6858000"/>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Romans 14..</a:t>
            </a:r>
            <a:endParaRPr lang="en-US" sz="4000" dirty="0"/>
          </a:p>
        </p:txBody>
      </p:sp>
      <p:sp>
        <p:nvSpPr>
          <p:cNvPr id="3" name="Content Placeholder 2"/>
          <p:cNvSpPr>
            <a:spLocks noGrp="1"/>
          </p:cNvSpPr>
          <p:nvPr>
            <p:ph idx="1"/>
          </p:nvPr>
        </p:nvSpPr>
        <p:spPr/>
        <p:txBody>
          <a:bodyPr/>
          <a:lstStyle/>
          <a:p>
            <a:r>
              <a:rPr lang="en-US" dirty="0" smtClean="0"/>
              <a:t>14:9-10 For to this end Christ died and rose and lived again, that He might be Lord of both the dead and the living. 10 But </a:t>
            </a:r>
            <a:r>
              <a:rPr lang="en-US" u="sng" dirty="0" smtClean="0"/>
              <a:t>why do you judge your brother</a:t>
            </a:r>
            <a:r>
              <a:rPr lang="en-US" dirty="0" smtClean="0"/>
              <a:t>? Or </a:t>
            </a:r>
            <a:r>
              <a:rPr lang="en-US" u="sng" dirty="0" smtClean="0"/>
              <a:t>why do you show contempt for your brother</a:t>
            </a:r>
            <a:r>
              <a:rPr lang="en-US" dirty="0" smtClean="0"/>
              <a:t>? For we shall all stand before the judgment seat of Christ.</a:t>
            </a:r>
          </a:p>
        </p:txBody>
      </p:sp>
      <p:pic>
        <p:nvPicPr>
          <p:cNvPr id="6" name="Picture 5"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century church.jpg"/>
          <p:cNvPicPr>
            <a:picLocks noChangeAspect="1"/>
          </p:cNvPicPr>
          <p:nvPr/>
        </p:nvPicPr>
        <p:blipFill>
          <a:blip r:embed="rId2" cstate="print">
            <a:lum bright="-15000" contrast="10000"/>
          </a:blip>
          <a:srcRect t="8533" b="17067"/>
          <a:stretch>
            <a:fillRect/>
          </a:stretch>
        </p:blipFill>
        <p:spPr>
          <a:xfrm>
            <a:off x="-1" y="0"/>
            <a:ext cx="9144001" cy="6858000"/>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Romans 14..</a:t>
            </a:r>
            <a:endParaRPr lang="en-US" sz="4000" dirty="0"/>
          </a:p>
        </p:txBody>
      </p:sp>
      <p:sp>
        <p:nvSpPr>
          <p:cNvPr id="3" name="Content Placeholder 2"/>
          <p:cNvSpPr>
            <a:spLocks noGrp="1"/>
          </p:cNvSpPr>
          <p:nvPr>
            <p:ph idx="1"/>
          </p:nvPr>
        </p:nvSpPr>
        <p:spPr>
          <a:xfrm>
            <a:off x="457200" y="1676401"/>
            <a:ext cx="8229600" cy="3581399"/>
          </a:xfrm>
        </p:spPr>
        <p:txBody>
          <a:bodyPr>
            <a:normAutofit lnSpcReduction="10000"/>
          </a:bodyPr>
          <a:lstStyle/>
          <a:p>
            <a:r>
              <a:rPr lang="en-US" dirty="0" smtClean="0"/>
              <a:t>14:11-13 For it is written:"As I live, says the Lord, Every knee shall bow to Me, And every tongue shall confess to God." 12 So then each of us shall give account of himself to God. 13 Therefore </a:t>
            </a:r>
            <a:r>
              <a:rPr lang="en-US" u="sng" dirty="0" smtClean="0"/>
              <a:t>let us not judge one another anymore</a:t>
            </a:r>
            <a:r>
              <a:rPr lang="en-US" dirty="0" smtClean="0"/>
              <a:t>, but rather </a:t>
            </a:r>
            <a:r>
              <a:rPr lang="en-US" u="sng" dirty="0" smtClean="0"/>
              <a:t>resolve this, not to put a stumbling block or a cause to fall in our brother's way</a:t>
            </a:r>
            <a:r>
              <a:rPr lang="en-US" dirty="0" smtClean="0"/>
              <a:t>. </a:t>
            </a:r>
            <a:endParaRPr lang="en-US" dirty="0"/>
          </a:p>
        </p:txBody>
      </p:sp>
      <p:pic>
        <p:nvPicPr>
          <p:cNvPr id="6" name="Picture 5"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1143000"/>
          </a:xfrm>
        </p:spPr>
        <p:txBody>
          <a:bodyPr>
            <a:normAutofit/>
          </a:bodyPr>
          <a:lstStyle/>
          <a:p>
            <a:r>
              <a:rPr lang="en-US" dirty="0" smtClean="0"/>
              <a:t>Some matters are not disputable..</a:t>
            </a:r>
            <a:endParaRPr lang="en-US" dirty="0"/>
          </a:p>
        </p:txBody>
      </p:sp>
      <p:sp>
        <p:nvSpPr>
          <p:cNvPr id="3" name="Content Placeholder 2"/>
          <p:cNvSpPr>
            <a:spLocks noGrp="1"/>
          </p:cNvSpPr>
          <p:nvPr>
            <p:ph idx="1"/>
          </p:nvPr>
        </p:nvSpPr>
        <p:spPr>
          <a:xfrm>
            <a:off x="228600" y="1676401"/>
            <a:ext cx="8458200" cy="3352799"/>
          </a:xfrm>
        </p:spPr>
        <p:txBody>
          <a:bodyPr>
            <a:normAutofit fontScale="92500" lnSpcReduction="10000"/>
          </a:bodyPr>
          <a:lstStyle/>
          <a:p>
            <a:r>
              <a:rPr lang="en-US" dirty="0" smtClean="0">
                <a:solidFill>
                  <a:srgbClr val="FFC000"/>
                </a:solidFill>
              </a:rPr>
              <a:t>1 Corinthians 5:1-2 </a:t>
            </a:r>
            <a:r>
              <a:rPr lang="en-US" dirty="0" smtClean="0"/>
              <a:t>It is actually reported that there is sexual immorality among you, and such sexual immorality as is not even named among the Gentiles — that </a:t>
            </a:r>
            <a:r>
              <a:rPr lang="en-US" u="sng" dirty="0" smtClean="0"/>
              <a:t>a man has his father's wife</a:t>
            </a:r>
            <a:r>
              <a:rPr lang="en-US" dirty="0" smtClean="0"/>
              <a:t>! </a:t>
            </a:r>
          </a:p>
          <a:p>
            <a:r>
              <a:rPr lang="en-US" dirty="0" smtClean="0">
                <a:solidFill>
                  <a:srgbClr val="FFC000"/>
                </a:solidFill>
              </a:rPr>
              <a:t>2 John 7 </a:t>
            </a:r>
            <a:r>
              <a:rPr lang="en-US" dirty="0" smtClean="0"/>
              <a:t>For many deceivers have gone out into the world who </a:t>
            </a:r>
            <a:r>
              <a:rPr lang="en-US" u="sng" dirty="0" smtClean="0"/>
              <a:t>do not confess Jesus Christ as coming in the flesh</a:t>
            </a:r>
            <a:r>
              <a:rPr lang="en-US" dirty="0" smtClean="0"/>
              <a:t>. This is a deceiver and an antichrist.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century church.jpg"/>
          <p:cNvPicPr>
            <a:picLocks noChangeAspect="1"/>
          </p:cNvPicPr>
          <p:nvPr/>
        </p:nvPicPr>
        <p:blipFill>
          <a:blip r:embed="rId2" cstate="print">
            <a:lum bright="-15000" contrast="10000"/>
          </a:blip>
          <a:srcRect t="8533" b="17067"/>
          <a:stretch>
            <a:fillRect/>
          </a:stretch>
        </p:blipFill>
        <p:spPr>
          <a:xfrm>
            <a:off x="-1" y="0"/>
            <a:ext cx="9144001" cy="6858000"/>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Romans 14..</a:t>
            </a:r>
            <a:endParaRPr lang="en-US" sz="4000" dirty="0"/>
          </a:p>
        </p:txBody>
      </p:sp>
      <p:sp>
        <p:nvSpPr>
          <p:cNvPr id="3" name="Content Placeholder 2"/>
          <p:cNvSpPr>
            <a:spLocks noGrp="1"/>
          </p:cNvSpPr>
          <p:nvPr>
            <p:ph idx="1"/>
          </p:nvPr>
        </p:nvSpPr>
        <p:spPr>
          <a:xfrm>
            <a:off x="457200" y="1676401"/>
            <a:ext cx="8229600" cy="3581399"/>
          </a:xfrm>
        </p:spPr>
        <p:txBody>
          <a:bodyPr>
            <a:normAutofit/>
          </a:bodyPr>
          <a:lstStyle/>
          <a:p>
            <a:r>
              <a:rPr lang="en-US" dirty="0" smtClean="0"/>
              <a:t>14:15-16 Yet if your brother is grieved because of your food, you are no longer walking in love. </a:t>
            </a:r>
            <a:r>
              <a:rPr lang="en-US" u="sng" dirty="0" smtClean="0"/>
              <a:t>Do not destroy with your food the one for whom Christ died</a:t>
            </a:r>
            <a:r>
              <a:rPr lang="en-US" dirty="0" smtClean="0"/>
              <a:t>. 16 Therefore do not let your good be spoken of as evil..</a:t>
            </a:r>
            <a:endParaRPr lang="en-US" dirty="0"/>
          </a:p>
        </p:txBody>
      </p:sp>
      <p:pic>
        <p:nvPicPr>
          <p:cNvPr id="6" name="Picture 5"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Romans 15:1-7..</a:t>
            </a:r>
            <a:endParaRPr lang="en-US" sz="4000" dirty="0"/>
          </a:p>
        </p:txBody>
      </p:sp>
      <p:sp>
        <p:nvSpPr>
          <p:cNvPr id="3" name="Content Placeholder 2"/>
          <p:cNvSpPr>
            <a:spLocks noGrp="1"/>
          </p:cNvSpPr>
          <p:nvPr>
            <p:ph idx="1"/>
          </p:nvPr>
        </p:nvSpPr>
        <p:spPr>
          <a:xfrm>
            <a:off x="457200" y="1676401"/>
            <a:ext cx="8229600" cy="3581399"/>
          </a:xfrm>
        </p:spPr>
        <p:txBody>
          <a:bodyPr>
            <a:normAutofit/>
          </a:bodyPr>
          <a:lstStyle/>
          <a:p>
            <a:r>
              <a:rPr lang="en-US" dirty="0" smtClean="0"/>
              <a:t>15:1 We then who are strong ought to </a:t>
            </a:r>
            <a:r>
              <a:rPr lang="en-US" u="sng" dirty="0" smtClean="0"/>
              <a:t>bear with the scruples of the weak</a:t>
            </a:r>
            <a:r>
              <a:rPr lang="en-US" dirty="0" smtClean="0"/>
              <a:t>, and not to please ourselves.</a:t>
            </a:r>
          </a:p>
          <a:p>
            <a:pPr lvl="1"/>
            <a:r>
              <a:rPr lang="en-US" dirty="0" smtClean="0"/>
              <a:t>My strength is to be used to the benefit of the weaker person..</a:t>
            </a:r>
          </a:p>
          <a:p>
            <a:pPr lvl="1"/>
            <a:r>
              <a:rPr lang="en-US" dirty="0" smtClean="0"/>
              <a:t>Our goal ought to be to please our neighbor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latians_3-13.jpg"/>
          <p:cNvPicPr>
            <a:picLocks noChangeAspect="1"/>
          </p:cNvPicPr>
          <p:nvPr/>
        </p:nvPicPr>
        <p:blipFill>
          <a:blip r:embed="rId2" cstate="print">
            <a:lum bright="-15000" contrast="15000"/>
          </a:blip>
          <a:stretch>
            <a:fillRect/>
          </a:stretch>
        </p:blipFill>
        <p:spPr>
          <a:xfrm>
            <a:off x="-1" y="0"/>
            <a:ext cx="9144001" cy="6858000"/>
          </a:xfrm>
          <a:prstGeom prst="rect">
            <a:avLst/>
          </a:prstGeom>
        </p:spPr>
      </p:pic>
      <p:sp>
        <p:nvSpPr>
          <p:cNvPr id="6" name="Rectangle 5"/>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Romans 15:1-7..</a:t>
            </a:r>
            <a:endParaRPr lang="en-US" sz="4000" dirty="0"/>
          </a:p>
        </p:txBody>
      </p:sp>
      <p:sp>
        <p:nvSpPr>
          <p:cNvPr id="3" name="Content Placeholder 2"/>
          <p:cNvSpPr>
            <a:spLocks noGrp="1"/>
          </p:cNvSpPr>
          <p:nvPr>
            <p:ph idx="1"/>
          </p:nvPr>
        </p:nvSpPr>
        <p:spPr>
          <a:xfrm>
            <a:off x="457200" y="1676401"/>
            <a:ext cx="8229600" cy="3581399"/>
          </a:xfrm>
        </p:spPr>
        <p:txBody>
          <a:bodyPr>
            <a:normAutofit/>
          </a:bodyPr>
          <a:lstStyle/>
          <a:p>
            <a:r>
              <a:rPr lang="en-US" dirty="0" smtClean="0"/>
              <a:t>15:3 For even Christ did not please Himself; but as it is written, "The reproaches of those who reproached You fell on Me." </a:t>
            </a:r>
          </a:p>
          <a:p>
            <a:pPr lvl="1"/>
            <a:r>
              <a:rPr lang="en-US" dirty="0" smtClean="0"/>
              <a:t>How did Jesus conduct Himself when mistreated?</a:t>
            </a:r>
          </a:p>
          <a:p>
            <a:pPr lvl="1"/>
            <a:r>
              <a:rPr lang="en-US" dirty="0" smtClean="0"/>
              <a:t>Amazing example of how deal with brothers who are not acting properly..</a:t>
            </a:r>
            <a:endParaRPr lang="en-US" dirty="0"/>
          </a:p>
        </p:txBody>
      </p:sp>
      <p:pic>
        <p:nvPicPr>
          <p:cNvPr id="7" name="Picture 6"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Romans 15:1-7..</a:t>
            </a:r>
            <a:endParaRPr lang="en-US" sz="4000" dirty="0"/>
          </a:p>
        </p:txBody>
      </p:sp>
      <p:sp>
        <p:nvSpPr>
          <p:cNvPr id="3" name="Content Placeholder 2"/>
          <p:cNvSpPr>
            <a:spLocks noGrp="1"/>
          </p:cNvSpPr>
          <p:nvPr>
            <p:ph idx="1"/>
          </p:nvPr>
        </p:nvSpPr>
        <p:spPr>
          <a:xfrm>
            <a:off x="457200" y="1676401"/>
            <a:ext cx="8229600" cy="3581399"/>
          </a:xfrm>
        </p:spPr>
        <p:txBody>
          <a:bodyPr>
            <a:normAutofit/>
          </a:bodyPr>
          <a:lstStyle/>
          <a:p>
            <a:r>
              <a:rPr lang="en-US" dirty="0" smtClean="0"/>
              <a:t>15:4 For whatever things were written before were written </a:t>
            </a:r>
            <a:r>
              <a:rPr lang="en-US" u="sng" dirty="0" smtClean="0"/>
              <a:t>for our learning</a:t>
            </a:r>
            <a:r>
              <a:rPr lang="en-US" dirty="0" smtClean="0"/>
              <a:t>, that we through the </a:t>
            </a:r>
            <a:r>
              <a:rPr lang="en-US" u="sng" dirty="0" smtClean="0"/>
              <a:t>patience</a:t>
            </a:r>
            <a:r>
              <a:rPr lang="en-US" dirty="0" smtClean="0"/>
              <a:t> and </a:t>
            </a:r>
            <a:r>
              <a:rPr lang="en-US" u="sng" dirty="0" smtClean="0"/>
              <a:t>comfort</a:t>
            </a:r>
            <a:r>
              <a:rPr lang="en-US" dirty="0" smtClean="0"/>
              <a:t> of the Scriptures might have </a:t>
            </a:r>
            <a:r>
              <a:rPr lang="en-US" u="sng" dirty="0" smtClean="0"/>
              <a:t>hope</a:t>
            </a:r>
            <a:r>
              <a:rPr lang="en-US"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 Accept One Another.jpeg"/>
          <p:cNvPicPr>
            <a:picLocks noChangeAspect="1"/>
          </p:cNvPicPr>
          <p:nvPr/>
        </p:nvPicPr>
        <p:blipFill>
          <a:blip r:embed="rId2" cstate="print">
            <a:lum contrast="10000"/>
          </a:blip>
          <a:stretch>
            <a:fillRect/>
          </a:stretch>
        </p:blipFill>
        <p:spPr>
          <a:xfrm>
            <a:off x="0" y="0"/>
            <a:ext cx="9094470" cy="6858000"/>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Romans 15:1-7..</a:t>
            </a:r>
            <a:endParaRPr lang="en-US" sz="4000" dirty="0"/>
          </a:p>
        </p:txBody>
      </p:sp>
      <p:sp>
        <p:nvSpPr>
          <p:cNvPr id="3" name="Content Placeholder 2"/>
          <p:cNvSpPr>
            <a:spLocks noGrp="1"/>
          </p:cNvSpPr>
          <p:nvPr>
            <p:ph idx="1"/>
          </p:nvPr>
        </p:nvSpPr>
        <p:spPr>
          <a:xfrm>
            <a:off x="457200" y="1676401"/>
            <a:ext cx="8229600" cy="3581399"/>
          </a:xfrm>
        </p:spPr>
        <p:txBody>
          <a:bodyPr>
            <a:normAutofit/>
          </a:bodyPr>
          <a:lstStyle/>
          <a:p>
            <a:r>
              <a:rPr lang="en-US" dirty="0" smtClean="0"/>
              <a:t>15:5-7 Now may the God of patience and comfort grant you to </a:t>
            </a:r>
            <a:r>
              <a:rPr lang="en-US" u="sng" dirty="0" smtClean="0"/>
              <a:t>be like-minded toward one another</a:t>
            </a:r>
            <a:r>
              <a:rPr lang="en-US" dirty="0" smtClean="0"/>
              <a:t>, according to Christ Jesus, 6 that you may </a:t>
            </a:r>
            <a:r>
              <a:rPr lang="en-US" u="sng" dirty="0" smtClean="0"/>
              <a:t>with one mind and one mouth </a:t>
            </a:r>
            <a:r>
              <a:rPr lang="en-US" dirty="0" smtClean="0"/>
              <a:t>glorify the God and Father of our Lord Jesus Christ.7 Therefore </a:t>
            </a:r>
            <a:r>
              <a:rPr lang="en-US" u="sng" dirty="0" smtClean="0"/>
              <a:t>receive one another</a:t>
            </a:r>
            <a:r>
              <a:rPr lang="en-US" dirty="0" smtClean="0"/>
              <a:t>, </a:t>
            </a:r>
            <a:r>
              <a:rPr lang="en-US" u="sng" dirty="0" smtClean="0"/>
              <a:t>just as Christ also received us</a:t>
            </a:r>
            <a:r>
              <a:rPr lang="en-US" dirty="0" smtClean="0"/>
              <a:t>, to the glory of God. </a:t>
            </a:r>
            <a:endParaRPr lang="en-US" dirty="0"/>
          </a:p>
        </p:txBody>
      </p:sp>
      <p:pic>
        <p:nvPicPr>
          <p:cNvPr id="6" name="Picture 5"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15:5-7 </a:t>
            </a:r>
            <a:endParaRPr lang="en-US" dirty="0"/>
          </a:p>
        </p:txBody>
      </p:sp>
      <p:sp>
        <p:nvSpPr>
          <p:cNvPr id="3" name="Content Placeholder 2"/>
          <p:cNvSpPr>
            <a:spLocks noGrp="1"/>
          </p:cNvSpPr>
          <p:nvPr>
            <p:ph idx="1"/>
          </p:nvPr>
        </p:nvSpPr>
        <p:spPr/>
        <p:txBody>
          <a:bodyPr/>
          <a:lstStyle/>
          <a:p>
            <a:r>
              <a:rPr lang="en-US" dirty="0" smtClean="0"/>
              <a:t>Now may the God of patience and comfort grant you to be like-minded toward one another, according to Christ Jesus, 6 that you may with one mind and one mouth glorify the God and Father of our Lord Jesus Christ. 7 Therefore receive one another, just as Christ also received us, to the glory of God.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3" cstate="print">
            <a:lum bright="-10000" contrast="10000"/>
          </a:blip>
          <a:stretch>
            <a:fillRect/>
          </a:stretch>
        </p:blipFill>
        <p:spPr>
          <a:xfrm>
            <a:off x="0" y="0"/>
            <a:ext cx="9144000" cy="6858000"/>
          </a:xfrm>
          <a:prstGeom prst="rect">
            <a:avLst/>
          </a:prstGeom>
        </p:spPr>
      </p:pic>
      <p:pic>
        <p:nvPicPr>
          <p:cNvPr id="12" name="Picture 11" descr="light olive.jpg"/>
          <p:cNvPicPr>
            <a:picLocks noChangeAspect="1"/>
          </p:cNvPicPr>
          <p:nvPr/>
        </p:nvPicPr>
        <p:blipFill>
          <a:blip r:embed="rId4" cstate="print">
            <a:lum bright="-30000" contrast="10000"/>
          </a:blip>
          <a:stretch>
            <a:fillRect/>
          </a:stretch>
        </p:blipFill>
        <p:spPr>
          <a:xfrm>
            <a:off x="27214" y="0"/>
            <a:ext cx="9116786" cy="6858000"/>
          </a:xfrm>
          <a:prstGeom prst="rect">
            <a:avLst/>
          </a:prstGeom>
        </p:spPr>
      </p:pic>
      <p:sp>
        <p:nvSpPr>
          <p:cNvPr id="8" name="Subtitle 7"/>
          <p:cNvSpPr>
            <a:spLocks noGrp="1"/>
          </p:cNvSpPr>
          <p:nvPr>
            <p:ph type="subTitle" idx="1"/>
          </p:nvPr>
        </p:nvSpPr>
        <p:spPr>
          <a:xfrm>
            <a:off x="4267200" y="4648200"/>
            <a:ext cx="4876800" cy="1066800"/>
          </a:xfrm>
          <a:solidFill>
            <a:srgbClr val="1D1D1D">
              <a:alpha val="40000"/>
            </a:srgbClr>
          </a:solidFill>
        </p:spPr>
        <p:txBody>
          <a:bodyPr>
            <a:normAutofit/>
          </a:bodyPr>
          <a:lstStyle/>
          <a:p>
            <a:r>
              <a:rPr lang="en-US" sz="4400" dirty="0" smtClean="0"/>
              <a:t>Romans 15:1-7</a:t>
            </a:r>
            <a:endParaRPr lang="en-US" sz="4400" dirty="0"/>
          </a:p>
        </p:txBody>
      </p:sp>
      <p:pic>
        <p:nvPicPr>
          <p:cNvPr id="13" name="Picture 12" descr="Accept One Another.jpg"/>
          <p:cNvPicPr>
            <a:picLocks noChangeAspect="1"/>
          </p:cNvPicPr>
          <p:nvPr/>
        </p:nvPicPr>
        <p:blipFill>
          <a:blip r:embed="rId5" cstate="print">
            <a:lum bright="-5000" contrast="10000"/>
          </a:blip>
          <a:stretch>
            <a:fillRect/>
          </a:stretch>
        </p:blipFill>
        <p:spPr>
          <a:xfrm>
            <a:off x="-1" y="762000"/>
            <a:ext cx="9144001" cy="3886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 accept, welcome..</a:t>
            </a:r>
            <a:endParaRPr lang="en-US" dirty="0"/>
          </a:p>
        </p:txBody>
      </p:sp>
      <p:sp>
        <p:nvSpPr>
          <p:cNvPr id="3" name="Content Placeholder 2"/>
          <p:cNvSpPr>
            <a:spLocks noGrp="1"/>
          </p:cNvSpPr>
          <p:nvPr>
            <p:ph idx="1"/>
          </p:nvPr>
        </p:nvSpPr>
        <p:spPr>
          <a:xfrm>
            <a:off x="457200" y="1600199"/>
            <a:ext cx="8305800" cy="3200401"/>
          </a:xfrm>
        </p:spPr>
        <p:txBody>
          <a:bodyPr>
            <a:normAutofit/>
          </a:bodyPr>
          <a:lstStyle/>
          <a:p>
            <a:r>
              <a:rPr lang="en-US" dirty="0" smtClean="0"/>
              <a:t>NKJ  Therefore </a:t>
            </a:r>
            <a:r>
              <a:rPr lang="en-US" dirty="0" smtClean="0">
                <a:solidFill>
                  <a:srgbClr val="FFC000"/>
                </a:solidFill>
              </a:rPr>
              <a:t>receive one another</a:t>
            </a:r>
            <a:r>
              <a:rPr lang="en-US" dirty="0" smtClean="0"/>
              <a:t>, just as Christ also received us, to the glory of God. </a:t>
            </a:r>
            <a:endParaRPr lang="en-US" baseline="30000" dirty="0" smtClean="0"/>
          </a:p>
          <a:p>
            <a:r>
              <a:rPr lang="en-US" dirty="0" smtClean="0"/>
              <a:t>NIV </a:t>
            </a:r>
            <a:r>
              <a:rPr lang="en-US" dirty="0" smtClean="0">
                <a:solidFill>
                  <a:srgbClr val="FFC000"/>
                </a:solidFill>
              </a:rPr>
              <a:t>Accept one another</a:t>
            </a:r>
            <a:r>
              <a:rPr lang="en-US" dirty="0" smtClean="0"/>
              <a:t>, then, just as Christ accepted you, in order to bring praise to God. </a:t>
            </a:r>
          </a:p>
          <a:p>
            <a:r>
              <a:rPr lang="en-US" dirty="0" smtClean="0"/>
              <a:t>ESV  Therefore </a:t>
            </a:r>
            <a:r>
              <a:rPr lang="en-US" dirty="0" smtClean="0">
                <a:solidFill>
                  <a:srgbClr val="FFC000"/>
                </a:solidFill>
              </a:rPr>
              <a:t>welcome one another </a:t>
            </a:r>
            <a:r>
              <a:rPr lang="en-US" dirty="0" smtClean="0"/>
              <a:t>as Christ has welcomed you, for the glory of God.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read of christianity.jpg"/>
          <p:cNvPicPr>
            <a:picLocks noChangeAspect="1"/>
          </p:cNvPicPr>
          <p:nvPr/>
        </p:nvPicPr>
        <p:blipFill>
          <a:blip r:embed="rId2" cstate="print">
            <a:lum bright="-20000" contrast="10000"/>
          </a:blip>
          <a:srcRect r="3595"/>
          <a:stretch>
            <a:fillRect/>
          </a:stretch>
        </p:blipFill>
        <p:spPr>
          <a:xfrm>
            <a:off x="-2" y="0"/>
            <a:ext cx="9144001" cy="6858000"/>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church in Rome..</a:t>
            </a:r>
            <a:endParaRPr lang="en-US" dirty="0"/>
          </a:p>
        </p:txBody>
      </p:sp>
      <p:sp>
        <p:nvSpPr>
          <p:cNvPr id="3" name="Content Placeholder 2"/>
          <p:cNvSpPr>
            <a:spLocks noGrp="1"/>
          </p:cNvSpPr>
          <p:nvPr>
            <p:ph idx="1"/>
          </p:nvPr>
        </p:nvSpPr>
        <p:spPr>
          <a:xfrm>
            <a:off x="457200" y="1676401"/>
            <a:ext cx="8229600" cy="2819399"/>
          </a:xfrm>
          <a:solidFill>
            <a:srgbClr val="1D1D1D">
              <a:alpha val="30000"/>
            </a:srgbClr>
          </a:solidFill>
        </p:spPr>
        <p:txBody>
          <a:bodyPr/>
          <a:lstStyle/>
          <a:p>
            <a:r>
              <a:rPr lang="en-US" sz="3200" dirty="0" smtClean="0"/>
              <a:t>Jews and Gentiles …</a:t>
            </a:r>
          </a:p>
          <a:p>
            <a:pPr lvl="1"/>
            <a:r>
              <a:rPr lang="en-US" sz="2800" dirty="0" smtClean="0"/>
              <a:t>1</a:t>
            </a:r>
            <a:r>
              <a:rPr lang="en-US" sz="2800" baseline="30000" dirty="0" smtClean="0"/>
              <a:t>st</a:t>
            </a:r>
            <a:r>
              <a:rPr lang="en-US" sz="2800" dirty="0" smtClean="0"/>
              <a:t> century cultural background..</a:t>
            </a:r>
          </a:p>
          <a:p>
            <a:pPr lvl="1"/>
            <a:r>
              <a:rPr lang="en-US" sz="2800" dirty="0" smtClean="0"/>
              <a:t>Huge divide .. </a:t>
            </a:r>
          </a:p>
          <a:p>
            <a:pPr lvl="1"/>
            <a:r>
              <a:rPr lang="en-US" sz="2800" dirty="0" smtClean="0"/>
              <a:t>God bringing them together..</a:t>
            </a:r>
          </a:p>
          <a:p>
            <a:pPr lvl="1"/>
            <a:r>
              <a:rPr lang="en-US" sz="2800" dirty="0" smtClean="0"/>
              <a:t>Issues of relating in the church..</a:t>
            </a:r>
          </a:p>
          <a:p>
            <a:pPr lvl="1">
              <a:buNone/>
            </a:pPr>
            <a:endParaRPr lang="en-US" dirty="0"/>
          </a:p>
        </p:txBody>
      </p:sp>
      <p:pic>
        <p:nvPicPr>
          <p:cNvPr id="6" name="Picture 5" descr="first century church 02.jpg"/>
          <p:cNvPicPr>
            <a:picLocks noChangeAspect="1"/>
          </p:cNvPicPr>
          <p:nvPr/>
        </p:nvPicPr>
        <p:blipFill>
          <a:blip r:embed="rId3" cstate="print">
            <a:lum bright="-15000" contrast="15000"/>
          </a:blip>
          <a:stretch>
            <a:fillRect/>
          </a:stretch>
        </p:blipFill>
        <p:spPr>
          <a:xfrm>
            <a:off x="5562600" y="4343400"/>
            <a:ext cx="2857500" cy="226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15200" cy="1143000"/>
          </a:xfrm>
        </p:spPr>
        <p:txBody>
          <a:bodyPr>
            <a:normAutofit/>
          </a:bodyPr>
          <a:lstStyle/>
          <a:p>
            <a:r>
              <a:rPr lang="en-US" dirty="0" smtClean="0"/>
              <a:t>How do I handle differences?</a:t>
            </a:r>
            <a:endParaRPr lang="en-US" dirty="0"/>
          </a:p>
        </p:txBody>
      </p:sp>
      <p:sp>
        <p:nvSpPr>
          <p:cNvPr id="3" name="Content Placeholder 2"/>
          <p:cNvSpPr>
            <a:spLocks noGrp="1"/>
          </p:cNvSpPr>
          <p:nvPr>
            <p:ph idx="1"/>
          </p:nvPr>
        </p:nvSpPr>
        <p:spPr/>
        <p:txBody>
          <a:bodyPr/>
          <a:lstStyle/>
          <a:p>
            <a:r>
              <a:rPr lang="en-US" dirty="0" smtClean="0"/>
              <a:t>A Christian with different beliefs ..</a:t>
            </a:r>
          </a:p>
          <a:p>
            <a:r>
              <a:rPr lang="en-US" dirty="0" smtClean="0"/>
              <a:t>What if they have different practices..</a:t>
            </a:r>
          </a:p>
          <a:p>
            <a:r>
              <a:rPr lang="en-US" dirty="0" smtClean="0"/>
              <a:t>Is it possible to have fellowship..</a:t>
            </a:r>
          </a:p>
          <a:p>
            <a:pPr lvl="1"/>
            <a:r>
              <a:rPr lang="en-US" sz="2800" dirty="0" smtClean="0"/>
              <a:t>Eating of meats..</a:t>
            </a:r>
          </a:p>
          <a:p>
            <a:pPr lvl="1"/>
            <a:r>
              <a:rPr lang="en-US" sz="2800" dirty="0" smtClean="0"/>
              <a:t>Observing holy days..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ty8.jpg"/>
          <p:cNvPicPr>
            <a:picLocks noChangeAspect="1"/>
          </p:cNvPicPr>
          <p:nvPr/>
        </p:nvPicPr>
        <p:blipFill>
          <a:blip r:embed="rId2" cstate="print">
            <a:lum bright="-10000" contrast="10000"/>
          </a:blip>
          <a:srcRect/>
          <a:stretch>
            <a:fillRect/>
          </a:stretch>
        </p:blipFill>
        <p:spPr>
          <a:xfrm>
            <a:off x="-46" y="0"/>
            <a:ext cx="9144046" cy="6858000"/>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6781800" cy="1295400"/>
          </a:xfrm>
        </p:spPr>
        <p:txBody>
          <a:bodyPr/>
          <a:lstStyle/>
          <a:p>
            <a:r>
              <a:rPr lang="en-US" dirty="0" smtClean="0"/>
              <a:t>God wants us all together..</a:t>
            </a:r>
            <a:endParaRPr lang="en-US" dirty="0"/>
          </a:p>
        </p:txBody>
      </p:sp>
      <p:sp>
        <p:nvSpPr>
          <p:cNvPr id="3" name="Content Placeholder 2"/>
          <p:cNvSpPr>
            <a:spLocks noGrp="1"/>
          </p:cNvSpPr>
          <p:nvPr>
            <p:ph idx="1"/>
          </p:nvPr>
        </p:nvSpPr>
        <p:spPr/>
        <p:txBody>
          <a:bodyPr/>
          <a:lstStyle/>
          <a:p>
            <a:r>
              <a:rPr lang="en-US" dirty="0" smtClean="0"/>
              <a:t>To overcome those differences…</a:t>
            </a:r>
          </a:p>
          <a:p>
            <a:r>
              <a:rPr lang="en-US" dirty="0" smtClean="0"/>
              <a:t>To accept one another..</a:t>
            </a:r>
          </a:p>
          <a:p>
            <a:pPr lvl="1"/>
            <a:r>
              <a:rPr lang="en-US" dirty="0" smtClean="0"/>
              <a:t>Acceptance based on His will</a:t>
            </a:r>
          </a:p>
          <a:p>
            <a:pPr lvl="1"/>
            <a:r>
              <a:rPr lang="en-US" dirty="0" smtClean="0"/>
              <a:t>Built on common faith and love</a:t>
            </a:r>
          </a:p>
          <a:p>
            <a:pPr lvl="1"/>
            <a:r>
              <a:rPr lang="en-US" dirty="0" smtClean="0"/>
              <a:t>Growing together to gain unity</a:t>
            </a:r>
            <a:endParaRPr lang="en-US" dirty="0"/>
          </a:p>
        </p:txBody>
      </p:sp>
      <p:pic>
        <p:nvPicPr>
          <p:cNvPr id="6" name="Picture 5"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Matters of indifference?</a:t>
            </a:r>
            <a:endParaRPr lang="en-US" dirty="0"/>
          </a:p>
        </p:txBody>
      </p:sp>
      <p:sp>
        <p:nvSpPr>
          <p:cNvPr id="3" name="Content Placeholder 2"/>
          <p:cNvSpPr>
            <a:spLocks noGrp="1"/>
          </p:cNvSpPr>
          <p:nvPr>
            <p:ph idx="1"/>
          </p:nvPr>
        </p:nvSpPr>
        <p:spPr/>
        <p:txBody>
          <a:bodyPr/>
          <a:lstStyle/>
          <a:p>
            <a:r>
              <a:rPr lang="en-US" dirty="0" smtClean="0"/>
              <a:t>“If God hasn’t said anything about it, then He must be indifferent about it..”</a:t>
            </a:r>
          </a:p>
          <a:p>
            <a:r>
              <a:rPr lang="en-US" dirty="0" smtClean="0"/>
              <a:t>But what are these differences based on?</a:t>
            </a:r>
          </a:p>
          <a:p>
            <a:pPr lvl="1"/>
            <a:r>
              <a:rPr lang="en-US" dirty="0" smtClean="0"/>
              <a:t>Their understanding of God’s word..</a:t>
            </a:r>
          </a:p>
          <a:p>
            <a:pPr lvl="1"/>
            <a:r>
              <a:rPr lang="en-US" dirty="0" smtClean="0"/>
              <a:t>They have different conclusions..</a:t>
            </a:r>
          </a:p>
          <a:p>
            <a:pPr lvl="1"/>
            <a:r>
              <a:rPr lang="en-US" dirty="0" smtClean="0"/>
              <a:t>These are important questions..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holy-bible.jpg"/>
          <p:cNvPicPr>
            <a:picLocks noChangeAspect="1"/>
          </p:cNvPicPr>
          <p:nvPr/>
        </p:nvPicPr>
        <p:blipFill>
          <a:blip r:embed="rId2" cstate="print"/>
          <a:stretch>
            <a:fillRect/>
          </a:stretch>
        </p:blipFill>
        <p:spPr>
          <a:xfrm>
            <a:off x="0" y="914400"/>
            <a:ext cx="9144000" cy="5718823"/>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Paul handled this..</a:t>
            </a:r>
            <a:endParaRPr lang="en-US" dirty="0"/>
          </a:p>
        </p:txBody>
      </p:sp>
      <p:sp>
        <p:nvSpPr>
          <p:cNvPr id="3" name="Content Placeholder 2"/>
          <p:cNvSpPr>
            <a:spLocks noGrp="1"/>
          </p:cNvSpPr>
          <p:nvPr>
            <p:ph idx="1"/>
          </p:nvPr>
        </p:nvSpPr>
        <p:spPr/>
        <p:txBody>
          <a:bodyPr/>
          <a:lstStyle/>
          <a:p>
            <a:r>
              <a:rPr lang="en-US" dirty="0" smtClean="0"/>
              <a:t>He gently lets it known where he stands..</a:t>
            </a:r>
          </a:p>
          <a:p>
            <a:pPr lvl="1"/>
            <a:r>
              <a:rPr lang="en-US" dirty="0" smtClean="0"/>
              <a:t>Vs 14  there is nothing unclean of itself..</a:t>
            </a:r>
          </a:p>
          <a:p>
            <a:pPr lvl="1"/>
            <a:r>
              <a:rPr lang="en-US" dirty="0" smtClean="0"/>
              <a:t>Vs 5 Let each be fully convinced in his own mind. </a:t>
            </a:r>
          </a:p>
          <a:p>
            <a:r>
              <a:rPr lang="en-US" dirty="0" smtClean="0"/>
              <a:t>He doesn’t issue a simple set of answers..</a:t>
            </a:r>
          </a:p>
          <a:p>
            <a:pPr lvl="1"/>
            <a:r>
              <a:rPr lang="en-US" dirty="0" smtClean="0"/>
              <a:t>He says there are going to be differences..</a:t>
            </a:r>
          </a:p>
          <a:p>
            <a:pPr lvl="1"/>
            <a:r>
              <a:rPr lang="en-US" dirty="0" smtClean="0">
                <a:solidFill>
                  <a:srgbClr val="FFC000"/>
                </a:solidFill>
              </a:rPr>
              <a:t>Here is how you treat one another.. </a:t>
            </a:r>
          </a:p>
          <a:p>
            <a:pPr lvl="1">
              <a:buNone/>
            </a:pPr>
            <a:endParaRPr lang="en-US" dirty="0"/>
          </a:p>
        </p:txBody>
      </p:sp>
      <p:pic>
        <p:nvPicPr>
          <p:cNvPr id="6" name="Picture 5"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holy-bible.jpg"/>
          <p:cNvPicPr>
            <a:picLocks noChangeAspect="1"/>
          </p:cNvPicPr>
          <p:nvPr/>
        </p:nvPicPr>
        <p:blipFill>
          <a:blip r:embed="rId2" cstate="print"/>
          <a:stretch>
            <a:fillRect/>
          </a:stretch>
        </p:blipFill>
        <p:spPr>
          <a:xfrm>
            <a:off x="0" y="914400"/>
            <a:ext cx="9144000" cy="5718823"/>
          </a:xfrm>
          <a:prstGeom prst="rect">
            <a:avLst/>
          </a:prstGeom>
        </p:spPr>
      </p:pic>
      <p:sp>
        <p:nvSpPr>
          <p:cNvPr id="5" name="Rectangle 4"/>
          <p:cNvSpPr/>
          <p:nvPr/>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Disputable Matter..</a:t>
            </a:r>
            <a:endParaRPr lang="en-US" dirty="0"/>
          </a:p>
        </p:txBody>
      </p:sp>
      <p:sp>
        <p:nvSpPr>
          <p:cNvPr id="3" name="Content Placeholder 2"/>
          <p:cNvSpPr>
            <a:spLocks noGrp="1"/>
          </p:cNvSpPr>
          <p:nvPr>
            <p:ph idx="1"/>
          </p:nvPr>
        </p:nvSpPr>
        <p:spPr/>
        <p:txBody>
          <a:bodyPr/>
          <a:lstStyle/>
          <a:p>
            <a:r>
              <a:rPr lang="en-US" dirty="0" smtClean="0"/>
              <a:t>A teaching or practice that two or more people disagree on..</a:t>
            </a:r>
          </a:p>
          <a:p>
            <a:r>
              <a:rPr lang="en-US" dirty="0" smtClean="0"/>
              <a:t>Both sides support their view with scripture..</a:t>
            </a:r>
          </a:p>
          <a:p>
            <a:r>
              <a:rPr lang="en-US" dirty="0" smtClean="0"/>
              <a:t>We have different convictions but we are still able to come together in fellowship..</a:t>
            </a:r>
          </a:p>
          <a:p>
            <a:r>
              <a:rPr lang="en-US" dirty="0" smtClean="0"/>
              <a:t>We are accepting of one another..</a:t>
            </a:r>
            <a:endParaRPr lang="en-US" dirty="0"/>
          </a:p>
        </p:txBody>
      </p:sp>
      <p:pic>
        <p:nvPicPr>
          <p:cNvPr id="6" name="Picture 5" descr="Accept One Another.jpg"/>
          <p:cNvPicPr>
            <a:picLocks noChangeAspect="1"/>
          </p:cNvPicPr>
          <p:nvPr/>
        </p:nvPicPr>
        <p:blipFill>
          <a:blip r:embed="rId3" cstate="print">
            <a:lum bright="-15000" contrast="10000"/>
          </a:blip>
          <a:stretch>
            <a:fillRect/>
          </a:stretch>
        </p:blipFill>
        <p:spPr>
          <a:xfrm>
            <a:off x="6333565" y="5520690"/>
            <a:ext cx="2429435" cy="1032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4774</TotalTime>
  <Words>944</Words>
  <Application>Microsoft Office PowerPoint</Application>
  <PresentationFormat>On-screen Show (4:3)</PresentationFormat>
  <Paragraphs>71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Romans 15:5-7 </vt:lpstr>
      <vt:lpstr>Receive, accept, welcome..</vt:lpstr>
      <vt:lpstr>The church in Rome..</vt:lpstr>
      <vt:lpstr>How do I handle differences?</vt:lpstr>
      <vt:lpstr>God wants us all together..</vt:lpstr>
      <vt:lpstr>Matters of indifference?</vt:lpstr>
      <vt:lpstr>How Paul handled this..</vt:lpstr>
      <vt:lpstr>A Disputable Matter..</vt:lpstr>
      <vt:lpstr>Romans 14..</vt:lpstr>
      <vt:lpstr>Romans 14..</vt:lpstr>
      <vt:lpstr>Romans 14..</vt:lpstr>
      <vt:lpstr>Romans 14..</vt:lpstr>
      <vt:lpstr>Some matters are not disputable..</vt:lpstr>
      <vt:lpstr>Romans 14..</vt:lpstr>
      <vt:lpstr>Romans 15:1-7..</vt:lpstr>
      <vt:lpstr>Romans 15:1-7..</vt:lpstr>
      <vt:lpstr>Romans 15:1-7..</vt:lpstr>
      <vt:lpstr>Romans 15:1-7..</vt:lpstr>
      <vt:lpstr>Slide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348</cp:revision>
  <dcterms:created xsi:type="dcterms:W3CDTF">2011-02-15T07:29:10Z</dcterms:created>
  <dcterms:modified xsi:type="dcterms:W3CDTF">2015-11-28T18:58:58Z</dcterms:modified>
</cp:coreProperties>
</file>