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65" r:id="rId2"/>
    <p:sldId id="266" r:id="rId3"/>
    <p:sldId id="268" r:id="rId4"/>
    <p:sldId id="267" r:id="rId5"/>
    <p:sldId id="269" r:id="rId6"/>
    <p:sldId id="270" r:id="rId7"/>
    <p:sldId id="271" r:id="rId8"/>
    <p:sldId id="273" r:id="rId9"/>
    <p:sldId id="272" r:id="rId10"/>
    <p:sldId id="274" r:id="rId11"/>
    <p:sldId id="275" r:id="rId12"/>
    <p:sldId id="276" r:id="rId13"/>
    <p:sldId id="277" r:id="rId14"/>
    <p:sldId id="278"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B1B1B"/>
    <a:srgbClr val="360000"/>
    <a:srgbClr val="1D1D1D"/>
    <a:srgbClr val="474747"/>
    <a:srgbClr val="000000"/>
    <a:srgbClr val="0D1F35"/>
    <a:srgbClr val="2C2C2C"/>
    <a:srgbClr val="0094C8"/>
    <a:srgbClr val="180000"/>
    <a:srgbClr val="1E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aximized">
    <p:restoredLeft sz="15620"/>
    <p:restoredTop sz="94660"/>
  </p:normalViewPr>
  <p:slideViewPr>
    <p:cSldViewPr>
      <p:cViewPr varScale="1">
        <p:scale>
          <a:sx n="93" d="100"/>
          <a:sy n="93" d="100"/>
        </p:scale>
        <p:origin x="-114" y="-15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9B1CDBB-AF5A-4BF2-90BE-3BAD592BA680}" type="datetimeFigureOut">
              <a:rPr lang="en-US" smtClean="0"/>
              <a:pPr/>
              <a:t>11/28/2015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E6BB74-C65B-4A59-B95B-EDD151E5186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9E6BB74-C65B-4A59-B95B-EDD151E5186B}"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9E6BB74-C65B-4A59-B95B-EDD151E5186B}"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9E6BB74-C65B-4A59-B95B-EDD151E5186B}"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9E6BB74-C65B-4A59-B95B-EDD151E5186B}" type="slidenum">
              <a:rPr lang="en-US" smtClean="0"/>
              <a:pPr/>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838201"/>
            <a:ext cx="7772400" cy="1295399"/>
          </a:xfrm>
        </p:spPr>
        <p:txBody>
          <a:bodyPr>
            <a:noAutofit/>
          </a:bodyPr>
          <a:lstStyle>
            <a:lvl1pPr algn="ctr">
              <a:defRPr sz="5400"/>
            </a:lvl1pPr>
          </a:lstStyle>
          <a:p>
            <a:r>
              <a:rPr lang="en-US" dirty="0" smtClean="0"/>
              <a:t>Master title style</a:t>
            </a:r>
            <a:endParaRPr lang="en-US" dirty="0"/>
          </a:p>
        </p:txBody>
      </p:sp>
      <p:sp>
        <p:nvSpPr>
          <p:cNvPr id="3" name="Subtitle 2"/>
          <p:cNvSpPr>
            <a:spLocks noGrp="1"/>
          </p:cNvSpPr>
          <p:nvPr>
            <p:ph type="subTitle" idx="1" hasCustomPrompt="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Master subtitle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ECAC610-8429-4912-874E-D990D35FD3D3}" type="datetimeFigureOut">
              <a:rPr lang="en-US" smtClean="0"/>
              <a:pPr/>
              <a:t>11/28/2015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95E1190-29B5-42A3-A2C2-570BAC5B29E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ECAC610-8429-4912-874E-D990D35FD3D3}" type="datetimeFigureOut">
              <a:rPr lang="en-US" smtClean="0"/>
              <a:pPr/>
              <a:t>11/28/2015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95E1190-29B5-42A3-A2C2-570BAC5B29E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600">
                <a:solidFill>
                  <a:srgbClr val="FFC000"/>
                </a:solidFill>
                <a:latin typeface="Georgia" pitchFamily="18" charset="0"/>
              </a:defRPr>
            </a:lvl1pPr>
          </a:lstStyle>
          <a:p>
            <a:r>
              <a:rPr lang="en-US" dirty="0" smtClean="0"/>
              <a:t>Master title style</a:t>
            </a:r>
            <a:endParaRPr lang="en-US" dirty="0"/>
          </a:p>
        </p:txBody>
      </p:sp>
      <p:sp>
        <p:nvSpPr>
          <p:cNvPr id="3" name="Content Placeholder 2"/>
          <p:cNvSpPr>
            <a:spLocks noGrp="1"/>
          </p:cNvSpPr>
          <p:nvPr>
            <p:ph idx="1" hasCustomPrompt="1"/>
          </p:nvPr>
        </p:nvSpPr>
        <p:spPr>
          <a:solidFill>
            <a:schemeClr val="tx1">
              <a:alpha val="35000"/>
            </a:schemeClr>
          </a:solidFill>
        </p:spPr>
        <p:txBody>
          <a:bodyPr/>
          <a:lstStyle>
            <a:lvl1pPr>
              <a:defRPr sz="2800" b="0">
                <a:solidFill>
                  <a:schemeClr val="bg1"/>
                </a:solidFill>
                <a:latin typeface="Georgia" pitchFamily="18" charset="0"/>
              </a:defRPr>
            </a:lvl1pPr>
            <a:lvl2pPr>
              <a:defRPr sz="2400" b="0">
                <a:solidFill>
                  <a:schemeClr val="bg1"/>
                </a:solidFill>
                <a:latin typeface="Georgia" pitchFamily="18" charset="0"/>
              </a:defRPr>
            </a:lvl2pPr>
            <a:lvl3pPr>
              <a:defRPr sz="1800" b="0">
                <a:solidFill>
                  <a:schemeClr val="bg1"/>
                </a:solidFill>
                <a:latin typeface="Georgia" pitchFamily="18" charset="0"/>
              </a:defRPr>
            </a:lvl3pPr>
            <a:lvl4pPr>
              <a:defRPr sz="1800" b="0">
                <a:solidFill>
                  <a:schemeClr val="bg1"/>
                </a:solidFill>
                <a:latin typeface="Georgia" pitchFamily="18" charset="0"/>
              </a:defRPr>
            </a:lvl4pPr>
            <a:lvl5pPr>
              <a:defRPr sz="1800" b="0">
                <a:solidFill>
                  <a:schemeClr val="bg1"/>
                </a:solidFill>
                <a:latin typeface="Georgia" pitchFamily="18" charset="0"/>
              </a:defRPr>
            </a:lvl5pPr>
          </a:lstStyle>
          <a:p>
            <a:pPr lvl="0"/>
            <a:r>
              <a:rPr lang="en-US" dirty="0" smtClean="0"/>
              <a:t>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anchor="t"/>
          <a:lstStyle>
            <a:lvl1pPr algn="l">
              <a:defRPr sz="4000" b="1" cap="all"/>
            </a:lvl1pPr>
          </a:lstStyle>
          <a:p>
            <a:r>
              <a:rPr lang="en-US" dirty="0" smtClean="0"/>
              <a:t>Master title style</a:t>
            </a:r>
            <a:endParaRPr lang="en-US" dirty="0"/>
          </a:p>
        </p:txBody>
      </p:sp>
      <p:sp>
        <p:nvSpPr>
          <p:cNvPr id="3" name="Text Placeholder 2"/>
          <p:cNvSpPr>
            <a:spLocks noGrp="1"/>
          </p:cNvSpPr>
          <p:nvPr>
            <p:ph type="body" idx="1" hasCustomPrompt="1"/>
          </p:nvPr>
        </p:nvSpPr>
        <p:spPr>
          <a:xfrm>
            <a:off x="722313" y="2906713"/>
            <a:ext cx="7772400" cy="1500187"/>
          </a:xfrm>
        </p:spPr>
        <p:txBody>
          <a:bodyPr anchor="b">
            <a:normAutofit/>
          </a:bodyPr>
          <a:lstStyle>
            <a:lvl1pPr marL="0" indent="0">
              <a:buNone/>
              <a:defRPr sz="32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Master title style</a:t>
            </a:r>
            <a:endParaRPr lang="en-US" dirty="0"/>
          </a:p>
        </p:txBody>
      </p:sp>
      <p:sp>
        <p:nvSpPr>
          <p:cNvPr id="3" name="Content Placeholder 2"/>
          <p:cNvSpPr>
            <a:spLocks noGrp="1"/>
          </p:cNvSpPr>
          <p:nvPr>
            <p:ph sz="half" idx="1" hasCustomPrompt="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hasCustomPrompt="1"/>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Master title style</a:t>
            </a:r>
            <a:endParaRPr lang="en-US" dirty="0"/>
          </a:p>
        </p:txBody>
      </p:sp>
      <p:sp>
        <p:nvSpPr>
          <p:cNvPr id="3" name="Text Placeholder 2"/>
          <p:cNvSpPr>
            <a:spLocks noGrp="1"/>
          </p:cNvSpPr>
          <p:nvPr>
            <p:ph type="body" idx="1" hasCustomPrompt="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Master text styles</a:t>
            </a:r>
          </a:p>
        </p:txBody>
      </p:sp>
      <p:sp>
        <p:nvSpPr>
          <p:cNvPr id="4" name="Content Placeholder 3"/>
          <p:cNvSpPr>
            <a:spLocks noGrp="1"/>
          </p:cNvSpPr>
          <p:nvPr>
            <p:ph sz="half" idx="2" hasCustomPrompt="1"/>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hasCustomPrompt="1"/>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Master text styles</a:t>
            </a:r>
          </a:p>
        </p:txBody>
      </p:sp>
      <p:sp>
        <p:nvSpPr>
          <p:cNvPr id="6" name="Content Placeholder 5"/>
          <p:cNvSpPr>
            <a:spLocks noGrp="1"/>
          </p:cNvSpPr>
          <p:nvPr>
            <p:ph sz="quarter" idx="4" hasCustomPrompt="1"/>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ECAC610-8429-4912-874E-D990D35FD3D3}" type="datetimeFigureOut">
              <a:rPr lang="en-US" smtClean="0"/>
              <a:pPr/>
              <a:t>11/28/2015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95E1190-29B5-42A3-A2C2-570BAC5B29E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ECAC610-8429-4912-874E-D990D35FD3D3}" type="datetimeFigureOut">
              <a:rPr lang="en-US" smtClean="0"/>
              <a:pPr/>
              <a:t>11/28/2015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95E1190-29B5-42A3-A2C2-570BAC5B29E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jpeg"/><Relationship Id="rId2" Type="http://schemas.openxmlformats.org/officeDocument/2006/relationships/slideLayout" Target="../slideLayouts/slideLayout2.xml"/><Relationship Id="rId16"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Builders for Christ 01.jpg"/>
          <p:cNvPicPr>
            <a:picLocks noChangeAspect="1"/>
          </p:cNvPicPr>
          <p:nvPr userDrawn="1"/>
        </p:nvPicPr>
        <p:blipFill>
          <a:blip r:embed="rId13" cstate="print"/>
          <a:stretch>
            <a:fillRect/>
          </a:stretch>
        </p:blipFill>
        <p:spPr>
          <a:xfrm>
            <a:off x="-1" y="0"/>
            <a:ext cx="9144001" cy="6858000"/>
          </a:xfrm>
          <a:prstGeom prst="rect">
            <a:avLst/>
          </a:prstGeom>
        </p:spPr>
      </p:pic>
      <p:sp>
        <p:nvSpPr>
          <p:cNvPr id="9" name="Rectangle 8"/>
          <p:cNvSpPr/>
          <p:nvPr userDrawn="1"/>
        </p:nvSpPr>
        <p:spPr>
          <a:xfrm>
            <a:off x="0" y="0"/>
            <a:ext cx="9144000" cy="6858000"/>
          </a:xfrm>
          <a:prstGeom prst="rect">
            <a:avLst/>
          </a:prstGeom>
          <a:solidFill>
            <a:srgbClr val="1D1D1D">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background_blue_.jpg"/>
          <p:cNvPicPr>
            <a:picLocks noChangeAspect="1"/>
          </p:cNvPicPr>
          <p:nvPr userDrawn="1"/>
        </p:nvPicPr>
        <p:blipFill>
          <a:blip r:embed="rId14" cstate="print">
            <a:lum bright="-40000" contrast="10000"/>
          </a:blip>
          <a:srcRect b="2778"/>
          <a:stretch>
            <a:fillRect/>
          </a:stretch>
        </p:blipFill>
        <p:spPr>
          <a:xfrm>
            <a:off x="0" y="0"/>
            <a:ext cx="9144000" cy="6858000"/>
          </a:xfrm>
          <a:prstGeom prst="rect">
            <a:avLst/>
          </a:prstGeom>
        </p:spPr>
      </p:pic>
      <p:pic>
        <p:nvPicPr>
          <p:cNvPr id="5" name="Picture 4" descr="church leadership  02.jpg"/>
          <p:cNvPicPr>
            <a:picLocks noChangeAspect="1"/>
          </p:cNvPicPr>
          <p:nvPr userDrawn="1"/>
        </p:nvPicPr>
        <p:blipFill>
          <a:blip r:embed="rId15" cstate="print">
            <a:lum bright="-15000" contrast="10000"/>
          </a:blip>
          <a:stretch>
            <a:fillRect/>
          </a:stretch>
        </p:blipFill>
        <p:spPr>
          <a:xfrm>
            <a:off x="0" y="0"/>
            <a:ext cx="9144000" cy="6858000"/>
          </a:xfrm>
          <a:prstGeom prst="rect">
            <a:avLst/>
          </a:prstGeom>
        </p:spPr>
      </p:pic>
      <p:sp>
        <p:nvSpPr>
          <p:cNvPr id="2" name="Title Placeholder 1"/>
          <p:cNvSpPr>
            <a:spLocks noGrp="1"/>
          </p:cNvSpPr>
          <p:nvPr>
            <p:ph type="title"/>
          </p:nvPr>
        </p:nvSpPr>
        <p:spPr>
          <a:xfrm>
            <a:off x="381000" y="304800"/>
            <a:ext cx="5562600" cy="1143000"/>
          </a:xfrm>
          <a:prstGeom prst="rect">
            <a:avLst/>
          </a:prstGeom>
          <a:noFill/>
        </p:spPr>
        <p:txBody>
          <a:bodyPr vert="horz" lIns="91440" tIns="45720" rIns="91440" bIns="45720" rtlCol="0" anchor="ctr">
            <a:normAutofit/>
          </a:bodyPr>
          <a:lstStyle/>
          <a:p>
            <a:r>
              <a:rPr lang="en-US" dirty="0" smtClean="0"/>
              <a:t>Master title style</a:t>
            </a:r>
            <a:endParaRPr lang="en-US" dirty="0"/>
          </a:p>
        </p:txBody>
      </p:sp>
      <p:pic>
        <p:nvPicPr>
          <p:cNvPr id="8" name="Picture 7" descr="banner_BFC-01.jpg"/>
          <p:cNvPicPr>
            <a:picLocks noChangeAspect="1"/>
          </p:cNvPicPr>
          <p:nvPr userDrawn="1"/>
        </p:nvPicPr>
        <p:blipFill>
          <a:blip r:embed="rId16" cstate="print">
            <a:lum contrast="20000"/>
          </a:blip>
          <a:stretch>
            <a:fillRect/>
          </a:stretch>
        </p:blipFill>
        <p:spPr>
          <a:xfrm>
            <a:off x="0" y="1752600"/>
            <a:ext cx="9144000" cy="3352800"/>
          </a:xfrm>
          <a:prstGeom prst="rect">
            <a:avLst/>
          </a:prstGeom>
        </p:spPr>
      </p:pic>
      <p:sp>
        <p:nvSpPr>
          <p:cNvPr id="11" name="Rectangle 10"/>
          <p:cNvSpPr/>
          <p:nvPr userDrawn="1"/>
        </p:nvSpPr>
        <p:spPr>
          <a:xfrm>
            <a:off x="0" y="1752600"/>
            <a:ext cx="9144000" cy="33528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1corinthians.jpg"/>
          <p:cNvPicPr>
            <a:picLocks noChangeAspect="1"/>
          </p:cNvPicPr>
          <p:nvPr userDrawn="1"/>
        </p:nvPicPr>
        <p:blipFill>
          <a:blip r:embed="rId17" cstate="print">
            <a:lum bright="-15000" contrast="10000"/>
          </a:blip>
          <a:stretch>
            <a:fillRect/>
          </a:stretch>
        </p:blipFill>
        <p:spPr>
          <a:xfrm>
            <a:off x="7238999" y="5753100"/>
            <a:ext cx="1752601" cy="985838"/>
          </a:xfrm>
          <a:prstGeom prst="rect">
            <a:avLst/>
          </a:prstGeom>
        </p:spPr>
      </p:pic>
      <p:sp>
        <p:nvSpPr>
          <p:cNvPr id="3" name="Text Placeholder 2"/>
          <p:cNvSpPr>
            <a:spLocks noGrp="1"/>
          </p:cNvSpPr>
          <p:nvPr>
            <p:ph type="body" idx="1"/>
          </p:nvPr>
        </p:nvSpPr>
        <p:spPr>
          <a:xfrm>
            <a:off x="457200" y="1676400"/>
            <a:ext cx="8229600" cy="4449763"/>
          </a:xfrm>
          <a:prstGeom prst="rect">
            <a:avLst/>
          </a:prstGeom>
        </p:spPr>
        <p:txBody>
          <a:bodyPr vert="horz" lIns="91440" tIns="45720" rIns="91440" bIns="45720" rtlCol="0">
            <a:normAutofit/>
          </a:bodyPr>
          <a:lstStyle/>
          <a:p>
            <a:pPr lvl="0"/>
            <a:r>
              <a:rPr lang="en-US" dirty="0" smtClean="0"/>
              <a:t>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914400" rtl="0" eaLnBrk="1" latinLnBrk="0" hangingPunct="1">
        <a:spcBef>
          <a:spcPct val="0"/>
        </a:spcBef>
        <a:buNone/>
        <a:defRPr sz="4400" kern="1200">
          <a:solidFill>
            <a:srgbClr val="FFC000"/>
          </a:solidFill>
          <a:effectLst/>
          <a:latin typeface="Georgia" pitchFamily="18" charset="0"/>
          <a:ea typeface="+mj-ea"/>
          <a:cs typeface="Times New Roman" pitchFamily="18" charset="0"/>
        </a:defRPr>
      </a:lvl1pPr>
    </p:titleStyle>
    <p:bodyStyle>
      <a:lvl1pPr marL="342900" indent="-342900" algn="l" defTabSz="914400" rtl="0" eaLnBrk="1" latinLnBrk="0" hangingPunct="1">
        <a:spcBef>
          <a:spcPct val="20000"/>
        </a:spcBef>
        <a:buFont typeface="Arial" pitchFamily="34" charset="0"/>
        <a:buChar char="•"/>
        <a:defRPr sz="3600" b="0" kern="1200">
          <a:solidFill>
            <a:schemeClr val="bg1"/>
          </a:solidFill>
          <a:effectLst/>
          <a:latin typeface="Georgia"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800" b="0" kern="1200">
          <a:solidFill>
            <a:schemeClr val="bg1"/>
          </a:solidFill>
          <a:effectLst/>
          <a:latin typeface="Georgia"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b="0" kern="1200">
          <a:solidFill>
            <a:schemeClr val="bg1"/>
          </a:solidFill>
          <a:effectLst/>
          <a:latin typeface="Georgia"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2000" b="0" kern="1200">
          <a:solidFill>
            <a:schemeClr val="bg1"/>
          </a:solidFill>
          <a:effectLst/>
          <a:latin typeface="Georgia"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2000" b="0" kern="1200">
          <a:solidFill>
            <a:schemeClr val="bg1"/>
          </a:solidFill>
          <a:effectLst/>
          <a:latin typeface="Georgia"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6" name="Picture 5" descr="background_blue_.jpg"/>
          <p:cNvPicPr>
            <a:picLocks noChangeAspect="1"/>
          </p:cNvPicPr>
          <p:nvPr/>
        </p:nvPicPr>
        <p:blipFill>
          <a:blip r:embed="rId3" cstate="print">
            <a:lum bright="-40000" contrast="10000"/>
          </a:blip>
          <a:srcRect b="2778"/>
          <a:stretch>
            <a:fillRect/>
          </a:stretch>
        </p:blipFill>
        <p:spPr>
          <a:xfrm>
            <a:off x="0" y="0"/>
            <a:ext cx="9144000" cy="6858000"/>
          </a:xfrm>
          <a:prstGeom prst="rect">
            <a:avLst/>
          </a:prstGeom>
        </p:spPr>
      </p:pic>
      <p:sp>
        <p:nvSpPr>
          <p:cNvPr id="11" name="Rectangle 10"/>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church leadership  02.jpg"/>
          <p:cNvPicPr>
            <a:picLocks noChangeAspect="1"/>
          </p:cNvPicPr>
          <p:nvPr/>
        </p:nvPicPr>
        <p:blipFill>
          <a:blip r:embed="rId4" cstate="print">
            <a:lum bright="-10000" contrast="10000"/>
          </a:blip>
          <a:stretch>
            <a:fillRect/>
          </a:stretch>
        </p:blipFill>
        <p:spPr>
          <a:xfrm>
            <a:off x="0" y="0"/>
            <a:ext cx="9144000" cy="6858000"/>
          </a:xfrm>
          <a:prstGeom prst="rect">
            <a:avLst/>
          </a:prstGeom>
        </p:spPr>
      </p:pic>
      <p:sp>
        <p:nvSpPr>
          <p:cNvPr id="5" name="Title 4"/>
          <p:cNvSpPr>
            <a:spLocks noGrp="1"/>
          </p:cNvSpPr>
          <p:nvPr>
            <p:ph type="ctrTitle"/>
          </p:nvPr>
        </p:nvSpPr>
        <p:spPr>
          <a:xfrm>
            <a:off x="609600" y="381000"/>
            <a:ext cx="7772400" cy="990600"/>
          </a:xfrm>
          <a:noFill/>
        </p:spPr>
        <p:txBody>
          <a:bodyPr/>
          <a:lstStyle/>
          <a:p>
            <a:r>
              <a:rPr lang="en-US" sz="4800" dirty="0" smtClean="0"/>
              <a:t>Builders for Christ</a:t>
            </a:r>
            <a:endParaRPr lang="en-US" sz="4800" dirty="0"/>
          </a:p>
        </p:txBody>
      </p:sp>
      <p:sp>
        <p:nvSpPr>
          <p:cNvPr id="8" name="Subtitle 7"/>
          <p:cNvSpPr>
            <a:spLocks noGrp="1"/>
          </p:cNvSpPr>
          <p:nvPr>
            <p:ph type="subTitle" idx="1"/>
          </p:nvPr>
        </p:nvSpPr>
        <p:spPr>
          <a:xfrm>
            <a:off x="1295400" y="5486400"/>
            <a:ext cx="6400800" cy="1066800"/>
          </a:xfrm>
          <a:solidFill>
            <a:srgbClr val="1D1D1D">
              <a:alpha val="40000"/>
            </a:srgbClr>
          </a:solidFill>
        </p:spPr>
        <p:txBody>
          <a:bodyPr>
            <a:normAutofit/>
          </a:bodyPr>
          <a:lstStyle/>
          <a:p>
            <a:r>
              <a:rPr lang="en-US" sz="4000" dirty="0" smtClean="0"/>
              <a:t>1 Corinthians 3:1-23</a:t>
            </a:r>
            <a:endParaRPr lang="en-US" sz="4000" dirty="0"/>
          </a:p>
        </p:txBody>
      </p:sp>
      <p:pic>
        <p:nvPicPr>
          <p:cNvPr id="9" name="Picture 8" descr="banner_BFC-01.jpg"/>
          <p:cNvPicPr>
            <a:picLocks noChangeAspect="1"/>
          </p:cNvPicPr>
          <p:nvPr/>
        </p:nvPicPr>
        <p:blipFill>
          <a:blip r:embed="rId5" cstate="print">
            <a:lum bright="-10000" contrast="10000"/>
          </a:blip>
          <a:stretch>
            <a:fillRect/>
          </a:stretch>
        </p:blipFill>
        <p:spPr>
          <a:xfrm>
            <a:off x="0" y="1676400"/>
            <a:ext cx="9144000" cy="35052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304800"/>
            <a:ext cx="6858000" cy="1143000"/>
          </a:xfrm>
        </p:spPr>
        <p:txBody>
          <a:bodyPr>
            <a:normAutofit fontScale="90000"/>
          </a:bodyPr>
          <a:lstStyle/>
          <a:p>
            <a:r>
              <a:rPr lang="en-US" dirty="0" smtClean="0"/>
              <a:t>Foundations and buildings (3:9-17)..</a:t>
            </a:r>
            <a:endParaRPr lang="en-US" dirty="0"/>
          </a:p>
        </p:txBody>
      </p:sp>
      <p:sp>
        <p:nvSpPr>
          <p:cNvPr id="4" name="Content Placeholder 3"/>
          <p:cNvSpPr>
            <a:spLocks noGrp="1"/>
          </p:cNvSpPr>
          <p:nvPr>
            <p:ph idx="1"/>
          </p:nvPr>
        </p:nvSpPr>
        <p:spPr>
          <a:xfrm>
            <a:off x="381000" y="1600200"/>
            <a:ext cx="8382000" cy="4449763"/>
          </a:xfrm>
        </p:spPr>
        <p:txBody>
          <a:bodyPr>
            <a:normAutofit/>
          </a:bodyPr>
          <a:lstStyle/>
          <a:p>
            <a:r>
              <a:rPr lang="en-US" sz="3200" dirty="0" smtClean="0"/>
              <a:t>16 Do you not know that you are the temple of God and that the Spirit of God dwells in you? 17 If anyone defiles the temple of God, God will destroy him. For the temple of God is holy, which temple you are. </a:t>
            </a:r>
            <a:endParaRPr lang="en-US" sz="32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16020-Medford-New-Spec-Foundation-2-1024x768.jpg"/>
          <p:cNvPicPr>
            <a:picLocks noChangeAspect="1"/>
          </p:cNvPicPr>
          <p:nvPr/>
        </p:nvPicPr>
        <p:blipFill>
          <a:blip r:embed="rId2" cstate="print"/>
          <a:stretch>
            <a:fillRect/>
          </a:stretch>
        </p:blipFill>
        <p:spPr>
          <a:xfrm>
            <a:off x="353922" y="1600200"/>
            <a:ext cx="8370906" cy="4495800"/>
          </a:xfrm>
          <a:prstGeom prst="rect">
            <a:avLst/>
          </a:prstGeom>
        </p:spPr>
      </p:pic>
      <p:sp>
        <p:nvSpPr>
          <p:cNvPr id="3" name="Title 2"/>
          <p:cNvSpPr>
            <a:spLocks noGrp="1"/>
          </p:cNvSpPr>
          <p:nvPr>
            <p:ph type="title"/>
          </p:nvPr>
        </p:nvSpPr>
        <p:spPr>
          <a:xfrm>
            <a:off x="381000" y="304800"/>
            <a:ext cx="7010400" cy="1143000"/>
          </a:xfrm>
        </p:spPr>
        <p:txBody>
          <a:bodyPr>
            <a:normAutofit/>
          </a:bodyPr>
          <a:lstStyle/>
          <a:p>
            <a:r>
              <a:rPr lang="en-US" sz="3200" dirty="0" smtClean="0"/>
              <a:t>Foundations and buildings (3:9-17)..</a:t>
            </a:r>
            <a:endParaRPr lang="en-US" sz="3200" dirty="0"/>
          </a:p>
        </p:txBody>
      </p:sp>
      <p:sp>
        <p:nvSpPr>
          <p:cNvPr id="7" name="Content Placeholder 6"/>
          <p:cNvSpPr>
            <a:spLocks noGrp="1"/>
          </p:cNvSpPr>
          <p:nvPr>
            <p:ph idx="1"/>
          </p:nvPr>
        </p:nvSpPr>
        <p:spPr>
          <a:xfrm>
            <a:off x="304800" y="1600200"/>
            <a:ext cx="8458200" cy="4525963"/>
          </a:xfrm>
          <a:solidFill>
            <a:schemeClr val="tx1">
              <a:alpha val="50000"/>
            </a:schemeClr>
          </a:solidFill>
        </p:spPr>
        <p:txBody>
          <a:bodyPr>
            <a:normAutofit/>
          </a:bodyPr>
          <a:lstStyle/>
          <a:p>
            <a:r>
              <a:rPr lang="en-US" sz="3200" dirty="0" smtClean="0"/>
              <a:t>We are fellow workers with God..</a:t>
            </a:r>
          </a:p>
          <a:p>
            <a:r>
              <a:rPr lang="en-US" sz="3200" dirty="0" smtClean="0"/>
              <a:t>The quality of our work will be tested..</a:t>
            </a:r>
          </a:p>
          <a:p>
            <a:r>
              <a:rPr lang="en-US" sz="3200" dirty="0" smtClean="0"/>
              <a:t>God’s temple is holy</a:t>
            </a:r>
            <a:endParaRPr lang="en-US" sz="3200" dirty="0"/>
          </a:p>
        </p:txBody>
      </p:sp>
      <p:pic>
        <p:nvPicPr>
          <p:cNvPr id="8" name="Picture 7" descr="Gods-tempel.jpg"/>
          <p:cNvPicPr>
            <a:picLocks noChangeAspect="1"/>
          </p:cNvPicPr>
          <p:nvPr/>
        </p:nvPicPr>
        <p:blipFill>
          <a:blip r:embed="rId3" cstate="print"/>
          <a:stretch>
            <a:fillRect/>
          </a:stretch>
        </p:blipFill>
        <p:spPr>
          <a:xfrm>
            <a:off x="4648200" y="2971800"/>
            <a:ext cx="4013200" cy="300990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304800"/>
            <a:ext cx="7010400" cy="1143000"/>
          </a:xfrm>
        </p:spPr>
        <p:txBody>
          <a:bodyPr>
            <a:normAutofit/>
          </a:bodyPr>
          <a:lstStyle/>
          <a:p>
            <a:r>
              <a:rPr lang="en-US" sz="3200" dirty="0" smtClean="0"/>
              <a:t>Worldly wisdom (3:18-23)..</a:t>
            </a:r>
            <a:endParaRPr lang="en-US" sz="3200" dirty="0"/>
          </a:p>
        </p:txBody>
      </p:sp>
      <p:sp>
        <p:nvSpPr>
          <p:cNvPr id="7" name="Content Placeholder 6"/>
          <p:cNvSpPr>
            <a:spLocks noGrp="1"/>
          </p:cNvSpPr>
          <p:nvPr>
            <p:ph idx="1"/>
          </p:nvPr>
        </p:nvSpPr>
        <p:spPr>
          <a:xfrm>
            <a:off x="304800" y="1676400"/>
            <a:ext cx="8458200" cy="4525963"/>
          </a:xfrm>
          <a:solidFill>
            <a:schemeClr val="tx1">
              <a:alpha val="50000"/>
            </a:schemeClr>
          </a:solidFill>
        </p:spPr>
        <p:txBody>
          <a:bodyPr>
            <a:normAutofit/>
          </a:bodyPr>
          <a:lstStyle/>
          <a:p>
            <a:r>
              <a:rPr lang="en-US" dirty="0" smtClean="0"/>
              <a:t>18 Let no one deceive himself. If anyone among you seems to be wise in this age, let him become a fool that he may become wise. 19 For the wisdom of this world is foolishness with God. For it is written, "He catches the wise in their own craftiness";  20 and again, "The Lord knows the thoughts of the wise, that they are futile."</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304800"/>
            <a:ext cx="7010400" cy="1143000"/>
          </a:xfrm>
        </p:spPr>
        <p:txBody>
          <a:bodyPr>
            <a:normAutofit/>
          </a:bodyPr>
          <a:lstStyle/>
          <a:p>
            <a:r>
              <a:rPr lang="en-US" sz="3200" dirty="0" smtClean="0"/>
              <a:t>Worldly wisdom (3:18-23)..</a:t>
            </a:r>
            <a:endParaRPr lang="en-US" sz="3200" dirty="0"/>
          </a:p>
        </p:txBody>
      </p:sp>
      <p:sp>
        <p:nvSpPr>
          <p:cNvPr id="7" name="Content Placeholder 6"/>
          <p:cNvSpPr>
            <a:spLocks noGrp="1"/>
          </p:cNvSpPr>
          <p:nvPr>
            <p:ph idx="1"/>
          </p:nvPr>
        </p:nvSpPr>
        <p:spPr>
          <a:xfrm>
            <a:off x="304800" y="1676400"/>
            <a:ext cx="8458200" cy="4525963"/>
          </a:xfrm>
          <a:solidFill>
            <a:schemeClr val="tx1">
              <a:alpha val="50000"/>
            </a:schemeClr>
          </a:solidFill>
        </p:spPr>
        <p:txBody>
          <a:bodyPr>
            <a:normAutofit/>
          </a:bodyPr>
          <a:lstStyle/>
          <a:p>
            <a:r>
              <a:rPr lang="en-US" dirty="0" smtClean="0"/>
              <a:t>21 Therefore let no one boast in men. For all things are yours: 22 whether Paul or </a:t>
            </a:r>
            <a:r>
              <a:rPr lang="en-US" dirty="0" err="1" smtClean="0"/>
              <a:t>Apollos</a:t>
            </a:r>
            <a:r>
              <a:rPr lang="en-US" dirty="0" smtClean="0"/>
              <a:t> or </a:t>
            </a:r>
            <a:r>
              <a:rPr lang="en-US" dirty="0" err="1" smtClean="0"/>
              <a:t>Cephas</a:t>
            </a:r>
            <a:r>
              <a:rPr lang="en-US" dirty="0" smtClean="0"/>
              <a:t>, or the world or life or death, or things present or things to come — all are yours. </a:t>
            </a:r>
            <a:r>
              <a:rPr lang="en-US" smtClean="0"/>
              <a:t>23 And you are Christ's, and Christ is God's. </a:t>
            </a: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6" name="Picture 5" descr="background_blue_.jpg"/>
          <p:cNvPicPr>
            <a:picLocks noChangeAspect="1"/>
          </p:cNvPicPr>
          <p:nvPr/>
        </p:nvPicPr>
        <p:blipFill>
          <a:blip r:embed="rId3" cstate="print">
            <a:lum bright="-40000" contrast="10000"/>
          </a:blip>
          <a:srcRect b="2778"/>
          <a:stretch>
            <a:fillRect/>
          </a:stretch>
        </p:blipFill>
        <p:spPr>
          <a:xfrm>
            <a:off x="0" y="0"/>
            <a:ext cx="9144000" cy="6858000"/>
          </a:xfrm>
          <a:prstGeom prst="rect">
            <a:avLst/>
          </a:prstGeom>
        </p:spPr>
      </p:pic>
      <p:sp>
        <p:nvSpPr>
          <p:cNvPr id="11" name="Rectangle 10"/>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church leadership  02.jpg"/>
          <p:cNvPicPr>
            <a:picLocks noChangeAspect="1"/>
          </p:cNvPicPr>
          <p:nvPr/>
        </p:nvPicPr>
        <p:blipFill>
          <a:blip r:embed="rId4" cstate="print">
            <a:lum bright="-10000" contrast="10000"/>
          </a:blip>
          <a:stretch>
            <a:fillRect/>
          </a:stretch>
        </p:blipFill>
        <p:spPr>
          <a:xfrm>
            <a:off x="0" y="0"/>
            <a:ext cx="9144000" cy="6858000"/>
          </a:xfrm>
          <a:prstGeom prst="rect">
            <a:avLst/>
          </a:prstGeom>
        </p:spPr>
      </p:pic>
      <p:sp>
        <p:nvSpPr>
          <p:cNvPr id="5" name="Title 4"/>
          <p:cNvSpPr>
            <a:spLocks noGrp="1"/>
          </p:cNvSpPr>
          <p:nvPr>
            <p:ph type="ctrTitle"/>
          </p:nvPr>
        </p:nvSpPr>
        <p:spPr>
          <a:xfrm>
            <a:off x="609600" y="381000"/>
            <a:ext cx="7772400" cy="990600"/>
          </a:xfrm>
          <a:noFill/>
        </p:spPr>
        <p:txBody>
          <a:bodyPr/>
          <a:lstStyle/>
          <a:p>
            <a:r>
              <a:rPr lang="en-US" sz="4800" dirty="0" smtClean="0"/>
              <a:t>Builders for Christ</a:t>
            </a:r>
            <a:endParaRPr lang="en-US" sz="4800" dirty="0"/>
          </a:p>
        </p:txBody>
      </p:sp>
      <p:sp>
        <p:nvSpPr>
          <p:cNvPr id="8" name="Subtitle 7"/>
          <p:cNvSpPr>
            <a:spLocks noGrp="1"/>
          </p:cNvSpPr>
          <p:nvPr>
            <p:ph type="subTitle" idx="1"/>
          </p:nvPr>
        </p:nvSpPr>
        <p:spPr>
          <a:xfrm>
            <a:off x="1295400" y="5486400"/>
            <a:ext cx="6400800" cy="1066800"/>
          </a:xfrm>
          <a:solidFill>
            <a:srgbClr val="1D1D1D">
              <a:alpha val="40000"/>
            </a:srgbClr>
          </a:solidFill>
        </p:spPr>
        <p:txBody>
          <a:bodyPr>
            <a:normAutofit/>
          </a:bodyPr>
          <a:lstStyle/>
          <a:p>
            <a:r>
              <a:rPr lang="en-US" sz="4000" dirty="0" smtClean="0"/>
              <a:t>1 Corinthians 3:1-23</a:t>
            </a:r>
            <a:endParaRPr lang="en-US" sz="4000" dirty="0"/>
          </a:p>
        </p:txBody>
      </p:sp>
      <p:pic>
        <p:nvPicPr>
          <p:cNvPr id="9" name="Picture 8" descr="banner_BFC-01.jpg"/>
          <p:cNvPicPr>
            <a:picLocks noChangeAspect="1"/>
          </p:cNvPicPr>
          <p:nvPr/>
        </p:nvPicPr>
        <p:blipFill>
          <a:blip r:embed="rId5" cstate="print">
            <a:lum bright="-10000" contrast="10000"/>
          </a:blip>
          <a:stretch>
            <a:fillRect/>
          </a:stretch>
        </p:blipFill>
        <p:spPr>
          <a:xfrm>
            <a:off x="0" y="1676400"/>
            <a:ext cx="9144000" cy="35052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Babies and adults (3:1-4)..</a:t>
            </a:r>
            <a:endParaRPr lang="en-US" dirty="0"/>
          </a:p>
        </p:txBody>
      </p:sp>
      <p:sp>
        <p:nvSpPr>
          <p:cNvPr id="3" name="Content Placeholder 2"/>
          <p:cNvSpPr>
            <a:spLocks noGrp="1"/>
          </p:cNvSpPr>
          <p:nvPr>
            <p:ph idx="1"/>
          </p:nvPr>
        </p:nvSpPr>
        <p:spPr/>
        <p:txBody>
          <a:bodyPr>
            <a:normAutofit/>
          </a:bodyPr>
          <a:lstStyle/>
          <a:p>
            <a:pPr marL="274320"/>
            <a:r>
              <a:rPr lang="en-US" dirty="0" smtClean="0"/>
              <a:t>3:1-4  And I, brethren, </a:t>
            </a:r>
            <a:r>
              <a:rPr lang="en-US" u="sng" dirty="0" smtClean="0"/>
              <a:t>could not speak to you as to spiritual people</a:t>
            </a:r>
            <a:r>
              <a:rPr lang="en-US" dirty="0" smtClean="0"/>
              <a:t> but as to carnal, as to babes in Christ. 2 I fed you with milk and not with solid food; for until now you were not able to receive it, and even now you are still not able..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Babies and adults (3:1-4)..</a:t>
            </a:r>
            <a:endParaRPr lang="en-US" dirty="0"/>
          </a:p>
        </p:txBody>
      </p:sp>
      <p:sp>
        <p:nvSpPr>
          <p:cNvPr id="3" name="Content Placeholder 2"/>
          <p:cNvSpPr>
            <a:spLocks noGrp="1"/>
          </p:cNvSpPr>
          <p:nvPr>
            <p:ph idx="1"/>
          </p:nvPr>
        </p:nvSpPr>
        <p:spPr/>
        <p:txBody>
          <a:bodyPr>
            <a:normAutofit/>
          </a:bodyPr>
          <a:lstStyle/>
          <a:p>
            <a:r>
              <a:rPr lang="en-US" dirty="0" smtClean="0"/>
              <a:t>3:3-4  for you are still carnal. For where there are envy, strife, and divisions among you, are you not carnal and behaving like mere men? 4 For when one says, "I am of Paul," and another, "I am of </a:t>
            </a:r>
            <a:r>
              <a:rPr lang="en-US" dirty="0" err="1" smtClean="0"/>
              <a:t>Apollos</a:t>
            </a:r>
            <a:r>
              <a:rPr lang="en-US" dirty="0" smtClean="0"/>
              <a:t>," are you not carnal? </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father-and-son-walking-007.jpg"/>
          <p:cNvPicPr>
            <a:picLocks noChangeAspect="1"/>
          </p:cNvPicPr>
          <p:nvPr/>
        </p:nvPicPr>
        <p:blipFill>
          <a:blip r:embed="rId2" cstate="print">
            <a:lum bright="-30000" contrast="10000"/>
          </a:blip>
          <a:stretch>
            <a:fillRect/>
          </a:stretch>
        </p:blipFill>
        <p:spPr>
          <a:xfrm>
            <a:off x="381000" y="1524000"/>
            <a:ext cx="8229600" cy="4800600"/>
          </a:xfrm>
          <a:prstGeom prst="rect">
            <a:avLst/>
          </a:prstGeom>
        </p:spPr>
      </p:pic>
      <p:sp>
        <p:nvSpPr>
          <p:cNvPr id="6" name="Title 5"/>
          <p:cNvSpPr>
            <a:spLocks noGrp="1"/>
          </p:cNvSpPr>
          <p:nvPr>
            <p:ph type="title"/>
          </p:nvPr>
        </p:nvSpPr>
        <p:spPr>
          <a:xfrm>
            <a:off x="381000" y="304800"/>
            <a:ext cx="6172200" cy="1066800"/>
          </a:xfrm>
          <a:solidFill>
            <a:schemeClr val="tx1">
              <a:alpha val="24000"/>
            </a:schemeClr>
          </a:solidFill>
        </p:spPr>
        <p:txBody>
          <a:bodyPr/>
          <a:lstStyle/>
          <a:p>
            <a:r>
              <a:rPr lang="en-US" dirty="0" smtClean="0"/>
              <a:t>Babies and adults (3:1-4)..</a:t>
            </a:r>
            <a:endParaRPr lang="en-US" dirty="0"/>
          </a:p>
        </p:txBody>
      </p:sp>
      <p:sp>
        <p:nvSpPr>
          <p:cNvPr id="7" name="Content Placeholder 6"/>
          <p:cNvSpPr>
            <a:spLocks noGrp="1"/>
          </p:cNvSpPr>
          <p:nvPr>
            <p:ph idx="1"/>
          </p:nvPr>
        </p:nvSpPr>
        <p:spPr>
          <a:xfrm>
            <a:off x="304800" y="1524000"/>
            <a:ext cx="8382000" cy="4449763"/>
          </a:xfrm>
        </p:spPr>
        <p:txBody>
          <a:bodyPr/>
          <a:lstStyle/>
          <a:p>
            <a:r>
              <a:rPr lang="en-US" sz="3600" dirty="0" smtClean="0"/>
              <a:t>Marks of immaturity…</a:t>
            </a:r>
          </a:p>
          <a:p>
            <a:pPr lvl="1"/>
            <a:r>
              <a:rPr lang="en-US" sz="3200" dirty="0" smtClean="0"/>
              <a:t>Divisions among themselves (1:10-17)</a:t>
            </a:r>
          </a:p>
          <a:p>
            <a:pPr lvl="1"/>
            <a:r>
              <a:rPr lang="en-US" sz="3200" dirty="0" smtClean="0"/>
              <a:t>Jealousy and Envy (3:1-4)</a:t>
            </a:r>
            <a:endParaRPr lang="en-US" sz="32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81000" y="304800"/>
            <a:ext cx="6172200" cy="1066800"/>
          </a:xfrm>
          <a:solidFill>
            <a:schemeClr val="tx1">
              <a:alpha val="24000"/>
            </a:schemeClr>
          </a:solidFill>
        </p:spPr>
        <p:txBody>
          <a:bodyPr>
            <a:normAutofit fontScale="90000"/>
          </a:bodyPr>
          <a:lstStyle/>
          <a:p>
            <a:r>
              <a:rPr lang="en-US" dirty="0" smtClean="0"/>
              <a:t>Planting and watering (3:5-8)..</a:t>
            </a:r>
            <a:endParaRPr lang="en-US" dirty="0"/>
          </a:p>
        </p:txBody>
      </p:sp>
      <p:sp>
        <p:nvSpPr>
          <p:cNvPr id="7" name="Content Placeholder 6"/>
          <p:cNvSpPr>
            <a:spLocks noGrp="1"/>
          </p:cNvSpPr>
          <p:nvPr>
            <p:ph idx="1"/>
          </p:nvPr>
        </p:nvSpPr>
        <p:spPr>
          <a:xfrm>
            <a:off x="304800" y="1600200"/>
            <a:ext cx="8382000" cy="4297363"/>
          </a:xfrm>
        </p:spPr>
        <p:txBody>
          <a:bodyPr>
            <a:normAutofit/>
          </a:bodyPr>
          <a:lstStyle/>
          <a:p>
            <a:r>
              <a:rPr lang="en-US" sz="3000" dirty="0" smtClean="0"/>
              <a:t>3:5-8  Who then is Paul, and who is </a:t>
            </a:r>
            <a:r>
              <a:rPr lang="en-US" sz="3000" dirty="0" err="1" smtClean="0"/>
              <a:t>Apollos</a:t>
            </a:r>
            <a:r>
              <a:rPr lang="en-US" sz="3000" dirty="0" smtClean="0"/>
              <a:t>, but ministers through whom you believed, as the Lord gave to each one? 6 I planted, </a:t>
            </a:r>
            <a:r>
              <a:rPr lang="en-US" sz="3000" dirty="0" err="1" smtClean="0"/>
              <a:t>Apollos</a:t>
            </a:r>
            <a:r>
              <a:rPr lang="en-US" sz="3000" dirty="0" smtClean="0"/>
              <a:t> watered, but God gave the increase.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81000" y="304800"/>
            <a:ext cx="6172200" cy="1066800"/>
          </a:xfrm>
          <a:solidFill>
            <a:schemeClr val="tx1">
              <a:alpha val="24000"/>
            </a:schemeClr>
          </a:solidFill>
        </p:spPr>
        <p:txBody>
          <a:bodyPr>
            <a:normAutofit fontScale="90000"/>
          </a:bodyPr>
          <a:lstStyle/>
          <a:p>
            <a:r>
              <a:rPr lang="en-US" dirty="0" smtClean="0"/>
              <a:t>Planting and watering (3:5-8)..</a:t>
            </a:r>
            <a:endParaRPr lang="en-US" dirty="0"/>
          </a:p>
        </p:txBody>
      </p:sp>
      <p:sp>
        <p:nvSpPr>
          <p:cNvPr id="7" name="Content Placeholder 6"/>
          <p:cNvSpPr>
            <a:spLocks noGrp="1"/>
          </p:cNvSpPr>
          <p:nvPr>
            <p:ph idx="1"/>
          </p:nvPr>
        </p:nvSpPr>
        <p:spPr>
          <a:xfrm>
            <a:off x="304800" y="1600200"/>
            <a:ext cx="8382000" cy="4297363"/>
          </a:xfrm>
        </p:spPr>
        <p:txBody>
          <a:bodyPr>
            <a:normAutofit/>
          </a:bodyPr>
          <a:lstStyle/>
          <a:p>
            <a:r>
              <a:rPr lang="en-US" sz="3000" dirty="0" smtClean="0"/>
              <a:t>7 So then neither he who plants is anything, nor he who waters, but God who gives the increase. 8 Now he who plants and he who waters are one, and each one will receive his own reward according to his own labor.</a:t>
            </a:r>
            <a:r>
              <a:rPr lang="en-US" sz="3200" dirty="0" smtClean="0"/>
              <a:t> </a:t>
            </a:r>
            <a:endParaRPr lang="en-US" sz="32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lanting and watering.jpg"/>
          <p:cNvPicPr>
            <a:picLocks noChangeAspect="1"/>
          </p:cNvPicPr>
          <p:nvPr/>
        </p:nvPicPr>
        <p:blipFill>
          <a:blip r:embed="rId2" cstate="print"/>
          <a:stretch>
            <a:fillRect/>
          </a:stretch>
        </p:blipFill>
        <p:spPr>
          <a:xfrm>
            <a:off x="457199" y="1676400"/>
            <a:ext cx="8334809" cy="4419600"/>
          </a:xfrm>
          <a:prstGeom prst="rect">
            <a:avLst/>
          </a:prstGeom>
        </p:spPr>
      </p:pic>
      <p:sp>
        <p:nvSpPr>
          <p:cNvPr id="3" name="Title 2"/>
          <p:cNvSpPr>
            <a:spLocks noGrp="1"/>
          </p:cNvSpPr>
          <p:nvPr>
            <p:ph type="title"/>
          </p:nvPr>
        </p:nvSpPr>
        <p:spPr>
          <a:xfrm>
            <a:off x="381000" y="304800"/>
            <a:ext cx="6400800" cy="1143000"/>
          </a:xfrm>
        </p:spPr>
        <p:txBody>
          <a:bodyPr>
            <a:normAutofit fontScale="90000"/>
          </a:bodyPr>
          <a:lstStyle/>
          <a:p>
            <a:r>
              <a:rPr lang="en-US" dirty="0" smtClean="0"/>
              <a:t>Planting and watering (3:5-8)..</a:t>
            </a:r>
            <a:endParaRPr lang="en-US" dirty="0"/>
          </a:p>
        </p:txBody>
      </p:sp>
      <p:sp>
        <p:nvSpPr>
          <p:cNvPr id="4" name="Content Placeholder 3"/>
          <p:cNvSpPr>
            <a:spLocks noGrp="1"/>
          </p:cNvSpPr>
          <p:nvPr>
            <p:ph idx="1"/>
          </p:nvPr>
        </p:nvSpPr>
        <p:spPr>
          <a:xfrm>
            <a:off x="457200" y="1676400"/>
            <a:ext cx="8382000" cy="4449763"/>
          </a:xfrm>
        </p:spPr>
        <p:txBody>
          <a:bodyPr>
            <a:normAutofit/>
          </a:bodyPr>
          <a:lstStyle/>
          <a:p>
            <a:r>
              <a:rPr lang="en-US" sz="3200" dirty="0" smtClean="0"/>
              <a:t>Both are vital.. Equally important</a:t>
            </a:r>
          </a:p>
          <a:p>
            <a:r>
              <a:rPr lang="en-US" sz="3200" dirty="0" smtClean="0"/>
              <a:t>God gives the growth..</a:t>
            </a:r>
            <a:endParaRPr lang="en-US" sz="32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304800"/>
            <a:ext cx="6858000" cy="1143000"/>
          </a:xfrm>
        </p:spPr>
        <p:txBody>
          <a:bodyPr>
            <a:normAutofit fontScale="90000"/>
          </a:bodyPr>
          <a:lstStyle/>
          <a:p>
            <a:r>
              <a:rPr lang="en-US" dirty="0" smtClean="0"/>
              <a:t>Foundations and buildings (3:9-17)..</a:t>
            </a:r>
            <a:endParaRPr lang="en-US" dirty="0"/>
          </a:p>
        </p:txBody>
      </p:sp>
      <p:sp>
        <p:nvSpPr>
          <p:cNvPr id="4" name="Content Placeholder 3"/>
          <p:cNvSpPr>
            <a:spLocks noGrp="1"/>
          </p:cNvSpPr>
          <p:nvPr>
            <p:ph idx="1"/>
          </p:nvPr>
        </p:nvSpPr>
        <p:spPr>
          <a:xfrm>
            <a:off x="381000" y="1600200"/>
            <a:ext cx="8382000" cy="4449763"/>
          </a:xfrm>
        </p:spPr>
        <p:txBody>
          <a:bodyPr>
            <a:normAutofit/>
          </a:bodyPr>
          <a:lstStyle/>
          <a:p>
            <a:r>
              <a:rPr lang="en-US" dirty="0" smtClean="0"/>
              <a:t>9 For we are God's fellow workers; you are God's field, you are God's building. 10 According to the grace of God which was given to me, as a wise master builder I have laid the foundation, and another builds on it. But let each one take heed how he builds on it. 11 For no other foundation can anyone lay than that which is laid, which is Jesus Christ. </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304800"/>
            <a:ext cx="6858000" cy="1143000"/>
          </a:xfrm>
        </p:spPr>
        <p:txBody>
          <a:bodyPr>
            <a:normAutofit fontScale="90000"/>
          </a:bodyPr>
          <a:lstStyle/>
          <a:p>
            <a:r>
              <a:rPr lang="en-US" dirty="0" smtClean="0"/>
              <a:t>Foundations and buildings (3:9-17)..</a:t>
            </a:r>
            <a:endParaRPr lang="en-US" dirty="0"/>
          </a:p>
        </p:txBody>
      </p:sp>
      <p:sp>
        <p:nvSpPr>
          <p:cNvPr id="4" name="Content Placeholder 3"/>
          <p:cNvSpPr>
            <a:spLocks noGrp="1"/>
          </p:cNvSpPr>
          <p:nvPr>
            <p:ph idx="1"/>
          </p:nvPr>
        </p:nvSpPr>
        <p:spPr>
          <a:xfrm>
            <a:off x="381000" y="1600200"/>
            <a:ext cx="8382000" cy="4449763"/>
          </a:xfrm>
        </p:spPr>
        <p:txBody>
          <a:bodyPr>
            <a:normAutofit fontScale="92500" lnSpcReduction="10000"/>
          </a:bodyPr>
          <a:lstStyle/>
          <a:p>
            <a:r>
              <a:rPr lang="en-US" sz="3200" dirty="0" smtClean="0"/>
              <a:t>12 Now if anyone builds on this foundation with gold, silver, precious stones, wood, hay, straw, 13 each one's work will become clear; for the Day will declare it, because it will be revealed by fire; and the fire will test each one's work, of what sort it is. 14 If anyone's work which he has built on it endures, he will receive a reward. 15 If anyone's work is burned, he will suffer loss; but he himself will be saved, yet so as through fire. </a:t>
            </a:r>
            <a:endParaRPr lang="en-US" sz="32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4281</TotalTime>
  <Words>695</Words>
  <Application>Microsoft Office PowerPoint</Application>
  <PresentationFormat>On-screen Show (4:3)</PresentationFormat>
  <Paragraphs>37</Paragraphs>
  <Slides>14</Slides>
  <Notes>4</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Builders for Christ</vt:lpstr>
      <vt:lpstr>Babies and adults (3:1-4)..</vt:lpstr>
      <vt:lpstr>Babies and adults (3:1-4)..</vt:lpstr>
      <vt:lpstr>Babies and adults (3:1-4)..</vt:lpstr>
      <vt:lpstr>Planting and watering (3:5-8)..</vt:lpstr>
      <vt:lpstr>Planting and watering (3:5-8)..</vt:lpstr>
      <vt:lpstr>Planting and watering (3:5-8)..</vt:lpstr>
      <vt:lpstr>Foundations and buildings (3:9-17)..</vt:lpstr>
      <vt:lpstr>Foundations and buildings (3:9-17)..</vt:lpstr>
      <vt:lpstr>Foundations and buildings (3:9-17)..</vt:lpstr>
      <vt:lpstr>Foundations and buildings (3:9-17)..</vt:lpstr>
      <vt:lpstr>Worldly wisdom (3:18-23)..</vt:lpstr>
      <vt:lpstr>Worldly wisdom (3:18-23)..</vt:lpstr>
      <vt:lpstr>Builders for Christ</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326</cp:revision>
  <dcterms:created xsi:type="dcterms:W3CDTF">2011-02-15T07:29:10Z</dcterms:created>
  <dcterms:modified xsi:type="dcterms:W3CDTF">2015-11-28T19:13:10Z</dcterms:modified>
</cp:coreProperties>
</file>