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65" r:id="rId2"/>
    <p:sldId id="266" r:id="rId3"/>
    <p:sldId id="268" r:id="rId4"/>
    <p:sldId id="267" r:id="rId5"/>
    <p:sldId id="269" r:id="rId6"/>
    <p:sldId id="270" r:id="rId7"/>
    <p:sldId id="271" r:id="rId8"/>
    <p:sldId id="272" r:id="rId9"/>
    <p:sldId id="273" r:id="rId10"/>
    <p:sldId id="275" r:id="rId11"/>
    <p:sldId id="274" r:id="rId12"/>
    <p:sldId id="276" r:id="rId13"/>
    <p:sldId id="277" r:id="rId14"/>
    <p:sldId id="278" r:id="rId15"/>
    <p:sldId id="279"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B1B1B"/>
    <a:srgbClr val="360000"/>
    <a:srgbClr val="1D1D1D"/>
    <a:srgbClr val="474747"/>
    <a:srgbClr val="000000"/>
    <a:srgbClr val="0D1F35"/>
    <a:srgbClr val="2C2C2C"/>
    <a:srgbClr val="0094C8"/>
    <a:srgbClr val="180000"/>
    <a:srgbClr val="1E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620"/>
    <p:restoredTop sz="94660"/>
  </p:normalViewPr>
  <p:slideViewPr>
    <p:cSldViewPr>
      <p:cViewPr varScale="1">
        <p:scale>
          <a:sx n="93" d="100"/>
          <a:sy n="93" d="100"/>
        </p:scale>
        <p:origin x="-114" y="-15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9B1CDBB-AF5A-4BF2-90BE-3BAD592BA680}" type="datetimeFigureOut">
              <a:rPr lang="en-US" smtClean="0"/>
              <a:pPr/>
              <a:t>11/28/2015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9E6BB74-C65B-4A59-B95B-EDD151E5186B}"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9E6BB74-C65B-4A59-B95B-EDD151E5186B}"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9E6BB74-C65B-4A59-B95B-EDD151E5186B}" type="slidenum">
              <a:rPr lang="en-US" smtClean="0"/>
              <a:pPr/>
              <a:t>15</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838201"/>
            <a:ext cx="7772400" cy="1295399"/>
          </a:xfrm>
        </p:spPr>
        <p:txBody>
          <a:bodyPr>
            <a:noAutofit/>
          </a:bodyPr>
          <a:lstStyle>
            <a:lvl1pPr algn="ctr">
              <a:defRPr sz="5400"/>
            </a:lvl1pPr>
          </a:lstStyle>
          <a:p>
            <a:r>
              <a:rPr lang="en-US" dirty="0" smtClean="0"/>
              <a:t>Master title style</a:t>
            </a:r>
            <a:endParaRPr lang="en-US" dirty="0"/>
          </a:p>
        </p:txBody>
      </p:sp>
      <p:sp>
        <p:nvSpPr>
          <p:cNvPr id="3" name="Subtitle 2"/>
          <p:cNvSpPr>
            <a:spLocks noGrp="1"/>
          </p:cNvSpPr>
          <p:nvPr>
            <p:ph type="subTitle" idx="1" hasCustomPrompt="1"/>
          </p:nvPr>
        </p:nvSpPr>
        <p:spPr>
          <a:xfrm>
            <a:off x="1371600" y="3886200"/>
            <a:ext cx="6400800" cy="1752600"/>
          </a:xfrm>
        </p:spPr>
        <p:txBody>
          <a:bodyPr/>
          <a:lstStyle>
            <a:lvl1pPr marL="0" indent="0" algn="ctr">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Master subtitle style</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AECAC610-8429-4912-874E-D990D35FD3D3}" type="datetimeFigureOut">
              <a:rPr lang="en-US" smtClean="0"/>
              <a:pPr/>
              <a:t>11/28/2015</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095E1190-29B5-42A3-A2C2-570BAC5B29E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AECAC610-8429-4912-874E-D990D35FD3D3}" type="datetimeFigureOut">
              <a:rPr lang="en-US" smtClean="0"/>
              <a:pPr/>
              <a:t>11/28/2015</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095E1190-29B5-42A3-A2C2-570BAC5B29E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normAutofit/>
          </a:bodyPr>
          <a:lstStyle>
            <a:lvl1pPr>
              <a:defRPr sz="3600">
                <a:solidFill>
                  <a:srgbClr val="FFC000"/>
                </a:solidFill>
                <a:latin typeface="Georgia" pitchFamily="18" charset="0"/>
              </a:defRPr>
            </a:lvl1pPr>
          </a:lstStyle>
          <a:p>
            <a:r>
              <a:rPr lang="en-US" dirty="0" smtClean="0"/>
              <a:t>Master title style</a:t>
            </a:r>
            <a:endParaRPr lang="en-US" dirty="0"/>
          </a:p>
        </p:txBody>
      </p:sp>
      <p:sp>
        <p:nvSpPr>
          <p:cNvPr id="3" name="Content Placeholder 2"/>
          <p:cNvSpPr>
            <a:spLocks noGrp="1"/>
          </p:cNvSpPr>
          <p:nvPr>
            <p:ph idx="1" hasCustomPrompt="1"/>
          </p:nvPr>
        </p:nvSpPr>
        <p:spPr/>
        <p:txBody>
          <a:bodyPr/>
          <a:lstStyle>
            <a:lvl1pPr>
              <a:defRPr sz="3200" b="0">
                <a:solidFill>
                  <a:schemeClr val="bg1"/>
                </a:solidFill>
                <a:latin typeface="Georgia" pitchFamily="18" charset="0"/>
              </a:defRPr>
            </a:lvl1pPr>
            <a:lvl2pPr>
              <a:defRPr sz="2400" b="0">
                <a:solidFill>
                  <a:schemeClr val="bg1"/>
                </a:solidFill>
                <a:latin typeface="Georgia" pitchFamily="18" charset="0"/>
              </a:defRPr>
            </a:lvl2pPr>
            <a:lvl3pPr>
              <a:defRPr sz="1800" b="0">
                <a:solidFill>
                  <a:schemeClr val="bg1"/>
                </a:solidFill>
                <a:latin typeface="Georgia" pitchFamily="18" charset="0"/>
              </a:defRPr>
            </a:lvl3pPr>
            <a:lvl4pPr>
              <a:defRPr sz="1800" b="0">
                <a:solidFill>
                  <a:schemeClr val="bg1"/>
                </a:solidFill>
                <a:latin typeface="Georgia" pitchFamily="18" charset="0"/>
              </a:defRPr>
            </a:lvl4pPr>
            <a:lvl5pPr>
              <a:defRPr sz="1800" b="0">
                <a:solidFill>
                  <a:schemeClr val="bg1"/>
                </a:solidFill>
                <a:latin typeface="Georgia" pitchFamily="18" charset="0"/>
              </a:defRPr>
            </a:lvl5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22313" y="4406900"/>
            <a:ext cx="7772400" cy="1362075"/>
          </a:xfrm>
        </p:spPr>
        <p:txBody>
          <a:bodyPr anchor="t"/>
          <a:lstStyle>
            <a:lvl1pPr algn="l">
              <a:defRPr sz="4000" b="1" cap="all"/>
            </a:lvl1pPr>
          </a:lstStyle>
          <a:p>
            <a:r>
              <a:rPr lang="en-US" dirty="0" smtClean="0"/>
              <a:t>Master title style</a:t>
            </a:r>
            <a:endParaRPr lang="en-US" dirty="0"/>
          </a:p>
        </p:txBody>
      </p:sp>
      <p:sp>
        <p:nvSpPr>
          <p:cNvPr id="3" name="Text Placeholder 2"/>
          <p:cNvSpPr>
            <a:spLocks noGrp="1"/>
          </p:cNvSpPr>
          <p:nvPr>
            <p:ph type="body" idx="1" hasCustomPrompt="1"/>
          </p:nvPr>
        </p:nvSpPr>
        <p:spPr>
          <a:xfrm>
            <a:off x="722313" y="2906713"/>
            <a:ext cx="7772400" cy="1500187"/>
          </a:xfrm>
        </p:spPr>
        <p:txBody>
          <a:bodyPr anchor="b">
            <a:normAutofit/>
          </a:bodyPr>
          <a:lstStyle>
            <a:lvl1pPr marL="0" indent="0">
              <a:buNone/>
              <a:defRPr sz="32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Master title style</a:t>
            </a:r>
            <a:endParaRPr lang="en-US" dirty="0"/>
          </a:p>
        </p:txBody>
      </p:sp>
      <p:sp>
        <p:nvSpPr>
          <p:cNvPr id="3" name="Content Placeholder 2"/>
          <p:cNvSpPr>
            <a:spLocks noGrp="1"/>
          </p:cNvSpPr>
          <p:nvPr>
            <p:ph sz="half" idx="1" hasCustomPrompt="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hasCustomPrompt="1"/>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smtClean="0"/>
              <a:t>Master title style</a:t>
            </a:r>
            <a:endParaRPr lang="en-US" dirty="0"/>
          </a:p>
        </p:txBody>
      </p:sp>
      <p:sp>
        <p:nvSpPr>
          <p:cNvPr id="3" name="Text Placeholder 2"/>
          <p:cNvSpPr>
            <a:spLocks noGrp="1"/>
          </p:cNvSpPr>
          <p:nvPr>
            <p:ph type="body" idx="1" hasCustomPrompt="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Master text styles</a:t>
            </a:r>
          </a:p>
        </p:txBody>
      </p:sp>
      <p:sp>
        <p:nvSpPr>
          <p:cNvPr id="4" name="Content Placeholder 3"/>
          <p:cNvSpPr>
            <a:spLocks noGrp="1"/>
          </p:cNvSpPr>
          <p:nvPr>
            <p:ph sz="half" idx="2" hasCustomPrompt="1"/>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hasCustomPrompt="1"/>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Master text styles</a:t>
            </a:r>
          </a:p>
        </p:txBody>
      </p:sp>
      <p:sp>
        <p:nvSpPr>
          <p:cNvPr id="6" name="Content Placeholder 5"/>
          <p:cNvSpPr>
            <a:spLocks noGrp="1"/>
          </p:cNvSpPr>
          <p:nvPr>
            <p:ph sz="quarter" idx="4" hasCustomPrompt="1"/>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Master title style</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AECAC610-8429-4912-874E-D990D35FD3D3}" type="datetimeFigureOut">
              <a:rPr lang="en-US" smtClean="0"/>
              <a:pPr/>
              <a:t>11/28/2015</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095E1190-29B5-42A3-A2C2-570BAC5B29E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AECAC610-8429-4912-874E-D990D35FD3D3}" type="datetimeFigureOut">
              <a:rPr lang="en-US" smtClean="0"/>
              <a:pPr/>
              <a:t>11/28/2015</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095E1190-29B5-42A3-A2C2-570BAC5B29E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church leadership  02.jpg"/>
          <p:cNvPicPr>
            <a:picLocks noChangeAspect="1"/>
          </p:cNvPicPr>
          <p:nvPr userDrawn="1"/>
        </p:nvPicPr>
        <p:blipFill>
          <a:blip r:embed="rId13" cstate="print">
            <a:lum bright="-12000" contrast="10000"/>
          </a:blip>
          <a:stretch>
            <a:fillRect/>
          </a:stretch>
        </p:blipFill>
        <p:spPr>
          <a:xfrm>
            <a:off x="0" y="0"/>
            <a:ext cx="9144000" cy="6858000"/>
          </a:xfrm>
          <a:prstGeom prst="rect">
            <a:avLst/>
          </a:prstGeom>
        </p:spPr>
      </p:pic>
      <p:pic>
        <p:nvPicPr>
          <p:cNvPr id="7" name="Picture 6" descr="Make me a servant.jpg"/>
          <p:cNvPicPr>
            <a:picLocks noChangeAspect="1"/>
          </p:cNvPicPr>
          <p:nvPr userDrawn="1"/>
        </p:nvPicPr>
        <p:blipFill>
          <a:blip r:embed="rId14" cstate="print">
            <a:lum bright="-15000" contrast="10000"/>
          </a:blip>
          <a:stretch>
            <a:fillRect/>
          </a:stretch>
        </p:blipFill>
        <p:spPr>
          <a:xfrm>
            <a:off x="0" y="0"/>
            <a:ext cx="9144000" cy="6858000"/>
          </a:xfrm>
          <a:prstGeom prst="rect">
            <a:avLst/>
          </a:prstGeom>
        </p:spPr>
      </p:pic>
      <p:sp>
        <p:nvSpPr>
          <p:cNvPr id="9" name="Rectangle 8"/>
          <p:cNvSpPr/>
          <p:nvPr userDrawn="1"/>
        </p:nvSpPr>
        <p:spPr>
          <a:xfrm>
            <a:off x="0" y="0"/>
            <a:ext cx="9144000" cy="6858000"/>
          </a:xfrm>
          <a:prstGeom prst="rect">
            <a:avLst/>
          </a:prstGeom>
          <a:solidFill>
            <a:srgbClr val="1D1D1D">
              <a:alpha val="7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381000" y="304800"/>
            <a:ext cx="5562600" cy="1143000"/>
          </a:xfrm>
          <a:prstGeom prst="rect">
            <a:avLst/>
          </a:prstGeom>
          <a:noFill/>
        </p:spPr>
        <p:txBody>
          <a:bodyPr vert="horz" lIns="91440" tIns="45720" rIns="91440" bIns="45720" rtlCol="0" anchor="ctr">
            <a:normAutofit/>
          </a:bodyPr>
          <a:lstStyle/>
          <a:p>
            <a:r>
              <a:rPr lang="en-US" dirty="0" smtClean="0"/>
              <a:t>Master title style</a:t>
            </a:r>
            <a:endParaRPr lang="en-US" dirty="0"/>
          </a:p>
        </p:txBody>
      </p:sp>
      <p:pic>
        <p:nvPicPr>
          <p:cNvPr id="10" name="Picture 9" descr="1corinthians.jpg"/>
          <p:cNvPicPr>
            <a:picLocks noChangeAspect="1"/>
          </p:cNvPicPr>
          <p:nvPr userDrawn="1"/>
        </p:nvPicPr>
        <p:blipFill>
          <a:blip r:embed="rId15" cstate="print">
            <a:lum bright="-10000" contrast="10000"/>
          </a:blip>
          <a:stretch>
            <a:fillRect/>
          </a:stretch>
        </p:blipFill>
        <p:spPr>
          <a:xfrm>
            <a:off x="7315200" y="5791200"/>
            <a:ext cx="1676400" cy="942976"/>
          </a:xfrm>
          <a:prstGeom prst="rect">
            <a:avLst/>
          </a:prstGeom>
        </p:spPr>
      </p:pic>
      <p:sp>
        <p:nvSpPr>
          <p:cNvPr id="3" name="Text Placeholder 2"/>
          <p:cNvSpPr>
            <a:spLocks noGrp="1"/>
          </p:cNvSpPr>
          <p:nvPr>
            <p:ph type="body" idx="1"/>
          </p:nvPr>
        </p:nvSpPr>
        <p:spPr>
          <a:xfrm>
            <a:off x="457200" y="1676400"/>
            <a:ext cx="8229600" cy="4449763"/>
          </a:xfrm>
          <a:prstGeom prst="rect">
            <a:avLst/>
          </a:prstGeom>
        </p:spPr>
        <p:txBody>
          <a:bodyPr vert="horz" lIns="91440" tIns="45720" rIns="91440" bIns="45720" rtlCol="0">
            <a:normAutofit/>
          </a:body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l" defTabSz="914400" rtl="0" eaLnBrk="1" latinLnBrk="0" hangingPunct="1">
        <a:spcBef>
          <a:spcPct val="0"/>
        </a:spcBef>
        <a:buNone/>
        <a:defRPr sz="4400" kern="1200">
          <a:solidFill>
            <a:srgbClr val="FFC000"/>
          </a:solidFill>
          <a:effectLst/>
          <a:latin typeface="Georgia" pitchFamily="18" charset="0"/>
          <a:ea typeface="+mj-ea"/>
          <a:cs typeface="Times New Roman" pitchFamily="18" charset="0"/>
        </a:defRPr>
      </a:lvl1pPr>
    </p:titleStyle>
    <p:bodyStyle>
      <a:lvl1pPr marL="342900" indent="-342900" algn="l" defTabSz="914400" rtl="0" eaLnBrk="1" latinLnBrk="0" hangingPunct="1">
        <a:spcBef>
          <a:spcPct val="20000"/>
        </a:spcBef>
        <a:buFont typeface="Arial" pitchFamily="34" charset="0"/>
        <a:buChar char="•"/>
        <a:defRPr sz="3600" b="0" kern="1200">
          <a:solidFill>
            <a:schemeClr val="bg1"/>
          </a:solidFill>
          <a:effectLst/>
          <a:latin typeface="Georgia" pitchFamily="18" charset="0"/>
          <a:ea typeface="+mn-ea"/>
          <a:cs typeface="Times New Roman" pitchFamily="18" charset="0"/>
        </a:defRPr>
      </a:lvl1pPr>
      <a:lvl2pPr marL="742950" indent="-285750" algn="l" defTabSz="914400" rtl="0" eaLnBrk="1" latinLnBrk="0" hangingPunct="1">
        <a:spcBef>
          <a:spcPct val="20000"/>
        </a:spcBef>
        <a:buFont typeface="Arial" pitchFamily="34" charset="0"/>
        <a:buChar char="–"/>
        <a:defRPr sz="2800" b="0" kern="1200">
          <a:solidFill>
            <a:schemeClr val="bg1"/>
          </a:solidFill>
          <a:effectLst/>
          <a:latin typeface="Georgia" pitchFamily="18" charset="0"/>
          <a:ea typeface="+mn-ea"/>
          <a:cs typeface="Times New Roman" pitchFamily="18" charset="0"/>
        </a:defRPr>
      </a:lvl2pPr>
      <a:lvl3pPr marL="1143000" indent="-228600" algn="l" defTabSz="914400" rtl="0" eaLnBrk="1" latinLnBrk="0" hangingPunct="1">
        <a:spcBef>
          <a:spcPct val="20000"/>
        </a:spcBef>
        <a:buFont typeface="Arial" pitchFamily="34" charset="0"/>
        <a:buChar char="•"/>
        <a:defRPr sz="2400" b="0" kern="1200">
          <a:solidFill>
            <a:schemeClr val="bg1"/>
          </a:solidFill>
          <a:effectLst/>
          <a:latin typeface="Georgia" pitchFamily="18" charset="0"/>
          <a:ea typeface="+mn-ea"/>
          <a:cs typeface="Times New Roman" pitchFamily="18" charset="0"/>
        </a:defRPr>
      </a:lvl3pPr>
      <a:lvl4pPr marL="1600200" indent="-228600" algn="l" defTabSz="914400" rtl="0" eaLnBrk="1" latinLnBrk="0" hangingPunct="1">
        <a:spcBef>
          <a:spcPct val="20000"/>
        </a:spcBef>
        <a:buFont typeface="Arial" pitchFamily="34" charset="0"/>
        <a:buChar char="–"/>
        <a:defRPr sz="2000" b="0" kern="1200">
          <a:solidFill>
            <a:schemeClr val="bg1"/>
          </a:solidFill>
          <a:effectLst/>
          <a:latin typeface="Georgia" pitchFamily="18" charset="0"/>
          <a:ea typeface="+mn-ea"/>
          <a:cs typeface="Times New Roman" pitchFamily="18" charset="0"/>
        </a:defRPr>
      </a:lvl4pPr>
      <a:lvl5pPr marL="2057400" indent="-228600" algn="l" defTabSz="914400" rtl="0" eaLnBrk="1" latinLnBrk="0" hangingPunct="1">
        <a:spcBef>
          <a:spcPct val="20000"/>
        </a:spcBef>
        <a:buFont typeface="Arial" pitchFamily="34" charset="0"/>
        <a:buChar char="»"/>
        <a:defRPr sz="2000" b="0" kern="1200">
          <a:solidFill>
            <a:schemeClr val="bg1"/>
          </a:solidFill>
          <a:effectLst/>
          <a:latin typeface="Georgia" pitchFamily="18" charset="0"/>
          <a:ea typeface="+mn-ea"/>
          <a:cs typeface="Times New Roman" pitchFamily="18"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descr="church leadership  02.jpg"/>
          <p:cNvPicPr>
            <a:picLocks noChangeAspect="1"/>
          </p:cNvPicPr>
          <p:nvPr/>
        </p:nvPicPr>
        <p:blipFill>
          <a:blip r:embed="rId3" cstate="print">
            <a:lum bright="-10000" contrast="10000"/>
          </a:blip>
          <a:stretch>
            <a:fillRect/>
          </a:stretch>
        </p:blipFill>
        <p:spPr>
          <a:xfrm>
            <a:off x="0" y="0"/>
            <a:ext cx="9144000" cy="6858000"/>
          </a:xfrm>
          <a:prstGeom prst="rect">
            <a:avLst/>
          </a:prstGeom>
        </p:spPr>
      </p:pic>
      <p:pic>
        <p:nvPicPr>
          <p:cNvPr id="14" name="Picture 13" descr="Make me a servant.jpg"/>
          <p:cNvPicPr>
            <a:picLocks noChangeAspect="1"/>
          </p:cNvPicPr>
          <p:nvPr/>
        </p:nvPicPr>
        <p:blipFill>
          <a:blip r:embed="rId4" cstate="print">
            <a:lum bright="-15000" contrast="15000"/>
          </a:blip>
          <a:stretch>
            <a:fillRect/>
          </a:stretch>
        </p:blipFill>
        <p:spPr>
          <a:xfrm>
            <a:off x="0" y="0"/>
            <a:ext cx="9144000" cy="6858000"/>
          </a:xfrm>
          <a:prstGeom prst="rect">
            <a:avLst/>
          </a:prstGeom>
        </p:spPr>
      </p:pic>
      <p:sp>
        <p:nvSpPr>
          <p:cNvPr id="5" name="Title 4"/>
          <p:cNvSpPr>
            <a:spLocks noGrp="1"/>
          </p:cNvSpPr>
          <p:nvPr>
            <p:ph type="ctrTitle"/>
          </p:nvPr>
        </p:nvSpPr>
        <p:spPr>
          <a:xfrm>
            <a:off x="685800" y="2590800"/>
            <a:ext cx="7772400" cy="990600"/>
          </a:xfrm>
          <a:solidFill>
            <a:srgbClr val="1D1D1D">
              <a:alpha val="60000"/>
            </a:srgbClr>
          </a:solidFill>
        </p:spPr>
        <p:txBody>
          <a:bodyPr/>
          <a:lstStyle/>
          <a:p>
            <a:r>
              <a:rPr lang="en-US" dirty="0" smtClean="0"/>
              <a:t>Faithful Servants</a:t>
            </a:r>
            <a:endParaRPr lang="en-US" dirty="0"/>
          </a:p>
        </p:txBody>
      </p:sp>
      <p:sp>
        <p:nvSpPr>
          <p:cNvPr id="8" name="Subtitle 7"/>
          <p:cNvSpPr>
            <a:spLocks noGrp="1"/>
          </p:cNvSpPr>
          <p:nvPr>
            <p:ph type="subTitle" idx="1"/>
          </p:nvPr>
        </p:nvSpPr>
        <p:spPr>
          <a:xfrm>
            <a:off x="1447800" y="4038600"/>
            <a:ext cx="6400800" cy="914400"/>
          </a:xfrm>
          <a:solidFill>
            <a:srgbClr val="1D1D1D">
              <a:alpha val="40000"/>
            </a:srgbClr>
          </a:solidFill>
        </p:spPr>
        <p:txBody>
          <a:bodyPr>
            <a:normAutofit/>
          </a:bodyPr>
          <a:lstStyle/>
          <a:p>
            <a:r>
              <a:rPr lang="en-US" sz="4400" dirty="0" smtClean="0"/>
              <a:t>1 Corinthians </a:t>
            </a:r>
            <a:r>
              <a:rPr lang="en-US" sz="4400" dirty="0" smtClean="0"/>
              <a:t>4:1-21</a:t>
            </a:r>
            <a:endParaRPr lang="en-US" sz="44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92D050"/>
                </a:solidFill>
              </a:rPr>
              <a:t>4:3-5 </a:t>
            </a:r>
            <a:r>
              <a:rPr lang="en-US" dirty="0" smtClean="0"/>
              <a:t>Judging ourselves</a:t>
            </a:r>
            <a:endParaRPr lang="en-US" dirty="0"/>
          </a:p>
        </p:txBody>
      </p:sp>
      <p:sp>
        <p:nvSpPr>
          <p:cNvPr id="3" name="Content Placeholder 2"/>
          <p:cNvSpPr>
            <a:spLocks noGrp="1"/>
          </p:cNvSpPr>
          <p:nvPr>
            <p:ph idx="1"/>
          </p:nvPr>
        </p:nvSpPr>
        <p:spPr>
          <a:xfrm>
            <a:off x="457200" y="1600200"/>
            <a:ext cx="8229600" cy="4449763"/>
          </a:xfrm>
        </p:spPr>
        <p:txBody>
          <a:bodyPr>
            <a:normAutofit/>
          </a:bodyPr>
          <a:lstStyle/>
          <a:p>
            <a:pPr>
              <a:lnSpc>
                <a:spcPts val="3200"/>
              </a:lnSpc>
            </a:pPr>
            <a:r>
              <a:rPr lang="en-US" sz="2800" dirty="0" smtClean="0"/>
              <a:t>3 But with me it is a very small thing that I should be judged by you or by a human court. In fact, I do not even judge myself. 4 For I know of nothing against myself, yet I am not justified by this; but He who judges me is the Lord. </a:t>
            </a:r>
          </a:p>
          <a:p>
            <a:pPr>
              <a:lnSpc>
                <a:spcPts val="3200"/>
              </a:lnSpc>
            </a:pPr>
            <a:r>
              <a:rPr lang="en-US" sz="2800" dirty="0" smtClean="0"/>
              <a:t>5 Therefore judge nothing before the time, until the Lord comes, who will both bring to light the hidden things of darkness and reveal the counsels of the hearts. Then each one's praise will come from God. </a:t>
            </a:r>
          </a:p>
          <a:p>
            <a:endParaRPr lang="en-US" sz="2800" dirty="0" smtClean="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92D050"/>
                </a:solidFill>
              </a:rPr>
              <a:t>4:6 </a:t>
            </a:r>
            <a:r>
              <a:rPr lang="en-US" dirty="0" smtClean="0"/>
              <a:t>Proper standard</a:t>
            </a:r>
            <a:endParaRPr lang="en-US" dirty="0"/>
          </a:p>
        </p:txBody>
      </p:sp>
      <p:sp>
        <p:nvSpPr>
          <p:cNvPr id="3" name="Content Placeholder 2"/>
          <p:cNvSpPr>
            <a:spLocks noGrp="1"/>
          </p:cNvSpPr>
          <p:nvPr>
            <p:ph idx="1"/>
          </p:nvPr>
        </p:nvSpPr>
        <p:spPr/>
        <p:txBody>
          <a:bodyPr>
            <a:normAutofit/>
          </a:bodyPr>
          <a:lstStyle/>
          <a:p>
            <a:r>
              <a:rPr lang="en-US" sz="2800" dirty="0" smtClean="0"/>
              <a:t>6 Now these things, brethren, I have figuratively transferred to myself and </a:t>
            </a:r>
            <a:r>
              <a:rPr lang="en-US" sz="2800" dirty="0" err="1" smtClean="0"/>
              <a:t>Apollos</a:t>
            </a:r>
            <a:r>
              <a:rPr lang="en-US" sz="2800" dirty="0" smtClean="0"/>
              <a:t> for your sakes, that you may learn in us not to think beyond what is written, that none of you may be puffed up on behalf of one against the other. </a:t>
            </a:r>
            <a:endParaRPr lang="en-US"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Lessons to learn..</a:t>
            </a:r>
            <a:endParaRPr lang="en-US" dirty="0"/>
          </a:p>
        </p:txBody>
      </p:sp>
      <p:sp>
        <p:nvSpPr>
          <p:cNvPr id="3" name="Content Placeholder 2"/>
          <p:cNvSpPr>
            <a:spLocks noGrp="1"/>
          </p:cNvSpPr>
          <p:nvPr>
            <p:ph idx="1"/>
          </p:nvPr>
        </p:nvSpPr>
        <p:spPr/>
        <p:txBody>
          <a:bodyPr/>
          <a:lstStyle/>
          <a:p>
            <a:r>
              <a:rPr lang="en-US" dirty="0" smtClean="0"/>
              <a:t>Don’t judge yourself by human wisdom, judge by what is written..</a:t>
            </a:r>
          </a:p>
          <a:p>
            <a:r>
              <a:rPr lang="en-US" dirty="0" smtClean="0"/>
              <a:t>Christianity has no room for arrogance..</a:t>
            </a:r>
          </a:p>
          <a:p>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Zephaniah 3:11-13</a:t>
            </a:r>
            <a:endParaRPr lang="en-US" dirty="0"/>
          </a:p>
        </p:txBody>
      </p:sp>
      <p:sp>
        <p:nvSpPr>
          <p:cNvPr id="3" name="Content Placeholder 2"/>
          <p:cNvSpPr>
            <a:spLocks noGrp="1"/>
          </p:cNvSpPr>
          <p:nvPr>
            <p:ph idx="1"/>
          </p:nvPr>
        </p:nvSpPr>
        <p:spPr>
          <a:xfrm>
            <a:off x="381000" y="1676400"/>
            <a:ext cx="8305800" cy="4449763"/>
          </a:xfrm>
        </p:spPr>
        <p:txBody>
          <a:bodyPr>
            <a:normAutofit fontScale="85000" lnSpcReduction="10000"/>
          </a:bodyPr>
          <a:lstStyle/>
          <a:p>
            <a:r>
              <a:rPr lang="en-US" dirty="0" smtClean="0"/>
              <a:t>11 In that day you shall not be shamed for any of your deeds In which you transgress against Me; For then I will take away from your midst Those who rejoice in your pride, And you shall no longer be haughty In My holy mountain. 12 I will leave in your midst A meek and humble people, And they shall trust in the name of the Lord. 13 The remnant of Israel shall do no unrighteousness And speak no lies, Nor shall a deceitful tongue be found in their mouth; For they shall feed their flocks and lie down, And no one shall make them afraid." </a:t>
            </a:r>
          </a:p>
          <a:p>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Application..</a:t>
            </a:r>
            <a:endParaRPr lang="en-US" dirty="0"/>
          </a:p>
        </p:txBody>
      </p:sp>
      <p:sp>
        <p:nvSpPr>
          <p:cNvPr id="3" name="Content Placeholder 2"/>
          <p:cNvSpPr>
            <a:spLocks noGrp="1"/>
          </p:cNvSpPr>
          <p:nvPr>
            <p:ph idx="1"/>
          </p:nvPr>
        </p:nvSpPr>
        <p:spPr/>
        <p:txBody>
          <a:bodyPr/>
          <a:lstStyle/>
          <a:p>
            <a:r>
              <a:rPr lang="en-US" dirty="0" smtClean="0"/>
              <a:t>Make judgments based on what is written in scripture..</a:t>
            </a:r>
          </a:p>
          <a:p>
            <a:r>
              <a:rPr lang="en-US" dirty="0" smtClean="0"/>
              <a:t>Learn to be humble and don’t exalt my own knowledge..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descr="church leadership  02.jpg"/>
          <p:cNvPicPr>
            <a:picLocks noChangeAspect="1"/>
          </p:cNvPicPr>
          <p:nvPr/>
        </p:nvPicPr>
        <p:blipFill>
          <a:blip r:embed="rId3" cstate="print">
            <a:lum bright="-10000" contrast="10000"/>
          </a:blip>
          <a:stretch>
            <a:fillRect/>
          </a:stretch>
        </p:blipFill>
        <p:spPr>
          <a:xfrm>
            <a:off x="0" y="0"/>
            <a:ext cx="9144000" cy="6858000"/>
          </a:xfrm>
          <a:prstGeom prst="rect">
            <a:avLst/>
          </a:prstGeom>
        </p:spPr>
      </p:pic>
      <p:pic>
        <p:nvPicPr>
          <p:cNvPr id="14" name="Picture 13" descr="Make me a servant.jpg"/>
          <p:cNvPicPr>
            <a:picLocks noChangeAspect="1"/>
          </p:cNvPicPr>
          <p:nvPr/>
        </p:nvPicPr>
        <p:blipFill>
          <a:blip r:embed="rId4" cstate="print">
            <a:lum bright="-15000" contrast="15000"/>
          </a:blip>
          <a:stretch>
            <a:fillRect/>
          </a:stretch>
        </p:blipFill>
        <p:spPr>
          <a:xfrm>
            <a:off x="0" y="0"/>
            <a:ext cx="9144000" cy="6858000"/>
          </a:xfrm>
          <a:prstGeom prst="rect">
            <a:avLst/>
          </a:prstGeom>
        </p:spPr>
      </p:pic>
      <p:sp>
        <p:nvSpPr>
          <p:cNvPr id="5" name="Title 4"/>
          <p:cNvSpPr>
            <a:spLocks noGrp="1"/>
          </p:cNvSpPr>
          <p:nvPr>
            <p:ph type="ctrTitle"/>
          </p:nvPr>
        </p:nvSpPr>
        <p:spPr>
          <a:xfrm>
            <a:off x="685800" y="2590800"/>
            <a:ext cx="7772400" cy="990600"/>
          </a:xfrm>
          <a:solidFill>
            <a:srgbClr val="1D1D1D">
              <a:alpha val="60000"/>
            </a:srgbClr>
          </a:solidFill>
        </p:spPr>
        <p:txBody>
          <a:bodyPr/>
          <a:lstStyle/>
          <a:p>
            <a:r>
              <a:rPr lang="en-US" dirty="0" smtClean="0"/>
              <a:t>Faithful Servants</a:t>
            </a:r>
            <a:endParaRPr lang="en-US" dirty="0"/>
          </a:p>
        </p:txBody>
      </p:sp>
      <p:sp>
        <p:nvSpPr>
          <p:cNvPr id="8" name="Subtitle 7"/>
          <p:cNvSpPr>
            <a:spLocks noGrp="1"/>
          </p:cNvSpPr>
          <p:nvPr>
            <p:ph type="subTitle" idx="1"/>
          </p:nvPr>
        </p:nvSpPr>
        <p:spPr>
          <a:xfrm>
            <a:off x="1447800" y="4038600"/>
            <a:ext cx="6400800" cy="914400"/>
          </a:xfrm>
          <a:solidFill>
            <a:srgbClr val="1D1D1D">
              <a:alpha val="40000"/>
            </a:srgbClr>
          </a:solidFill>
        </p:spPr>
        <p:txBody>
          <a:bodyPr>
            <a:normAutofit/>
          </a:bodyPr>
          <a:lstStyle/>
          <a:p>
            <a:r>
              <a:rPr lang="en-US" sz="4400" dirty="0" smtClean="0"/>
              <a:t>1 Corinthians 4</a:t>
            </a:r>
            <a:endParaRPr lang="en-US" sz="44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1 Corinthians outline..</a:t>
            </a:r>
            <a:endParaRPr lang="en-US" dirty="0"/>
          </a:p>
        </p:txBody>
      </p:sp>
      <p:sp>
        <p:nvSpPr>
          <p:cNvPr id="8" name="Content Placeholder 7"/>
          <p:cNvSpPr>
            <a:spLocks noGrp="1"/>
          </p:cNvSpPr>
          <p:nvPr>
            <p:ph idx="1"/>
          </p:nvPr>
        </p:nvSpPr>
        <p:spPr/>
        <p:txBody>
          <a:bodyPr/>
          <a:lstStyle/>
          <a:p>
            <a:r>
              <a:rPr lang="en-US" dirty="0" smtClean="0">
                <a:solidFill>
                  <a:srgbClr val="92D050"/>
                </a:solidFill>
              </a:rPr>
              <a:t>Ch 1-6  </a:t>
            </a:r>
            <a:r>
              <a:rPr lang="en-US" dirty="0" smtClean="0"/>
              <a:t>Report from house of Chloe</a:t>
            </a:r>
          </a:p>
          <a:p>
            <a:pPr lvl="1"/>
            <a:r>
              <a:rPr lang="en-US" dirty="0" smtClean="0"/>
              <a:t>1 </a:t>
            </a:r>
            <a:r>
              <a:rPr lang="en-US" dirty="0" err="1" smtClean="0"/>
              <a:t>Cor</a:t>
            </a:r>
            <a:r>
              <a:rPr lang="en-US" dirty="0" smtClean="0"/>
              <a:t> 1:11 For it has been declared to me concerning you, my brethren, by those of Chloe's household, that there are contentions among you. </a:t>
            </a:r>
          </a:p>
          <a:p>
            <a:r>
              <a:rPr lang="en-US" dirty="0" smtClean="0">
                <a:solidFill>
                  <a:srgbClr val="92D050"/>
                </a:solidFill>
              </a:rPr>
              <a:t>Ch 7-16</a:t>
            </a:r>
            <a:r>
              <a:rPr lang="en-US" dirty="0" smtClean="0"/>
              <a:t>  Their questions</a:t>
            </a:r>
          </a:p>
          <a:p>
            <a:pPr lvl="1"/>
            <a:r>
              <a:rPr lang="en-US" dirty="0" smtClean="0"/>
              <a:t>1 </a:t>
            </a:r>
            <a:r>
              <a:rPr lang="en-US" dirty="0" err="1" smtClean="0"/>
              <a:t>Cor</a:t>
            </a:r>
            <a:r>
              <a:rPr lang="en-US" dirty="0" smtClean="0"/>
              <a:t> 7:1 Now concerning the things of which you wrote to me..  (marriage, meats sacrificed.. liberties, subjection, worship, spiritual gifts)</a:t>
            </a:r>
          </a:p>
          <a:p>
            <a:pPr lvl="1"/>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dissolve">
                                      <p:cBhvr>
                                        <p:cTn id="7" dur="500"/>
                                        <p:tgtEl>
                                          <p:spTgt spid="8">
                                            <p:txEl>
                                              <p:pRg st="0" end="0"/>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8">
                                            <p:txEl>
                                              <p:pRg st="1" end="1"/>
                                            </p:txEl>
                                          </p:spTgt>
                                        </p:tgtEl>
                                        <p:attrNameLst>
                                          <p:attrName>style.visibility</p:attrName>
                                        </p:attrNameLst>
                                      </p:cBhvr>
                                      <p:to>
                                        <p:strVal val="visible"/>
                                      </p:to>
                                    </p:set>
                                    <p:animEffect transition="in" filter="dissolve">
                                      <p:cBhvr>
                                        <p:cTn id="10" dur="500"/>
                                        <p:tgtEl>
                                          <p:spTgt spid="8">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9" presetClass="entr" presetSubtype="0" fill="hold" nodeType="clickEffect">
                                  <p:stCondLst>
                                    <p:cond delay="0"/>
                                  </p:stCondLst>
                                  <p:childTnLst>
                                    <p:set>
                                      <p:cBhvr>
                                        <p:cTn id="14" dur="1" fill="hold">
                                          <p:stCondLst>
                                            <p:cond delay="0"/>
                                          </p:stCondLst>
                                        </p:cTn>
                                        <p:tgtEl>
                                          <p:spTgt spid="8">
                                            <p:txEl>
                                              <p:pRg st="2" end="2"/>
                                            </p:txEl>
                                          </p:spTgt>
                                        </p:tgtEl>
                                        <p:attrNameLst>
                                          <p:attrName>style.visibility</p:attrName>
                                        </p:attrNameLst>
                                      </p:cBhvr>
                                      <p:to>
                                        <p:strVal val="visible"/>
                                      </p:to>
                                    </p:set>
                                    <p:animEffect transition="in" filter="dissolve">
                                      <p:cBhvr>
                                        <p:cTn id="15" dur="500"/>
                                        <p:tgtEl>
                                          <p:spTgt spid="8">
                                            <p:txEl>
                                              <p:pRg st="2" end="2"/>
                                            </p:txEl>
                                          </p:spTgt>
                                        </p:tgtEl>
                                      </p:cBhvr>
                                    </p:animEffect>
                                  </p:childTnLst>
                                </p:cTn>
                              </p:par>
                              <p:par>
                                <p:cTn id="16" presetID="9" presetClass="entr" presetSubtype="0" fill="hold" nodeType="withEffect">
                                  <p:stCondLst>
                                    <p:cond delay="0"/>
                                  </p:stCondLst>
                                  <p:childTnLst>
                                    <p:set>
                                      <p:cBhvr>
                                        <p:cTn id="17" dur="1" fill="hold">
                                          <p:stCondLst>
                                            <p:cond delay="0"/>
                                          </p:stCondLst>
                                        </p:cTn>
                                        <p:tgtEl>
                                          <p:spTgt spid="8">
                                            <p:txEl>
                                              <p:pRg st="3" end="3"/>
                                            </p:txEl>
                                          </p:spTgt>
                                        </p:tgtEl>
                                        <p:attrNameLst>
                                          <p:attrName>style.visibility</p:attrName>
                                        </p:attrNameLst>
                                      </p:cBhvr>
                                      <p:to>
                                        <p:strVal val="visible"/>
                                      </p:to>
                                    </p:set>
                                    <p:animEffect transition="in" filter="dissolve">
                                      <p:cBhvr>
                                        <p:cTn id="18" dur="500"/>
                                        <p:tgtEl>
                                          <p:spTgt spid="8">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 Corinthians 1-3</a:t>
            </a:r>
            <a:endParaRPr lang="en-US" dirty="0"/>
          </a:p>
        </p:txBody>
      </p:sp>
      <p:sp>
        <p:nvSpPr>
          <p:cNvPr id="3" name="Content Placeholder 2"/>
          <p:cNvSpPr>
            <a:spLocks noGrp="1"/>
          </p:cNvSpPr>
          <p:nvPr>
            <p:ph idx="1"/>
          </p:nvPr>
        </p:nvSpPr>
        <p:spPr/>
        <p:txBody>
          <a:bodyPr/>
          <a:lstStyle/>
          <a:p>
            <a:r>
              <a:rPr lang="en-US" dirty="0" smtClean="0"/>
              <a:t>Contentions.. Factions, divisions</a:t>
            </a:r>
          </a:p>
          <a:p>
            <a:r>
              <a:rPr lang="en-US" dirty="0" smtClean="0"/>
              <a:t>Childish behavior.. </a:t>
            </a:r>
          </a:p>
          <a:p>
            <a:r>
              <a:rPr lang="en-US" dirty="0" smtClean="0"/>
              <a:t>Who are teachers compared to Christ..</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5791200" cy="1143000"/>
          </a:xfrm>
        </p:spPr>
        <p:txBody>
          <a:bodyPr>
            <a:normAutofit/>
          </a:bodyPr>
          <a:lstStyle/>
          <a:p>
            <a:r>
              <a:rPr lang="en-US" dirty="0" smtClean="0">
                <a:solidFill>
                  <a:srgbClr val="92D050"/>
                </a:solidFill>
              </a:rPr>
              <a:t>4:1</a:t>
            </a:r>
            <a:r>
              <a:rPr lang="en-US" dirty="0" smtClean="0"/>
              <a:t> How we view teachers..</a:t>
            </a:r>
            <a:endParaRPr lang="en-US" dirty="0"/>
          </a:p>
        </p:txBody>
      </p:sp>
      <p:sp>
        <p:nvSpPr>
          <p:cNvPr id="3" name="Content Placeholder 2"/>
          <p:cNvSpPr>
            <a:spLocks noGrp="1"/>
          </p:cNvSpPr>
          <p:nvPr>
            <p:ph idx="1"/>
          </p:nvPr>
        </p:nvSpPr>
        <p:spPr/>
        <p:txBody>
          <a:bodyPr/>
          <a:lstStyle/>
          <a:p>
            <a:pPr>
              <a:lnSpc>
                <a:spcPts val="3400"/>
              </a:lnSpc>
            </a:pPr>
            <a:r>
              <a:rPr lang="en-US" dirty="0" smtClean="0"/>
              <a:t>1 Let a man so consider us, as </a:t>
            </a:r>
            <a:r>
              <a:rPr lang="en-US" dirty="0" smtClean="0">
                <a:solidFill>
                  <a:srgbClr val="FFC000"/>
                </a:solidFill>
              </a:rPr>
              <a:t>servants</a:t>
            </a:r>
            <a:r>
              <a:rPr lang="en-US" dirty="0" smtClean="0"/>
              <a:t> of Christ and </a:t>
            </a:r>
            <a:r>
              <a:rPr lang="en-US" dirty="0" smtClean="0">
                <a:solidFill>
                  <a:srgbClr val="FFC000"/>
                </a:solidFill>
              </a:rPr>
              <a:t>stewards</a:t>
            </a:r>
            <a:r>
              <a:rPr lang="en-US" dirty="0" smtClean="0"/>
              <a:t> of the mysteries of God. 2 Moreover it is required in stewards that one be found faithful.</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6705600" cy="1143000"/>
          </a:xfrm>
        </p:spPr>
        <p:txBody>
          <a:bodyPr>
            <a:normAutofit/>
          </a:bodyPr>
          <a:lstStyle/>
          <a:p>
            <a:r>
              <a:rPr lang="en-US" dirty="0" smtClean="0">
                <a:solidFill>
                  <a:srgbClr val="92D050"/>
                </a:solidFill>
              </a:rPr>
              <a:t>4:7</a:t>
            </a:r>
            <a:r>
              <a:rPr lang="en-US" dirty="0" smtClean="0"/>
              <a:t> How we view Christianity..</a:t>
            </a:r>
            <a:endParaRPr lang="en-US" dirty="0"/>
          </a:p>
        </p:txBody>
      </p:sp>
      <p:sp>
        <p:nvSpPr>
          <p:cNvPr id="3" name="Content Placeholder 2"/>
          <p:cNvSpPr>
            <a:spLocks noGrp="1"/>
          </p:cNvSpPr>
          <p:nvPr>
            <p:ph idx="1"/>
          </p:nvPr>
        </p:nvSpPr>
        <p:spPr/>
        <p:txBody>
          <a:bodyPr>
            <a:normAutofit/>
          </a:bodyPr>
          <a:lstStyle/>
          <a:p>
            <a:pPr>
              <a:lnSpc>
                <a:spcPts val="3400"/>
              </a:lnSpc>
            </a:pPr>
            <a:r>
              <a:rPr lang="en-US" sz="3000" dirty="0" smtClean="0"/>
              <a:t>7 For who makes you differ from another? And what do you have that you did not receive? Now if you did indeed receive it, why do you boast as if you had not received it? </a:t>
            </a:r>
          </a:p>
          <a:p>
            <a:pPr>
              <a:lnSpc>
                <a:spcPts val="3400"/>
              </a:lnSpc>
            </a:pPr>
            <a:r>
              <a:rPr lang="en-US" sz="2800" dirty="0" smtClean="0"/>
              <a:t>8 You are already full! You are already rich! You have reigned as kings without us — and indeed I could wish you did reign, that we also might reign with you! </a:t>
            </a:r>
          </a:p>
          <a:p>
            <a:pPr>
              <a:lnSpc>
                <a:spcPts val="3400"/>
              </a:lnSpc>
            </a:pPr>
            <a:endParaRPr lang="en-US" sz="3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6705600" cy="1143000"/>
          </a:xfrm>
        </p:spPr>
        <p:txBody>
          <a:bodyPr>
            <a:normAutofit/>
          </a:bodyPr>
          <a:lstStyle/>
          <a:p>
            <a:r>
              <a:rPr lang="en-US" dirty="0" smtClean="0">
                <a:solidFill>
                  <a:srgbClr val="92D050"/>
                </a:solidFill>
              </a:rPr>
              <a:t>4:7</a:t>
            </a:r>
            <a:r>
              <a:rPr lang="en-US" dirty="0" smtClean="0"/>
              <a:t> How we view Christianity..</a:t>
            </a:r>
            <a:endParaRPr lang="en-US" dirty="0"/>
          </a:p>
        </p:txBody>
      </p:sp>
      <p:sp>
        <p:nvSpPr>
          <p:cNvPr id="3" name="Content Placeholder 2"/>
          <p:cNvSpPr>
            <a:spLocks noGrp="1"/>
          </p:cNvSpPr>
          <p:nvPr>
            <p:ph idx="1"/>
          </p:nvPr>
        </p:nvSpPr>
        <p:spPr>
          <a:xfrm>
            <a:off x="457200" y="1676400"/>
            <a:ext cx="8458200" cy="4449763"/>
          </a:xfrm>
        </p:spPr>
        <p:txBody>
          <a:bodyPr>
            <a:normAutofit/>
          </a:bodyPr>
          <a:lstStyle/>
          <a:p>
            <a:pPr>
              <a:lnSpc>
                <a:spcPts val="3200"/>
              </a:lnSpc>
            </a:pPr>
            <a:r>
              <a:rPr lang="en-US" sz="3000" dirty="0" smtClean="0"/>
              <a:t>9 For I think that God has displayed us, the apostles, last, as men condemned to death; for we have been made a spectacle to the world, both to angels and to men. 10 We are fools for Christ's sake, but you are wise in Christ! We are weak, but you are strong! You are distinguished, but we are dishonored!</a:t>
            </a:r>
            <a:endParaRPr lang="en-US" sz="3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6705600" cy="1143000"/>
          </a:xfrm>
        </p:spPr>
        <p:txBody>
          <a:bodyPr>
            <a:normAutofit/>
          </a:bodyPr>
          <a:lstStyle/>
          <a:p>
            <a:r>
              <a:rPr lang="en-US" dirty="0" smtClean="0">
                <a:solidFill>
                  <a:srgbClr val="92D050"/>
                </a:solidFill>
              </a:rPr>
              <a:t>4:7</a:t>
            </a:r>
            <a:r>
              <a:rPr lang="en-US" dirty="0" smtClean="0"/>
              <a:t> How we view Christianity..</a:t>
            </a:r>
            <a:endParaRPr lang="en-US" dirty="0"/>
          </a:p>
        </p:txBody>
      </p:sp>
      <p:sp>
        <p:nvSpPr>
          <p:cNvPr id="3" name="Content Placeholder 2"/>
          <p:cNvSpPr>
            <a:spLocks noGrp="1"/>
          </p:cNvSpPr>
          <p:nvPr>
            <p:ph idx="1"/>
          </p:nvPr>
        </p:nvSpPr>
        <p:spPr>
          <a:xfrm>
            <a:off x="457200" y="1676400"/>
            <a:ext cx="8458200" cy="4449763"/>
          </a:xfrm>
        </p:spPr>
        <p:txBody>
          <a:bodyPr>
            <a:normAutofit/>
          </a:bodyPr>
          <a:lstStyle/>
          <a:p>
            <a:r>
              <a:rPr lang="en-US" sz="2800" dirty="0" smtClean="0"/>
              <a:t>11 To the present hour we both hunger and thirst, and we are poorly clothed, and beaten, and homeless. 12 And we labor, working with our own hands. Being reviled, we bless; being persecuted, we endure; 13 being defamed, we entreat. We have been made as the filth of the world, the </a:t>
            </a:r>
            <a:r>
              <a:rPr lang="en-US" sz="2800" dirty="0" err="1" smtClean="0"/>
              <a:t>offscouring</a:t>
            </a:r>
            <a:r>
              <a:rPr lang="en-US" sz="2800" dirty="0" smtClean="0"/>
              <a:t> of all things until now. </a:t>
            </a:r>
            <a:endParaRPr lang="en-US"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7086600" cy="1143000"/>
          </a:xfrm>
        </p:spPr>
        <p:txBody>
          <a:bodyPr>
            <a:normAutofit/>
          </a:bodyPr>
          <a:lstStyle/>
          <a:p>
            <a:r>
              <a:rPr lang="en-US" sz="3600" dirty="0" smtClean="0"/>
              <a:t>Different views ..</a:t>
            </a:r>
            <a:endParaRPr lang="en-US" sz="3600" dirty="0"/>
          </a:p>
        </p:txBody>
      </p:sp>
      <p:sp>
        <p:nvSpPr>
          <p:cNvPr id="4" name="Text Placeholder 3"/>
          <p:cNvSpPr>
            <a:spLocks noGrp="1"/>
          </p:cNvSpPr>
          <p:nvPr>
            <p:ph type="body" idx="1"/>
          </p:nvPr>
        </p:nvSpPr>
        <p:spPr>
          <a:xfrm>
            <a:off x="457200" y="1295400"/>
            <a:ext cx="4040188" cy="639762"/>
          </a:xfrm>
        </p:spPr>
        <p:txBody>
          <a:bodyPr/>
          <a:lstStyle/>
          <a:p>
            <a:pPr algn="ctr"/>
            <a:r>
              <a:rPr lang="en-US" dirty="0" smtClean="0">
                <a:solidFill>
                  <a:srgbClr val="FFC000"/>
                </a:solidFill>
              </a:rPr>
              <a:t>Corinthians</a:t>
            </a:r>
            <a:endParaRPr lang="en-US" dirty="0">
              <a:solidFill>
                <a:srgbClr val="FFC000"/>
              </a:solidFill>
            </a:endParaRPr>
          </a:p>
        </p:txBody>
      </p:sp>
      <p:sp>
        <p:nvSpPr>
          <p:cNvPr id="5" name="Content Placeholder 4"/>
          <p:cNvSpPr>
            <a:spLocks noGrp="1"/>
          </p:cNvSpPr>
          <p:nvPr>
            <p:ph sz="half" idx="2"/>
          </p:nvPr>
        </p:nvSpPr>
        <p:spPr>
          <a:xfrm>
            <a:off x="685800" y="1905000"/>
            <a:ext cx="4040188" cy="3951288"/>
          </a:xfrm>
        </p:spPr>
        <p:txBody>
          <a:bodyPr>
            <a:normAutofit/>
          </a:bodyPr>
          <a:lstStyle/>
          <a:p>
            <a:r>
              <a:rPr lang="en-US" sz="2800" dirty="0" smtClean="0"/>
              <a:t>You are Rich</a:t>
            </a:r>
          </a:p>
          <a:p>
            <a:r>
              <a:rPr lang="en-US" sz="2800" dirty="0" smtClean="0"/>
              <a:t>Kings</a:t>
            </a:r>
          </a:p>
          <a:p>
            <a:r>
              <a:rPr lang="en-US" sz="2800" dirty="0" smtClean="0"/>
              <a:t>Strong</a:t>
            </a:r>
          </a:p>
          <a:p>
            <a:r>
              <a:rPr lang="en-US" sz="2800" dirty="0" smtClean="0"/>
              <a:t>Wise</a:t>
            </a:r>
          </a:p>
          <a:p>
            <a:r>
              <a:rPr lang="en-US" sz="2800" dirty="0" smtClean="0"/>
              <a:t>Full </a:t>
            </a:r>
          </a:p>
          <a:p>
            <a:r>
              <a:rPr lang="en-US" sz="2800" dirty="0" smtClean="0"/>
              <a:t>Distinguished</a:t>
            </a:r>
          </a:p>
          <a:p>
            <a:r>
              <a:rPr lang="en-US" sz="2800" dirty="0" smtClean="0"/>
              <a:t>Honorable</a:t>
            </a:r>
            <a:endParaRPr lang="en-US" sz="2800" dirty="0"/>
          </a:p>
        </p:txBody>
      </p:sp>
      <p:sp>
        <p:nvSpPr>
          <p:cNvPr id="6" name="Text Placeholder 5"/>
          <p:cNvSpPr>
            <a:spLocks noGrp="1"/>
          </p:cNvSpPr>
          <p:nvPr>
            <p:ph type="body" sz="quarter" idx="3"/>
          </p:nvPr>
        </p:nvSpPr>
        <p:spPr>
          <a:xfrm>
            <a:off x="4648200" y="1295400"/>
            <a:ext cx="4041775" cy="639762"/>
          </a:xfrm>
        </p:spPr>
        <p:txBody>
          <a:bodyPr/>
          <a:lstStyle/>
          <a:p>
            <a:pPr algn="ctr"/>
            <a:r>
              <a:rPr lang="en-US" dirty="0" smtClean="0">
                <a:solidFill>
                  <a:srgbClr val="FFC000"/>
                </a:solidFill>
              </a:rPr>
              <a:t>Paul &amp; Apostles</a:t>
            </a:r>
            <a:endParaRPr lang="en-US" dirty="0">
              <a:solidFill>
                <a:srgbClr val="FFC000"/>
              </a:solidFill>
            </a:endParaRPr>
          </a:p>
        </p:txBody>
      </p:sp>
      <p:sp>
        <p:nvSpPr>
          <p:cNvPr id="7" name="Content Placeholder 6"/>
          <p:cNvSpPr>
            <a:spLocks noGrp="1"/>
          </p:cNvSpPr>
          <p:nvPr>
            <p:ph sz="quarter" idx="4"/>
          </p:nvPr>
        </p:nvSpPr>
        <p:spPr>
          <a:xfrm>
            <a:off x="4800600" y="1981200"/>
            <a:ext cx="4041775" cy="3951288"/>
          </a:xfrm>
        </p:spPr>
        <p:txBody>
          <a:bodyPr>
            <a:normAutofit/>
          </a:bodyPr>
          <a:lstStyle/>
          <a:p>
            <a:r>
              <a:rPr lang="en-US" sz="2800" dirty="0" smtClean="0"/>
              <a:t>Fools</a:t>
            </a:r>
          </a:p>
          <a:p>
            <a:r>
              <a:rPr lang="en-US" sz="2800" dirty="0" smtClean="0"/>
              <a:t>Spectacle</a:t>
            </a:r>
          </a:p>
          <a:p>
            <a:r>
              <a:rPr lang="en-US" sz="2800" dirty="0" smtClean="0"/>
              <a:t>Condemned</a:t>
            </a:r>
          </a:p>
          <a:p>
            <a:r>
              <a:rPr lang="en-US" sz="2800" dirty="0" smtClean="0"/>
              <a:t>Hungry</a:t>
            </a:r>
          </a:p>
          <a:p>
            <a:r>
              <a:rPr lang="en-US" sz="2800" dirty="0" smtClean="0"/>
              <a:t>Thirsty</a:t>
            </a:r>
          </a:p>
          <a:p>
            <a:r>
              <a:rPr lang="en-US" sz="2800" dirty="0" smtClean="0"/>
              <a:t>Poorly clothed</a:t>
            </a:r>
          </a:p>
          <a:p>
            <a:r>
              <a:rPr lang="en-US" sz="2800" dirty="0" smtClean="0"/>
              <a:t>Homeless</a:t>
            </a:r>
            <a:endParaRPr lang="en-US"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dissolve">
                                      <p:cBhvr>
                                        <p:cTn id="7" dur="500"/>
                                        <p:tgtEl>
                                          <p:spTgt spid="5">
                                            <p:txEl>
                                              <p:pRg st="0" end="0"/>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dissolve">
                                      <p:cBhvr>
                                        <p:cTn id="10" dur="500"/>
                                        <p:tgtEl>
                                          <p:spTgt spid="5">
                                            <p:txEl>
                                              <p:pRg st="1" end="1"/>
                                            </p:txEl>
                                          </p:spTgt>
                                        </p:tgtEl>
                                      </p:cBhvr>
                                    </p:animEffect>
                                  </p:childTnLst>
                                </p:cTn>
                              </p:par>
                              <p:par>
                                <p:cTn id="11" presetID="9" presetClass="entr" presetSubtype="0" fill="hold"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Effect transition="in" filter="dissolve">
                                      <p:cBhvr>
                                        <p:cTn id="13" dur="500"/>
                                        <p:tgtEl>
                                          <p:spTgt spid="5">
                                            <p:txEl>
                                              <p:pRg st="2" end="2"/>
                                            </p:txEl>
                                          </p:spTgt>
                                        </p:tgtEl>
                                      </p:cBhvr>
                                    </p:animEffect>
                                  </p:childTnLst>
                                </p:cTn>
                              </p:par>
                              <p:par>
                                <p:cTn id="14" presetID="9" presetClass="entr" presetSubtype="0" fill="hold" nodeType="withEffect">
                                  <p:stCondLst>
                                    <p:cond delay="0"/>
                                  </p:stCondLst>
                                  <p:childTnLst>
                                    <p:set>
                                      <p:cBhvr>
                                        <p:cTn id="15" dur="1" fill="hold">
                                          <p:stCondLst>
                                            <p:cond delay="0"/>
                                          </p:stCondLst>
                                        </p:cTn>
                                        <p:tgtEl>
                                          <p:spTgt spid="5">
                                            <p:txEl>
                                              <p:pRg st="3" end="3"/>
                                            </p:txEl>
                                          </p:spTgt>
                                        </p:tgtEl>
                                        <p:attrNameLst>
                                          <p:attrName>style.visibility</p:attrName>
                                        </p:attrNameLst>
                                      </p:cBhvr>
                                      <p:to>
                                        <p:strVal val="visible"/>
                                      </p:to>
                                    </p:set>
                                    <p:animEffect transition="in" filter="dissolve">
                                      <p:cBhvr>
                                        <p:cTn id="16" dur="500"/>
                                        <p:tgtEl>
                                          <p:spTgt spid="5">
                                            <p:txEl>
                                              <p:pRg st="3" end="3"/>
                                            </p:txEl>
                                          </p:spTgt>
                                        </p:tgtEl>
                                      </p:cBhvr>
                                    </p:animEffect>
                                  </p:childTnLst>
                                </p:cTn>
                              </p:par>
                              <p:par>
                                <p:cTn id="17" presetID="9" presetClass="entr" presetSubtype="0" fill="hold" nodeType="with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animEffect transition="in" filter="dissolve">
                                      <p:cBhvr>
                                        <p:cTn id="19" dur="500"/>
                                        <p:tgtEl>
                                          <p:spTgt spid="5">
                                            <p:txEl>
                                              <p:pRg st="4" end="4"/>
                                            </p:txEl>
                                          </p:spTgt>
                                        </p:tgtEl>
                                      </p:cBhvr>
                                    </p:animEffect>
                                  </p:childTnLst>
                                </p:cTn>
                              </p:par>
                              <p:par>
                                <p:cTn id="20" presetID="9" presetClass="entr" presetSubtype="0" fill="hold" nodeType="withEffect">
                                  <p:stCondLst>
                                    <p:cond delay="0"/>
                                  </p:stCondLst>
                                  <p:childTnLst>
                                    <p:set>
                                      <p:cBhvr>
                                        <p:cTn id="21" dur="1" fill="hold">
                                          <p:stCondLst>
                                            <p:cond delay="0"/>
                                          </p:stCondLst>
                                        </p:cTn>
                                        <p:tgtEl>
                                          <p:spTgt spid="5">
                                            <p:txEl>
                                              <p:pRg st="5" end="5"/>
                                            </p:txEl>
                                          </p:spTgt>
                                        </p:tgtEl>
                                        <p:attrNameLst>
                                          <p:attrName>style.visibility</p:attrName>
                                        </p:attrNameLst>
                                      </p:cBhvr>
                                      <p:to>
                                        <p:strVal val="visible"/>
                                      </p:to>
                                    </p:set>
                                    <p:animEffect transition="in" filter="dissolve">
                                      <p:cBhvr>
                                        <p:cTn id="22" dur="500"/>
                                        <p:tgtEl>
                                          <p:spTgt spid="5">
                                            <p:txEl>
                                              <p:pRg st="5" end="5"/>
                                            </p:txEl>
                                          </p:spTgt>
                                        </p:tgtEl>
                                      </p:cBhvr>
                                    </p:animEffect>
                                  </p:childTnLst>
                                </p:cTn>
                              </p:par>
                              <p:par>
                                <p:cTn id="23" presetID="9" presetClass="entr" presetSubtype="0" fill="hold" nodeType="withEffect">
                                  <p:stCondLst>
                                    <p:cond delay="0"/>
                                  </p:stCondLst>
                                  <p:childTnLst>
                                    <p:set>
                                      <p:cBhvr>
                                        <p:cTn id="24" dur="1" fill="hold">
                                          <p:stCondLst>
                                            <p:cond delay="0"/>
                                          </p:stCondLst>
                                        </p:cTn>
                                        <p:tgtEl>
                                          <p:spTgt spid="5">
                                            <p:txEl>
                                              <p:pRg st="6" end="6"/>
                                            </p:txEl>
                                          </p:spTgt>
                                        </p:tgtEl>
                                        <p:attrNameLst>
                                          <p:attrName>style.visibility</p:attrName>
                                        </p:attrNameLst>
                                      </p:cBhvr>
                                      <p:to>
                                        <p:strVal val="visible"/>
                                      </p:to>
                                    </p:set>
                                    <p:animEffect transition="in" filter="dissolve">
                                      <p:cBhvr>
                                        <p:cTn id="25" dur="500"/>
                                        <p:tgtEl>
                                          <p:spTgt spid="5">
                                            <p:txEl>
                                              <p:pRg st="6" end="6"/>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9" presetClass="entr" presetSubtype="0" fill="hold" nodeType="clickEffect">
                                  <p:stCondLst>
                                    <p:cond delay="0"/>
                                  </p:stCondLst>
                                  <p:childTnLst>
                                    <p:set>
                                      <p:cBhvr>
                                        <p:cTn id="29" dur="1" fill="hold">
                                          <p:stCondLst>
                                            <p:cond delay="0"/>
                                          </p:stCondLst>
                                        </p:cTn>
                                        <p:tgtEl>
                                          <p:spTgt spid="7">
                                            <p:txEl>
                                              <p:pRg st="0" end="0"/>
                                            </p:txEl>
                                          </p:spTgt>
                                        </p:tgtEl>
                                        <p:attrNameLst>
                                          <p:attrName>style.visibility</p:attrName>
                                        </p:attrNameLst>
                                      </p:cBhvr>
                                      <p:to>
                                        <p:strVal val="visible"/>
                                      </p:to>
                                    </p:set>
                                    <p:animEffect transition="in" filter="dissolve">
                                      <p:cBhvr>
                                        <p:cTn id="30" dur="500"/>
                                        <p:tgtEl>
                                          <p:spTgt spid="7">
                                            <p:txEl>
                                              <p:pRg st="0" end="0"/>
                                            </p:txEl>
                                          </p:spTgt>
                                        </p:tgtEl>
                                      </p:cBhvr>
                                    </p:animEffect>
                                  </p:childTnLst>
                                </p:cTn>
                              </p:par>
                              <p:par>
                                <p:cTn id="31" presetID="9" presetClass="entr" presetSubtype="0" fill="hold" nodeType="withEffect">
                                  <p:stCondLst>
                                    <p:cond delay="0"/>
                                  </p:stCondLst>
                                  <p:childTnLst>
                                    <p:set>
                                      <p:cBhvr>
                                        <p:cTn id="32" dur="1" fill="hold">
                                          <p:stCondLst>
                                            <p:cond delay="0"/>
                                          </p:stCondLst>
                                        </p:cTn>
                                        <p:tgtEl>
                                          <p:spTgt spid="7">
                                            <p:txEl>
                                              <p:pRg st="1" end="1"/>
                                            </p:txEl>
                                          </p:spTgt>
                                        </p:tgtEl>
                                        <p:attrNameLst>
                                          <p:attrName>style.visibility</p:attrName>
                                        </p:attrNameLst>
                                      </p:cBhvr>
                                      <p:to>
                                        <p:strVal val="visible"/>
                                      </p:to>
                                    </p:set>
                                    <p:animEffect transition="in" filter="dissolve">
                                      <p:cBhvr>
                                        <p:cTn id="33" dur="500"/>
                                        <p:tgtEl>
                                          <p:spTgt spid="7">
                                            <p:txEl>
                                              <p:pRg st="1" end="1"/>
                                            </p:txEl>
                                          </p:spTgt>
                                        </p:tgtEl>
                                      </p:cBhvr>
                                    </p:animEffect>
                                  </p:childTnLst>
                                </p:cTn>
                              </p:par>
                              <p:par>
                                <p:cTn id="34" presetID="9" presetClass="entr" presetSubtype="0" fill="hold" nodeType="withEffect">
                                  <p:stCondLst>
                                    <p:cond delay="0"/>
                                  </p:stCondLst>
                                  <p:childTnLst>
                                    <p:set>
                                      <p:cBhvr>
                                        <p:cTn id="35" dur="1" fill="hold">
                                          <p:stCondLst>
                                            <p:cond delay="0"/>
                                          </p:stCondLst>
                                        </p:cTn>
                                        <p:tgtEl>
                                          <p:spTgt spid="7">
                                            <p:txEl>
                                              <p:pRg st="2" end="2"/>
                                            </p:txEl>
                                          </p:spTgt>
                                        </p:tgtEl>
                                        <p:attrNameLst>
                                          <p:attrName>style.visibility</p:attrName>
                                        </p:attrNameLst>
                                      </p:cBhvr>
                                      <p:to>
                                        <p:strVal val="visible"/>
                                      </p:to>
                                    </p:set>
                                    <p:animEffect transition="in" filter="dissolve">
                                      <p:cBhvr>
                                        <p:cTn id="36" dur="500"/>
                                        <p:tgtEl>
                                          <p:spTgt spid="7">
                                            <p:txEl>
                                              <p:pRg st="2" end="2"/>
                                            </p:txEl>
                                          </p:spTgt>
                                        </p:tgtEl>
                                      </p:cBhvr>
                                    </p:animEffect>
                                  </p:childTnLst>
                                </p:cTn>
                              </p:par>
                              <p:par>
                                <p:cTn id="37" presetID="9" presetClass="entr" presetSubtype="0" fill="hold" nodeType="withEffect">
                                  <p:stCondLst>
                                    <p:cond delay="0"/>
                                  </p:stCondLst>
                                  <p:childTnLst>
                                    <p:set>
                                      <p:cBhvr>
                                        <p:cTn id="38" dur="1" fill="hold">
                                          <p:stCondLst>
                                            <p:cond delay="0"/>
                                          </p:stCondLst>
                                        </p:cTn>
                                        <p:tgtEl>
                                          <p:spTgt spid="7">
                                            <p:txEl>
                                              <p:pRg st="3" end="3"/>
                                            </p:txEl>
                                          </p:spTgt>
                                        </p:tgtEl>
                                        <p:attrNameLst>
                                          <p:attrName>style.visibility</p:attrName>
                                        </p:attrNameLst>
                                      </p:cBhvr>
                                      <p:to>
                                        <p:strVal val="visible"/>
                                      </p:to>
                                    </p:set>
                                    <p:animEffect transition="in" filter="dissolve">
                                      <p:cBhvr>
                                        <p:cTn id="39" dur="500"/>
                                        <p:tgtEl>
                                          <p:spTgt spid="7">
                                            <p:txEl>
                                              <p:pRg st="3" end="3"/>
                                            </p:txEl>
                                          </p:spTgt>
                                        </p:tgtEl>
                                      </p:cBhvr>
                                    </p:animEffect>
                                  </p:childTnLst>
                                </p:cTn>
                              </p:par>
                              <p:par>
                                <p:cTn id="40" presetID="9" presetClass="entr" presetSubtype="0" fill="hold" nodeType="withEffect">
                                  <p:stCondLst>
                                    <p:cond delay="0"/>
                                  </p:stCondLst>
                                  <p:childTnLst>
                                    <p:set>
                                      <p:cBhvr>
                                        <p:cTn id="41" dur="1" fill="hold">
                                          <p:stCondLst>
                                            <p:cond delay="0"/>
                                          </p:stCondLst>
                                        </p:cTn>
                                        <p:tgtEl>
                                          <p:spTgt spid="7">
                                            <p:txEl>
                                              <p:pRg st="4" end="4"/>
                                            </p:txEl>
                                          </p:spTgt>
                                        </p:tgtEl>
                                        <p:attrNameLst>
                                          <p:attrName>style.visibility</p:attrName>
                                        </p:attrNameLst>
                                      </p:cBhvr>
                                      <p:to>
                                        <p:strVal val="visible"/>
                                      </p:to>
                                    </p:set>
                                    <p:animEffect transition="in" filter="dissolve">
                                      <p:cBhvr>
                                        <p:cTn id="42" dur="500"/>
                                        <p:tgtEl>
                                          <p:spTgt spid="7">
                                            <p:txEl>
                                              <p:pRg st="4" end="4"/>
                                            </p:txEl>
                                          </p:spTgt>
                                        </p:tgtEl>
                                      </p:cBhvr>
                                    </p:animEffect>
                                  </p:childTnLst>
                                </p:cTn>
                              </p:par>
                              <p:par>
                                <p:cTn id="43" presetID="9" presetClass="entr" presetSubtype="0" fill="hold" nodeType="withEffect">
                                  <p:stCondLst>
                                    <p:cond delay="0"/>
                                  </p:stCondLst>
                                  <p:childTnLst>
                                    <p:set>
                                      <p:cBhvr>
                                        <p:cTn id="44" dur="1" fill="hold">
                                          <p:stCondLst>
                                            <p:cond delay="0"/>
                                          </p:stCondLst>
                                        </p:cTn>
                                        <p:tgtEl>
                                          <p:spTgt spid="7">
                                            <p:txEl>
                                              <p:pRg st="5" end="5"/>
                                            </p:txEl>
                                          </p:spTgt>
                                        </p:tgtEl>
                                        <p:attrNameLst>
                                          <p:attrName>style.visibility</p:attrName>
                                        </p:attrNameLst>
                                      </p:cBhvr>
                                      <p:to>
                                        <p:strVal val="visible"/>
                                      </p:to>
                                    </p:set>
                                    <p:animEffect transition="in" filter="dissolve">
                                      <p:cBhvr>
                                        <p:cTn id="45" dur="500"/>
                                        <p:tgtEl>
                                          <p:spTgt spid="7">
                                            <p:txEl>
                                              <p:pRg st="5" end="5"/>
                                            </p:txEl>
                                          </p:spTgt>
                                        </p:tgtEl>
                                      </p:cBhvr>
                                    </p:animEffect>
                                  </p:childTnLst>
                                </p:cTn>
                              </p:par>
                              <p:par>
                                <p:cTn id="46" presetID="9" presetClass="entr" presetSubtype="0" fill="hold" nodeType="withEffect">
                                  <p:stCondLst>
                                    <p:cond delay="0"/>
                                  </p:stCondLst>
                                  <p:childTnLst>
                                    <p:set>
                                      <p:cBhvr>
                                        <p:cTn id="47" dur="1" fill="hold">
                                          <p:stCondLst>
                                            <p:cond delay="0"/>
                                          </p:stCondLst>
                                        </p:cTn>
                                        <p:tgtEl>
                                          <p:spTgt spid="7">
                                            <p:txEl>
                                              <p:pRg st="6" end="6"/>
                                            </p:txEl>
                                          </p:spTgt>
                                        </p:tgtEl>
                                        <p:attrNameLst>
                                          <p:attrName>style.visibility</p:attrName>
                                        </p:attrNameLst>
                                      </p:cBhvr>
                                      <p:to>
                                        <p:strVal val="visible"/>
                                      </p:to>
                                    </p:set>
                                    <p:animEffect transition="in" filter="dissolve">
                                      <p:cBhvr>
                                        <p:cTn id="48" dur="500"/>
                                        <p:tgtEl>
                                          <p:spTgt spid="7">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92D050"/>
                </a:solidFill>
              </a:rPr>
              <a:t>4:18</a:t>
            </a:r>
            <a:r>
              <a:rPr lang="en-US" dirty="0" smtClean="0"/>
              <a:t> Words and power</a:t>
            </a:r>
            <a:endParaRPr lang="en-US" dirty="0"/>
          </a:p>
        </p:txBody>
      </p:sp>
      <p:sp>
        <p:nvSpPr>
          <p:cNvPr id="3" name="Content Placeholder 2"/>
          <p:cNvSpPr>
            <a:spLocks noGrp="1"/>
          </p:cNvSpPr>
          <p:nvPr>
            <p:ph idx="1"/>
          </p:nvPr>
        </p:nvSpPr>
        <p:spPr/>
        <p:txBody>
          <a:bodyPr>
            <a:normAutofit/>
          </a:bodyPr>
          <a:lstStyle/>
          <a:p>
            <a:pPr>
              <a:lnSpc>
                <a:spcPts val="3200"/>
              </a:lnSpc>
            </a:pPr>
            <a:r>
              <a:rPr lang="en-US" sz="3000" dirty="0" smtClean="0"/>
              <a:t>18 Now some are puffed up, as though I were not coming to you. 19 But I will come to you shortly, if the Lord wills, and I will know, not the word of those who are puffed up, but the power. 20 For the kingdom of God is not in word but in power. 21 What do you want? Shall I come to you with a rod, or in love and a spirit of gentleness? </a:t>
            </a:r>
          </a:p>
          <a:p>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4264</TotalTime>
  <Words>815</Words>
  <Application>Microsoft Office PowerPoint</Application>
  <PresentationFormat>On-screen Show (4:3)</PresentationFormat>
  <Paragraphs>56</Paragraphs>
  <Slides>15</Slides>
  <Notes>2</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Faithful Servants</vt:lpstr>
      <vt:lpstr>1 Corinthians outline..</vt:lpstr>
      <vt:lpstr>1 Corinthians 1-3</vt:lpstr>
      <vt:lpstr>4:1 How we view teachers..</vt:lpstr>
      <vt:lpstr>4:7 How we view Christianity..</vt:lpstr>
      <vt:lpstr>4:7 How we view Christianity..</vt:lpstr>
      <vt:lpstr>4:7 How we view Christianity..</vt:lpstr>
      <vt:lpstr>Different views ..</vt:lpstr>
      <vt:lpstr>4:18 Words and power</vt:lpstr>
      <vt:lpstr>4:3-5 Judging ourselves</vt:lpstr>
      <vt:lpstr>4:6 Proper standard</vt:lpstr>
      <vt:lpstr>Lessons to learn..</vt:lpstr>
      <vt:lpstr>Zephaniah 3:11-13</vt:lpstr>
      <vt:lpstr>Application..</vt:lpstr>
      <vt:lpstr>Faithful Servants</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User</cp:lastModifiedBy>
  <cp:revision>320</cp:revision>
  <dcterms:created xsi:type="dcterms:W3CDTF">2011-02-15T07:29:10Z</dcterms:created>
  <dcterms:modified xsi:type="dcterms:W3CDTF">2015-11-28T19:42:37Z</dcterms:modified>
</cp:coreProperties>
</file>