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121"/>
    <a:srgbClr val="000000"/>
    <a:srgbClr val="663300"/>
    <a:srgbClr val="1D1D1D"/>
    <a:srgbClr val="474747"/>
    <a:srgbClr val="0D1F35"/>
    <a:srgbClr val="2C2C2C"/>
    <a:srgbClr val="1B1B1B"/>
    <a:srgbClr val="0094C8"/>
    <a:srgbClr val="18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129" autoAdjust="0"/>
    <p:restoredTop sz="94660"/>
  </p:normalViewPr>
  <p:slideViewPr>
    <p:cSldViewPr>
      <p:cViewPr varScale="1">
        <p:scale>
          <a:sx n="83" d="100"/>
          <a:sy n="83" d="100"/>
        </p:scale>
        <p:origin x="-7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38201"/>
            <a:ext cx="7772400" cy="1295399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  <a:latin typeface="Georgia" pitchFamily="18" charset="0"/>
              </a:defRPr>
            </a:lvl1pPr>
            <a:lvl2pPr>
              <a:defRPr b="0">
                <a:solidFill>
                  <a:schemeClr val="bg1"/>
                </a:solidFill>
                <a:latin typeface="Georgia" pitchFamily="18" charset="0"/>
              </a:defRPr>
            </a:lvl2pPr>
            <a:lvl3pPr>
              <a:defRPr b="0">
                <a:solidFill>
                  <a:schemeClr val="bg1"/>
                </a:solidFill>
                <a:latin typeface="Georgia" pitchFamily="18" charset="0"/>
              </a:defRPr>
            </a:lvl3pPr>
            <a:lvl4pPr>
              <a:defRPr b="0">
                <a:solidFill>
                  <a:schemeClr val="bg1"/>
                </a:solidFill>
                <a:latin typeface="Georgia" pitchFamily="18" charset="0"/>
              </a:defRPr>
            </a:lvl4pPr>
            <a:lvl5pPr>
              <a:defRPr b="0">
                <a:solidFill>
                  <a:schemeClr val="bg1"/>
                </a:solidFill>
                <a:latin typeface="Georgia" pitchFamily="18" charset="0"/>
              </a:defRPr>
            </a:lvl5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urch leadership  02.jpg"/>
          <p:cNvPicPr>
            <a:picLocks noChangeAspect="1"/>
          </p:cNvPicPr>
          <p:nvPr userDrawn="1"/>
        </p:nvPicPr>
        <p:blipFill>
          <a:blip r:embed="rId13" cstate="print">
            <a:lum bright="-12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pauls-letter-to-the-romans_7.jpg"/>
          <p:cNvPicPr>
            <a:picLocks noChangeAspect="1"/>
          </p:cNvPicPr>
          <p:nvPr userDrawn="1"/>
        </p:nvPicPr>
        <p:blipFill>
          <a:blip r:embed="rId14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12121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371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FFC000"/>
          </a:solidFill>
          <a:effectLst/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urch leadership  02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pauls-letter-to-the-romans_7.jpg"/>
          <p:cNvPicPr>
            <a:picLocks noChangeAspect="1"/>
          </p:cNvPicPr>
          <p:nvPr/>
        </p:nvPicPr>
        <p:blipFill>
          <a:blip r:embed="rId4" cstate="print">
            <a:lum bright="-8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295399"/>
          </a:xfrm>
          <a:solidFill>
            <a:schemeClr val="tx1">
              <a:alpha val="40000"/>
            </a:schemeClr>
          </a:solidFill>
        </p:spPr>
        <p:txBody>
          <a:bodyPr/>
          <a:lstStyle/>
          <a:p>
            <a:r>
              <a:rPr lang="en-US" dirty="0" smtClean="0"/>
              <a:t>Grace and Obedience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447800" y="5486400"/>
            <a:ext cx="6400800" cy="1066800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/>
          <a:p>
            <a:r>
              <a:rPr lang="en-US" sz="4400" dirty="0" smtClean="0"/>
              <a:t>Romans 6:1-7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2484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Getting the wrong idea..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752600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en-US" sz="3200" dirty="0" smtClean="0">
                <a:solidFill>
                  <a:srgbClr val="FFC000"/>
                </a:solidFill>
              </a:rPr>
              <a:t>Romans 6:1-2 </a:t>
            </a:r>
            <a:r>
              <a:rPr lang="en-US" sz="3200" dirty="0" smtClean="0"/>
              <a:t>What shall we say then? Shall we continue in sin that grace may abound? 2 Certainly not! How shall we who died to sin live any longer in it? </a:t>
            </a:r>
          </a:p>
        </p:txBody>
      </p:sp>
      <p:sp>
        <p:nvSpPr>
          <p:cNvPr id="5" name="Subtitle 7"/>
          <p:cNvSpPr txBox="1">
            <a:spLocks/>
          </p:cNvSpPr>
          <p:nvPr/>
        </p:nvSpPr>
        <p:spPr>
          <a:xfrm>
            <a:off x="762000" y="3810000"/>
            <a:ext cx="7543800" cy="13716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u="sng" baseline="0" dirty="0" smtClean="0">
                <a:solidFill>
                  <a:srgbClr val="FFC000"/>
                </a:solidFill>
                <a:latin typeface="Georgia" pitchFamily="18" charset="0"/>
                <a:cs typeface="Times New Roman" pitchFamily="18" charset="0"/>
              </a:rPr>
              <a:t>Obedience is</a:t>
            </a:r>
            <a:r>
              <a:rPr lang="en-US" sz="3200" u="sng" dirty="0" smtClean="0">
                <a:solidFill>
                  <a:srgbClr val="FFC000"/>
                </a:solidFill>
                <a:latin typeface="Georgia" pitchFamily="18" charset="0"/>
                <a:cs typeface="Times New Roman" pitchFamily="18" charset="0"/>
              </a:rPr>
              <a:t> still necessary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What grace changes is the motivation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019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Salvation in Romans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286000"/>
          </a:xfrm>
          <a:solidFill>
            <a:schemeClr val="tx1">
              <a:alpha val="55000"/>
            </a:schemeClr>
          </a:solidFill>
        </p:spPr>
        <p:txBody>
          <a:bodyPr/>
          <a:lstStyle/>
          <a:p>
            <a:r>
              <a:rPr lang="en-US" dirty="0" smtClean="0"/>
              <a:t>1:16  the gospel the power of God</a:t>
            </a:r>
          </a:p>
          <a:p>
            <a:r>
              <a:rPr lang="en-US" dirty="0" smtClean="0"/>
              <a:t>1:5  obedience of faith</a:t>
            </a:r>
          </a:p>
          <a:p>
            <a:r>
              <a:rPr lang="en-US" dirty="0" smtClean="0"/>
              <a:t>1:7,13-15  to those already in Christ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ubtitle 7"/>
          <p:cNvSpPr txBox="1">
            <a:spLocks/>
          </p:cNvSpPr>
          <p:nvPr/>
        </p:nvSpPr>
        <p:spPr>
          <a:xfrm>
            <a:off x="3048000" y="1447800"/>
            <a:ext cx="2819400" cy="7620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Romans 1</a:t>
            </a:r>
            <a:endParaRPr kumimoji="0" lang="en-US" sz="3600" b="0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Subtitle 7"/>
          <p:cNvSpPr txBox="1">
            <a:spLocks/>
          </p:cNvSpPr>
          <p:nvPr/>
        </p:nvSpPr>
        <p:spPr>
          <a:xfrm>
            <a:off x="381000" y="4724400"/>
            <a:ext cx="8382000" cy="13716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u="sng" baseline="0" dirty="0" smtClean="0">
                <a:solidFill>
                  <a:srgbClr val="FFC000"/>
                </a:solidFill>
                <a:latin typeface="Georgia" pitchFamily="18" charset="0"/>
                <a:cs typeface="Times New Roman" pitchFamily="18" charset="0"/>
              </a:rPr>
              <a:t>Paul </a:t>
            </a:r>
            <a:r>
              <a:rPr lang="en-US" sz="3200" u="sng" dirty="0" smtClean="0">
                <a:solidFill>
                  <a:srgbClr val="FFC000"/>
                </a:solidFill>
                <a:latin typeface="Georgia" pitchFamily="18" charset="0"/>
                <a:cs typeface="Times New Roman" pitchFamily="18" charset="0"/>
              </a:rPr>
              <a:t>wants us to understand our salvation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We are saved not by law but by grace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019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Salvation in Romans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200400"/>
            <a:ext cx="3581400" cy="1752600"/>
          </a:xfrm>
          <a:solidFill>
            <a:schemeClr val="tx1">
              <a:alpha val="55000"/>
            </a:schemeClr>
          </a:solidFill>
        </p:spPr>
        <p:txBody>
          <a:bodyPr>
            <a:normAutofit/>
          </a:bodyPr>
          <a:lstStyle/>
          <a:p>
            <a:pPr>
              <a:lnSpc>
                <a:spcPts val="3400"/>
              </a:lnSpc>
              <a:buNone/>
            </a:pPr>
            <a:r>
              <a:rPr lang="en-US" sz="3200" dirty="0" smtClean="0"/>
              <a:t>1:20  law of nature</a:t>
            </a:r>
          </a:p>
          <a:p>
            <a:pPr>
              <a:lnSpc>
                <a:spcPts val="3400"/>
              </a:lnSpc>
              <a:buNone/>
            </a:pPr>
            <a:r>
              <a:rPr lang="en-US" sz="3200" dirty="0" smtClean="0"/>
              <a:t>1:21-32 chose sin</a:t>
            </a:r>
          </a:p>
          <a:p>
            <a:pPr>
              <a:lnSpc>
                <a:spcPts val="3400"/>
              </a:lnSpc>
              <a:buNone/>
            </a:pPr>
            <a:r>
              <a:rPr lang="en-US" sz="3200" dirty="0" smtClean="0"/>
              <a:t>2:14-15 in hearts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ubtitle 7"/>
          <p:cNvSpPr txBox="1">
            <a:spLocks/>
          </p:cNvSpPr>
          <p:nvPr/>
        </p:nvSpPr>
        <p:spPr>
          <a:xfrm>
            <a:off x="3048000" y="1447800"/>
            <a:ext cx="2819400" cy="7620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Romans 2-3</a:t>
            </a:r>
            <a:endParaRPr kumimoji="0" lang="en-US" sz="3600" b="0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Subtitle 7"/>
          <p:cNvSpPr txBox="1">
            <a:spLocks/>
          </p:cNvSpPr>
          <p:nvPr/>
        </p:nvSpPr>
        <p:spPr>
          <a:xfrm>
            <a:off x="3048000" y="2057400"/>
            <a:ext cx="3048000" cy="5334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All have sinned</a:t>
            </a: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Subtitle 7"/>
          <p:cNvSpPr txBox="1">
            <a:spLocks/>
          </p:cNvSpPr>
          <p:nvPr/>
        </p:nvSpPr>
        <p:spPr>
          <a:xfrm>
            <a:off x="838200" y="2590800"/>
            <a:ext cx="3048000" cy="5334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GENTILES</a:t>
            </a:r>
            <a:endParaRPr kumimoji="0" lang="en-US" sz="2800" b="1" i="0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Subtitle 7"/>
          <p:cNvSpPr txBox="1">
            <a:spLocks/>
          </p:cNvSpPr>
          <p:nvPr/>
        </p:nvSpPr>
        <p:spPr>
          <a:xfrm>
            <a:off x="5257800" y="2590800"/>
            <a:ext cx="3048000" cy="5334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JEWS</a:t>
            </a:r>
            <a:endParaRPr kumimoji="0" lang="en-US" sz="2800" b="1" i="0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953000" y="3200400"/>
            <a:ext cx="3962400" cy="1600200"/>
          </a:xfrm>
          <a:prstGeom prst="rect">
            <a:avLst/>
          </a:prstGeom>
          <a:solidFill>
            <a:schemeClr val="tx1">
              <a:alpha val="55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3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2:17-24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 knowledge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3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3:1-2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 advantages</a:t>
            </a:r>
          </a:p>
          <a:p>
            <a:pPr marL="342900" marR="0" lvl="0" indent="-342900" algn="l" defTabSz="914400" rtl="0" eaLnBrk="1" fontAlgn="auto" latinLnBrk="0" hangingPunct="1">
              <a:lnSpc>
                <a:spcPts val="3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3:9-18 all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 under sin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Subtitle 7"/>
          <p:cNvSpPr txBox="1">
            <a:spLocks/>
          </p:cNvSpPr>
          <p:nvPr/>
        </p:nvSpPr>
        <p:spPr>
          <a:xfrm>
            <a:off x="304800" y="5029200"/>
            <a:ext cx="8382000" cy="13716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ts val="32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u="sng" baseline="0" dirty="0" smtClean="0">
                <a:solidFill>
                  <a:srgbClr val="FFC000"/>
                </a:solidFill>
                <a:latin typeface="Georgia" pitchFamily="18" charset="0"/>
                <a:cs typeface="Times New Roman" pitchFamily="18" charset="0"/>
              </a:rPr>
              <a:t>3:19-20</a:t>
            </a:r>
            <a:endParaRPr lang="en-US" sz="3200" u="sng" dirty="0" smtClean="0">
              <a:solidFill>
                <a:srgbClr val="FFC000"/>
              </a:solidFill>
              <a:latin typeface="Georgia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ts val="32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By deeds of the law no one will be justified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019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Salvation in Romans</a:t>
            </a:r>
            <a:endParaRPr lang="en-US" sz="4000" dirty="0"/>
          </a:p>
        </p:txBody>
      </p:sp>
      <p:sp>
        <p:nvSpPr>
          <p:cNvPr id="4" name="Subtitle 7"/>
          <p:cNvSpPr txBox="1">
            <a:spLocks/>
          </p:cNvSpPr>
          <p:nvPr/>
        </p:nvSpPr>
        <p:spPr>
          <a:xfrm>
            <a:off x="3048000" y="1447800"/>
            <a:ext cx="2819400" cy="7620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Romans 4-5</a:t>
            </a:r>
            <a:endParaRPr kumimoji="0" lang="en-US" sz="3600" b="0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Subtitle 7"/>
          <p:cNvSpPr txBox="1">
            <a:spLocks/>
          </p:cNvSpPr>
          <p:nvPr/>
        </p:nvSpPr>
        <p:spPr>
          <a:xfrm>
            <a:off x="2438400" y="2057400"/>
            <a:ext cx="4114800" cy="5334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Justified by Grace</a:t>
            </a: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2895600"/>
            <a:ext cx="7620000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SIN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3886200" cy="1752600"/>
          </a:xfrm>
          <a:solidFill>
            <a:schemeClr val="tx1">
              <a:alpha val="55000"/>
            </a:schemeClr>
          </a:solidFill>
        </p:spPr>
        <p:txBody>
          <a:bodyPr>
            <a:normAutofit/>
          </a:bodyPr>
          <a:lstStyle/>
          <a:p>
            <a:pPr>
              <a:lnSpc>
                <a:spcPts val="3400"/>
              </a:lnSpc>
              <a:buNone/>
            </a:pPr>
            <a:r>
              <a:rPr lang="en-US" sz="3200" dirty="0" smtClean="0"/>
              <a:t>3:22  apart from law</a:t>
            </a:r>
          </a:p>
          <a:p>
            <a:pPr>
              <a:lnSpc>
                <a:spcPts val="3400"/>
              </a:lnSpc>
              <a:buNone/>
            </a:pPr>
            <a:r>
              <a:rPr lang="en-US" sz="3200" dirty="0" smtClean="0"/>
              <a:t>3:24-26 justified </a:t>
            </a:r>
          </a:p>
          <a:p>
            <a:pPr>
              <a:lnSpc>
                <a:spcPts val="3400"/>
              </a:lnSpc>
              <a:buNone/>
            </a:pPr>
            <a:r>
              <a:rPr lang="en-US" sz="3200" dirty="0" smtClean="0"/>
              <a:t>3:27 no boasting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0" y="4114800"/>
            <a:ext cx="4038600" cy="1752600"/>
          </a:xfrm>
          <a:prstGeom prst="rect">
            <a:avLst/>
          </a:prstGeom>
          <a:solidFill>
            <a:schemeClr val="tx1">
              <a:alpha val="55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3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4:6-8 forgiven</a:t>
            </a:r>
          </a:p>
          <a:p>
            <a:pPr marL="342900" marR="0" lvl="0" indent="-342900" algn="l" defTabSz="914400" rtl="0" eaLnBrk="1" fontAlgn="auto" latinLnBrk="0" hangingPunct="1">
              <a:lnSpc>
                <a:spcPts val="3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5:1-2 peace with God</a:t>
            </a:r>
          </a:p>
          <a:p>
            <a:pPr marL="342900" marR="0" lvl="0" indent="-342900" algn="l" defTabSz="914400" rtl="0" eaLnBrk="1" fontAlgn="auto" latinLnBrk="0" hangingPunct="1">
              <a:lnSpc>
                <a:spcPts val="3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5:6-8 while ungodly</a:t>
            </a:r>
          </a:p>
          <a:p>
            <a:pPr marL="342900" marR="0" lvl="0" indent="-342900" algn="l" defTabSz="914400" rtl="0" eaLnBrk="1" fontAlgn="auto" latinLnBrk="0" hangingPunct="1">
              <a:lnSpc>
                <a:spcPts val="3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  <p:bldP spid="1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019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Salvation in Romans</a:t>
            </a:r>
            <a:endParaRPr lang="en-US" sz="4000" dirty="0"/>
          </a:p>
        </p:txBody>
      </p:sp>
      <p:sp>
        <p:nvSpPr>
          <p:cNvPr id="4" name="Subtitle 7"/>
          <p:cNvSpPr txBox="1">
            <a:spLocks/>
          </p:cNvSpPr>
          <p:nvPr/>
        </p:nvSpPr>
        <p:spPr>
          <a:xfrm>
            <a:off x="3048000" y="1447800"/>
            <a:ext cx="2819400" cy="7620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Romans 6</a:t>
            </a:r>
            <a:endParaRPr kumimoji="0" lang="en-US" sz="3600" b="0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Subtitle 7"/>
          <p:cNvSpPr txBox="1">
            <a:spLocks/>
          </p:cNvSpPr>
          <p:nvPr/>
        </p:nvSpPr>
        <p:spPr>
          <a:xfrm>
            <a:off x="2438400" y="2057400"/>
            <a:ext cx="4114800" cy="5334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rgbClr val="FFC000"/>
                </a:solidFill>
                <a:latin typeface="Georgia" pitchFamily="18" charset="0"/>
                <a:cs typeface="Times New Roman" pitchFamily="18" charset="0"/>
              </a:rPr>
              <a:t>Continue in Sin?</a:t>
            </a: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2819400" y="3911770"/>
            <a:ext cx="3505200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SIN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81000" y="3200400"/>
            <a:ext cx="3352800" cy="1752600"/>
          </a:xfrm>
          <a:solidFill>
            <a:schemeClr val="tx1">
              <a:alpha val="55000"/>
            </a:schemeClr>
          </a:solidFill>
        </p:spPr>
        <p:txBody>
          <a:bodyPr>
            <a:normAutofit/>
          </a:bodyPr>
          <a:lstStyle/>
          <a:p>
            <a:pPr>
              <a:lnSpc>
                <a:spcPts val="3400"/>
              </a:lnSpc>
              <a:buNone/>
            </a:pPr>
            <a:r>
              <a:rPr lang="en-US" sz="3200" dirty="0" smtClean="0"/>
              <a:t>Faith – Repentance – </a:t>
            </a:r>
          </a:p>
          <a:p>
            <a:pPr>
              <a:lnSpc>
                <a:spcPts val="3400"/>
              </a:lnSpc>
              <a:buNone/>
            </a:pPr>
            <a:r>
              <a:rPr lang="en-US" sz="3200" dirty="0" smtClean="0"/>
              <a:t>      BAPTISM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562600" y="3200400"/>
            <a:ext cx="3429000" cy="2209800"/>
          </a:xfrm>
          <a:prstGeom prst="rect">
            <a:avLst/>
          </a:prstGeom>
          <a:solidFill>
            <a:schemeClr val="tx1">
              <a:alpha val="55000"/>
            </a:schemeClr>
          </a:solidFill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3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     </a:t>
            </a:r>
            <a:r>
              <a:rPr kumimoji="0" lang="en-US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Obedience still necessary..</a:t>
            </a:r>
            <a:r>
              <a:rPr kumimoji="0" lang="en-US" sz="51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ts val="3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510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   Our motivation is changed</a:t>
            </a:r>
            <a:endParaRPr kumimoji="0" lang="en-US" sz="51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3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3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1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urch leadership  02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pauls-letter-to-the-romans_7.jpg"/>
          <p:cNvPicPr>
            <a:picLocks noChangeAspect="1"/>
          </p:cNvPicPr>
          <p:nvPr/>
        </p:nvPicPr>
        <p:blipFill>
          <a:blip r:embed="rId4" cstate="print">
            <a:lum bright="-8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295399"/>
          </a:xfrm>
          <a:solidFill>
            <a:schemeClr val="tx1">
              <a:alpha val="40000"/>
            </a:schemeClr>
          </a:solidFill>
        </p:spPr>
        <p:txBody>
          <a:bodyPr/>
          <a:lstStyle/>
          <a:p>
            <a:r>
              <a:rPr lang="en-US" dirty="0" smtClean="0"/>
              <a:t>Grace and Obedience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447800" y="5486400"/>
            <a:ext cx="6400800" cy="1066800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/>
          <a:p>
            <a:r>
              <a:rPr lang="en-US" sz="4400" dirty="0" smtClean="0"/>
              <a:t>Romans 6:1-7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4509</TotalTime>
  <Words>192</Words>
  <Application>Microsoft Office PowerPoint</Application>
  <PresentationFormat>On-screen Show (4:3)</PresentationFormat>
  <Paragraphs>49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Grace and Obedience</vt:lpstr>
      <vt:lpstr>Getting the wrong idea..</vt:lpstr>
      <vt:lpstr>Salvation in Romans</vt:lpstr>
      <vt:lpstr>Salvation in Romans</vt:lpstr>
      <vt:lpstr>Salvation in Romans</vt:lpstr>
      <vt:lpstr>Salvation in Romans</vt:lpstr>
      <vt:lpstr>Grace and Obedience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295</cp:revision>
  <dcterms:created xsi:type="dcterms:W3CDTF">2011-02-15T07:29:10Z</dcterms:created>
  <dcterms:modified xsi:type="dcterms:W3CDTF">2015-10-11T01:03:29Z</dcterms:modified>
</cp:coreProperties>
</file>