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D"/>
    <a:srgbClr val="474747"/>
    <a:srgbClr val="000000"/>
    <a:srgbClr val="0D1F35"/>
    <a:srgbClr val="2C2C2C"/>
    <a:srgbClr val="1B1B1B"/>
    <a:srgbClr val="0094C8"/>
    <a:srgbClr val="180000"/>
    <a:srgbClr val="1E0000"/>
    <a:srgbClr val="3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>
                <a:solidFill>
                  <a:schemeClr val="tx2"/>
                </a:solidFill>
                <a:latin typeface="Georgia" pitchFamily="18" charset="0"/>
              </a:defRPr>
            </a:lvl1pPr>
            <a:lvl2pPr>
              <a:defRPr sz="2400" b="0">
                <a:solidFill>
                  <a:schemeClr val="tx2"/>
                </a:solidFill>
                <a:latin typeface="Georgia" pitchFamily="18" charset="0"/>
              </a:defRPr>
            </a:lvl2pPr>
            <a:lvl3pPr>
              <a:defRPr sz="1800" b="0">
                <a:solidFill>
                  <a:schemeClr val="tx2"/>
                </a:solidFill>
                <a:latin typeface="Georgia" pitchFamily="18" charset="0"/>
              </a:defRPr>
            </a:lvl3pPr>
            <a:lvl4pPr>
              <a:defRPr sz="1800" b="0">
                <a:solidFill>
                  <a:schemeClr val="tx2"/>
                </a:solidFill>
                <a:latin typeface="Georgia" pitchFamily="18" charset="0"/>
              </a:defRPr>
            </a:lvl4pPr>
            <a:lvl5pPr>
              <a:defRPr sz="1800" b="0">
                <a:solidFill>
                  <a:schemeClr val="tx2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blue_.jpg"/>
          <p:cNvPicPr>
            <a:picLocks noChangeAspect="1"/>
          </p:cNvPicPr>
          <p:nvPr userDrawn="1"/>
        </p:nvPicPr>
        <p:blipFill>
          <a:blip r:embed="rId13" cstate="print">
            <a:lum bright="-40000" contrast="10000"/>
          </a:blip>
          <a:srcRect b="2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urch leadership  02.jpg"/>
          <p:cNvPicPr>
            <a:picLocks noChangeAspect="1"/>
          </p:cNvPicPr>
          <p:nvPr userDrawn="1"/>
        </p:nvPicPr>
        <p:blipFill>
          <a:blip r:embed="rId14" cstate="print">
            <a:lum bright="-12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aw or grace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law or grace left.jpg"/>
          <p:cNvPicPr>
            <a:picLocks noChangeAspect="1"/>
          </p:cNvPicPr>
          <p:nvPr userDrawn="1"/>
        </p:nvPicPr>
        <p:blipFill>
          <a:blip r:embed="rId16" cstate="print">
            <a:lum bright="5000" contrast="10000"/>
          </a:blip>
          <a:srcRect l="112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law or grace cutout.jpg"/>
          <p:cNvPicPr>
            <a:picLocks noChangeAspect="1"/>
          </p:cNvPicPr>
          <p:nvPr userDrawn="1"/>
        </p:nvPicPr>
        <p:blipFill>
          <a:blip r:embed="rId17" cstate="print">
            <a:lum bright="5000" contrast="10000"/>
          </a:blip>
          <a:stretch>
            <a:fillRect/>
          </a:stretch>
        </p:blipFill>
        <p:spPr>
          <a:xfrm>
            <a:off x="6934200" y="4724963"/>
            <a:ext cx="2209800" cy="2133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/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0" kern="1200">
          <a:solidFill>
            <a:schemeClr val="tx2"/>
          </a:solidFill>
          <a:effectLst/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2"/>
          </a:solidFill>
          <a:effectLst/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2"/>
          </a:solidFill>
          <a:effectLst/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2"/>
          </a:solidFill>
          <a:effectLst/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2"/>
          </a:solidFill>
          <a:effectLst/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w or grace left.jpg"/>
          <p:cNvPicPr>
            <a:picLocks noChangeAspect="1"/>
          </p:cNvPicPr>
          <p:nvPr/>
        </p:nvPicPr>
        <p:blipFill>
          <a:blip r:embed="rId3" cstate="print">
            <a:lum bright="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law or grace 0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0" y="1219200"/>
            <a:ext cx="9144000" cy="4648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95400"/>
          </a:xfrm>
          <a:noFill/>
        </p:spPr>
        <p:txBody>
          <a:bodyPr/>
          <a:lstStyle/>
          <a:p>
            <a:r>
              <a:rPr lang="en-US" dirty="0" smtClean="0"/>
              <a:t>Saved by Grace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914400"/>
          </a:xfrm>
          <a:noFill/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Romans 6:8-14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Grace is about Giving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Romans 6:23 For the wages of sin is death, but the gift of God is eternal life in Christ Jesus our Lord. </a:t>
            </a:r>
          </a:p>
          <a:p>
            <a:pPr lvl="1"/>
            <a:r>
              <a:rPr lang="en-US" sz="3200" dirty="0" err="1" smtClean="0"/>
              <a:t>Lostness</a:t>
            </a:r>
            <a:r>
              <a:rPr lang="en-US" sz="3200" dirty="0" smtClean="0"/>
              <a:t> – earned (deserved)	</a:t>
            </a:r>
          </a:p>
          <a:p>
            <a:pPr lvl="1"/>
            <a:r>
              <a:rPr lang="en-US" sz="3200" dirty="0" smtClean="0"/>
              <a:t>Salvation – a gift 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w or grace left.jpg"/>
          <p:cNvPicPr>
            <a:picLocks noChangeAspect="1"/>
          </p:cNvPicPr>
          <p:nvPr/>
        </p:nvPicPr>
        <p:blipFill>
          <a:blip r:embed="rId2" cstate="print">
            <a:lum bright="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Grace an attitude of God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0"/>
            <a:ext cx="3657600" cy="23161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200" dirty="0" smtClean="0"/>
              <a:t>Job 34:10-12</a:t>
            </a:r>
          </a:p>
          <a:p>
            <a:pPr>
              <a:buClr>
                <a:srgbClr val="C00000"/>
              </a:buClr>
            </a:pPr>
            <a:r>
              <a:rPr lang="en-US" sz="3200" dirty="0" smtClean="0"/>
              <a:t>Nahum 1:2</a:t>
            </a:r>
          </a:p>
          <a:p>
            <a:pPr>
              <a:buClr>
                <a:srgbClr val="C00000"/>
              </a:buClr>
            </a:pPr>
            <a:r>
              <a:rPr lang="en-US" sz="3200" dirty="0" smtClean="0"/>
              <a:t>Hebrews 12:29</a:t>
            </a:r>
            <a:endParaRPr lang="en-US" sz="3200" dirty="0"/>
          </a:p>
        </p:txBody>
      </p:sp>
      <p:pic>
        <p:nvPicPr>
          <p:cNvPr id="6" name="Content Placeholder 3" descr="God is Ju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3505200" cy="2193162"/>
          </a:xfrm>
          <a:prstGeom prst="rect">
            <a:avLst/>
          </a:prstGeom>
        </p:spPr>
      </p:pic>
      <p:pic>
        <p:nvPicPr>
          <p:cNvPr id="7" name="Picture 6" descr="God is merciful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4800600" y="1447800"/>
            <a:ext cx="3460750" cy="22098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800600" y="3886200"/>
            <a:ext cx="3657600" cy="231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Psalm 77:9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Micah 7:18-19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1 John 4:8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w or grace left.jpg"/>
          <p:cNvPicPr>
            <a:picLocks noChangeAspect="1"/>
          </p:cNvPicPr>
          <p:nvPr/>
        </p:nvPicPr>
        <p:blipFill>
          <a:blip r:embed="rId2" cstate="print">
            <a:lum bright="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indow in hea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85800"/>
            <a:ext cx="2895600" cy="2341626"/>
          </a:xfrm>
          <a:prstGeom prst="rect">
            <a:avLst/>
          </a:prstGeom>
        </p:spPr>
      </p:pic>
      <p:pic>
        <p:nvPicPr>
          <p:cNvPr id="4" name="Picture 3" descr="Window in hea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2895600" cy="2341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124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Window of Justice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124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Window of Grace</a:t>
            </a:r>
            <a:endParaRPr lang="en-US" sz="3200" dirty="0">
              <a:latin typeface="Georg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3657600"/>
            <a:ext cx="0" cy="6858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4419600"/>
            <a:ext cx="3810000" cy="147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Wrath (fair)</a:t>
            </a:r>
          </a:p>
          <a:p>
            <a:pPr>
              <a:buNone/>
            </a:pPr>
            <a:r>
              <a:rPr lang="en-US" sz="3600" dirty="0" smtClean="0"/>
              <a:t>    Wages due</a:t>
            </a:r>
            <a:endParaRPr lang="en-US" sz="3600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3962400" y="4419600"/>
            <a:ext cx="4800600" cy="147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    Gift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– eternal life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   Opposite of deserved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3733800"/>
            <a:ext cx="0" cy="6858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God’s tears..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004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Matthew 23:37 "O Jerusalem, Jerusalem, the one who kills the prophets and stones those who are sent to her! How often I wanted to gather your children together, as a hen gathers her chicks under her wings, but you were not willing!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w or grace left.jpg"/>
          <p:cNvPicPr>
            <a:picLocks noChangeAspect="1"/>
          </p:cNvPicPr>
          <p:nvPr/>
        </p:nvPicPr>
        <p:blipFill>
          <a:blip r:embed="rId2" cstate="print">
            <a:lum bright="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Grace is a way of Salvation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1524000"/>
            <a:ext cx="2895600" cy="2163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John 1:17</a:t>
            </a:r>
          </a:p>
          <a:p>
            <a:pPr algn="ctr">
              <a:buNone/>
            </a:pPr>
            <a:r>
              <a:rPr lang="en-US" sz="3200" dirty="0" smtClean="0"/>
              <a:t>Galatians 5:4</a:t>
            </a:r>
          </a:p>
          <a:p>
            <a:pPr algn="ctr">
              <a:buNone/>
            </a:pPr>
            <a:r>
              <a:rPr lang="en-US" sz="3200" dirty="0" smtClean="0"/>
              <a:t>Romans 6:14</a:t>
            </a:r>
            <a:endParaRPr lang="en-US" sz="3200" dirty="0"/>
          </a:p>
        </p:txBody>
      </p:sp>
      <p:pic>
        <p:nvPicPr>
          <p:cNvPr id="6" name="Content Placeholder 3" descr="door to heaven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1066800" y="1371600"/>
            <a:ext cx="2057400" cy="2386738"/>
          </a:xfrm>
          <a:prstGeom prst="rect">
            <a:avLst/>
          </a:prstGeom>
        </p:spPr>
      </p:pic>
      <p:pic>
        <p:nvPicPr>
          <p:cNvPr id="7" name="Content Placeholder 3" descr="door to heaven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943600" y="1371600"/>
            <a:ext cx="2286000" cy="2386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514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Law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514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Grace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3886200"/>
            <a:ext cx="0" cy="6858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10400" y="3886200"/>
            <a:ext cx="0" cy="6858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 txBox="1">
            <a:spLocks/>
          </p:cNvSpPr>
          <p:nvPr/>
        </p:nvSpPr>
        <p:spPr>
          <a:xfrm>
            <a:off x="304800" y="4648200"/>
            <a:ext cx="4343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Keep the commandments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Escape the penalty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Break the commandments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Suffer the penalty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5105400" y="4648200"/>
            <a:ext cx="4343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Keep the commandments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Suffer the penalty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Break the commandments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Escape the penalty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28600" y="3810001"/>
            <a:ext cx="4343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Gal 3:14    James 2:10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7086600" y="3810000"/>
            <a:ext cx="2057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2 </a:t>
            </a:r>
            <a:r>
              <a:rPr lang="en-US" sz="3200" dirty="0" err="1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Cor</a:t>
            </a: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5:21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w or grace left.jpg"/>
          <p:cNvPicPr>
            <a:picLocks noChangeAspect="1"/>
          </p:cNvPicPr>
          <p:nvPr/>
        </p:nvPicPr>
        <p:blipFill>
          <a:blip r:embed="rId3" cstate="print">
            <a:lum bright="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law or grace 0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0" y="1219200"/>
            <a:ext cx="9144000" cy="4648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95400"/>
          </a:xfrm>
          <a:noFill/>
        </p:spPr>
        <p:txBody>
          <a:bodyPr/>
          <a:lstStyle/>
          <a:p>
            <a:r>
              <a:rPr lang="en-US" dirty="0" smtClean="0"/>
              <a:t>Saved by Grace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914400"/>
          </a:xfrm>
          <a:noFill/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Romans 6:8-14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184</Words>
  <Application>Microsoft Office PowerPoint</Application>
  <PresentationFormat>On-screen Show (4:3)</PresentationFormat>
  <Paragraphs>41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Saved by Grace</vt:lpstr>
      <vt:lpstr>Grace is about Giving </vt:lpstr>
      <vt:lpstr>Grace an attitude of God</vt:lpstr>
      <vt:lpstr>Slide 4</vt:lpstr>
      <vt:lpstr>God’s tears..</vt:lpstr>
      <vt:lpstr>Grace is a way of Salvation</vt:lpstr>
      <vt:lpstr>Saved by Grace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320</cp:revision>
  <dcterms:created xsi:type="dcterms:W3CDTF">2011-02-15T07:29:10Z</dcterms:created>
  <dcterms:modified xsi:type="dcterms:W3CDTF">2015-10-11T01:01:47Z</dcterms:modified>
</cp:coreProperties>
</file>