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5" r:id="rId2"/>
    <p:sldId id="268" r:id="rId3"/>
    <p:sldId id="266" r:id="rId4"/>
    <p:sldId id="267" r:id="rId5"/>
    <p:sldId id="269" r:id="rId6"/>
    <p:sldId id="270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100"/>
    <a:srgbClr val="663300"/>
    <a:srgbClr val="1B1B1B"/>
    <a:srgbClr val="360000"/>
    <a:srgbClr val="1D1D1D"/>
    <a:srgbClr val="474747"/>
    <a:srgbClr val="000000"/>
    <a:srgbClr val="0D1F35"/>
    <a:srgbClr val="2C2C2C"/>
    <a:srgbClr val="0094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1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1CDBB-AF5A-4BF2-90BE-3BAD592BA680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6BB74-C65B-4A59-B95B-EDD151E518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6BB74-C65B-4A59-B95B-EDD151E518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838201"/>
            <a:ext cx="7772400" cy="1295399"/>
          </a:xfrm>
        </p:spPr>
        <p:txBody>
          <a:bodyPr>
            <a:no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C00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 b="0">
                <a:solidFill>
                  <a:schemeClr val="bg1"/>
                </a:solidFill>
                <a:latin typeface="Georgia" pitchFamily="18" charset="0"/>
              </a:defRPr>
            </a:lvl1pPr>
            <a:lvl2pPr>
              <a:defRPr sz="2400" b="0">
                <a:solidFill>
                  <a:schemeClr val="bg1"/>
                </a:solidFill>
                <a:latin typeface="Georgia" pitchFamily="18" charset="0"/>
              </a:defRPr>
            </a:lvl2pPr>
            <a:lvl3pPr>
              <a:defRPr sz="1800" b="0">
                <a:solidFill>
                  <a:schemeClr val="bg1"/>
                </a:solidFill>
                <a:latin typeface="Georgia" pitchFamily="18" charset="0"/>
              </a:defRPr>
            </a:lvl3pPr>
            <a:lvl4pPr>
              <a:defRPr sz="1800" b="0">
                <a:solidFill>
                  <a:schemeClr val="bg1"/>
                </a:solidFill>
                <a:latin typeface="Georgia" pitchFamily="18" charset="0"/>
              </a:defRPr>
            </a:lvl4pPr>
            <a:lvl5pPr>
              <a:defRPr sz="1800" b="0">
                <a:solidFill>
                  <a:schemeClr val="bg1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CAC610-8429-4912-874E-D990D35FD3D3}" type="datetimeFigureOut">
              <a:rPr lang="en-US" smtClean="0"/>
              <a:pPr/>
              <a:t>11/28/2015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5E1190-29B5-42A3-A2C2-570BAC5B29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D1D1D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ackground_blue_.jpg"/>
          <p:cNvPicPr>
            <a:picLocks noChangeAspect="1"/>
          </p:cNvPicPr>
          <p:nvPr userDrawn="1"/>
        </p:nvPicPr>
        <p:blipFill>
          <a:blip r:embed="rId13" cstate="print">
            <a:lum bright="-40000" contrast="10000"/>
          </a:blip>
          <a:srcRect b="2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church leadership  02.jpg"/>
          <p:cNvPicPr>
            <a:picLocks noChangeAspect="1"/>
          </p:cNvPicPr>
          <p:nvPr userDrawn="1"/>
        </p:nvPicPr>
        <p:blipFill>
          <a:blip r:embed="rId14" cstate="print">
            <a:lum bright="-12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a-rooted-church.jpg"/>
          <p:cNvPicPr>
            <a:picLocks noChangeAspect="1"/>
          </p:cNvPicPr>
          <p:nvPr userDrawn="1"/>
        </p:nvPicPr>
        <p:blipFill>
          <a:blip r:embed="rId15" cstate="print">
            <a:lum bright="-10000" contrast="10000"/>
          </a:blip>
          <a:stretch>
            <a:fillRect/>
          </a:stretch>
        </p:blipFill>
        <p:spPr>
          <a:xfrm>
            <a:off x="0" y="1676400"/>
            <a:ext cx="9144000" cy="4419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562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676400"/>
            <a:ext cx="9144000" cy="4419600"/>
          </a:xfrm>
          <a:prstGeom prst="rect">
            <a:avLst/>
          </a:prstGeom>
          <a:solidFill>
            <a:srgbClr val="2211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effectLst/>
          <a:latin typeface="Georgia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0" kern="1200">
          <a:solidFill>
            <a:schemeClr val="bg1"/>
          </a:solidFill>
          <a:effectLst/>
          <a:latin typeface="Georgia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blue_.jpg"/>
          <p:cNvPicPr>
            <a:picLocks noChangeAspect="1"/>
          </p:cNvPicPr>
          <p:nvPr/>
        </p:nvPicPr>
        <p:blipFill>
          <a:blip r:embed="rId3" cstate="print">
            <a:lum bright="-40000" contrast="10000"/>
          </a:blip>
          <a:srcRect b="2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urch leadership  02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077200" cy="990600"/>
          </a:xfrm>
          <a:solidFill>
            <a:srgbClr val="221100">
              <a:alpha val="40000"/>
            </a:srgbClr>
          </a:solidFill>
        </p:spPr>
        <p:txBody>
          <a:bodyPr/>
          <a:lstStyle/>
          <a:p>
            <a:r>
              <a:rPr lang="en-US" dirty="0" smtClean="0"/>
              <a:t>Strengthening the Church</a:t>
            </a:r>
            <a:endParaRPr lang="en-US" dirty="0"/>
          </a:p>
        </p:txBody>
      </p:sp>
      <p:pic>
        <p:nvPicPr>
          <p:cNvPr id="9" name="Picture 8" descr="a-rooted-church.jpg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tretch>
            <a:fillRect/>
          </a:stretch>
        </p:blipFill>
        <p:spPr>
          <a:xfrm>
            <a:off x="-1" y="1600200"/>
            <a:ext cx="9144001" cy="4427263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77000" cy="914400"/>
          </a:xfrm>
          <a:solidFill>
            <a:srgbClr val="1D1D1D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Acts 16:1-5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724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“So the churches were strengthened in the faith,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and increased in number daily. ..”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thority of Gods Word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428625"/>
            <a:ext cx="9144000" cy="600075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2 Timothy 2:15 Be diligent to present yourself approved to God, a worker who does not need to be ashamed, rightly dividing the word of truth.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house for sale tips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762000" y="6019800"/>
            <a:ext cx="7467600" cy="685800"/>
          </a:xfrm>
          <a:solidFill>
            <a:srgbClr val="1D1D1D">
              <a:alpha val="65000"/>
            </a:srgbClr>
          </a:solidFill>
        </p:spPr>
        <p:txBody>
          <a:bodyPr/>
          <a:lstStyle/>
          <a:p>
            <a:r>
              <a:rPr lang="en-US" dirty="0" smtClean="0"/>
              <a:t>Location, Location, Location!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Essentials for Strengthening the Church..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70437"/>
            <a:ext cx="8229600" cy="1782763"/>
          </a:xfrm>
          <a:solidFill>
            <a:srgbClr val="1D1D1D">
              <a:alpha val="50000"/>
            </a:srgbClr>
          </a:solidFill>
        </p:spPr>
        <p:txBody>
          <a:bodyPr/>
          <a:lstStyle/>
          <a:p>
            <a:pPr algn="ctr">
              <a:buNone/>
            </a:pPr>
            <a:r>
              <a:rPr lang="en-US" dirty="0" smtClean="0"/>
              <a:t>Authority, Authority, Authority!</a:t>
            </a:r>
          </a:p>
          <a:p>
            <a:pPr algn="ctr">
              <a:buNone/>
            </a:pPr>
            <a:r>
              <a:rPr lang="en-US" dirty="0" smtClean="0"/>
              <a:t>Attitude, Attitude, Attitude!</a:t>
            </a:r>
          </a:p>
          <a:p>
            <a:pPr algn="ctr">
              <a:buNone/>
            </a:pPr>
            <a:r>
              <a:rPr lang="en-US" dirty="0" smtClean="0"/>
              <a:t>Action, Action, Action!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uthority of God's word.jp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0" y="1524000"/>
            <a:ext cx="9144000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524000"/>
            <a:ext cx="9144000" cy="4648200"/>
          </a:xfrm>
          <a:prstGeom prst="rect">
            <a:avLst/>
          </a:prstGeom>
          <a:solidFill>
            <a:srgbClr val="2211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Authority of God’s Word..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524001"/>
            <a:ext cx="8534400" cy="4572000"/>
          </a:xfrm>
          <a:solidFill>
            <a:srgbClr val="1D1D1D">
              <a:alpha val="50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Begins with Christ  </a:t>
            </a:r>
            <a:r>
              <a:rPr lang="en-US" sz="2800" dirty="0" smtClean="0"/>
              <a:t>(Matt 28:18)</a:t>
            </a:r>
            <a:r>
              <a:rPr lang="en-US" dirty="0" smtClean="0"/>
              <a:t>..</a:t>
            </a:r>
          </a:p>
          <a:p>
            <a:pPr lvl="1"/>
            <a:r>
              <a:rPr lang="en-US" dirty="0" smtClean="0"/>
              <a:t>"All authority has been given to Me in heaven and on earth..”</a:t>
            </a:r>
          </a:p>
          <a:p>
            <a:r>
              <a:rPr lang="en-US" dirty="0" smtClean="0"/>
              <a:t>Delegated to Apostles </a:t>
            </a:r>
            <a:r>
              <a:rPr lang="en-US" sz="2800" dirty="0" smtClean="0"/>
              <a:t>(Matt 28:19; Acts 2:42)</a:t>
            </a:r>
          </a:p>
          <a:p>
            <a:pPr lvl="1"/>
            <a:r>
              <a:rPr lang="en-US" dirty="0" smtClean="0"/>
              <a:t>Jude 17  But you, beloved, remember the words which were spoken before by the apostles of our Lord Jesus Christ..</a:t>
            </a:r>
          </a:p>
          <a:p>
            <a:r>
              <a:rPr lang="en-US" dirty="0" smtClean="0"/>
              <a:t>Based on Will of God (Matt 7:21-23)</a:t>
            </a:r>
          </a:p>
          <a:p>
            <a:pPr lvl="1"/>
            <a:r>
              <a:rPr lang="en-US" dirty="0" smtClean="0"/>
              <a:t>Matthew 7:21 "Not everyone who says to Me, 'Lord, Lord,' shall enter the kingdom of heaven, but he who does the will of My Father in heaven.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76400"/>
            <a:ext cx="2057400" cy="449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 toward God..</a:t>
            </a:r>
            <a:endParaRPr lang="en-US" dirty="0"/>
          </a:p>
        </p:txBody>
      </p:sp>
      <p:pic>
        <p:nvPicPr>
          <p:cNvPr id="6" name="Content Placeholder 3" descr="Respect Gods Word.jpg"/>
          <p:cNvPicPr>
            <a:picLocks noChangeAspect="1"/>
          </p:cNvPicPr>
          <p:nvPr/>
        </p:nvPicPr>
        <p:blipFill>
          <a:blip r:embed="rId2" cstate="print"/>
          <a:srcRect r="14250"/>
          <a:stretch>
            <a:fillRect/>
          </a:stretch>
        </p:blipFill>
        <p:spPr>
          <a:xfrm>
            <a:off x="2021748" y="1600200"/>
            <a:ext cx="7122252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600200"/>
            <a:ext cx="9144000" cy="4572000"/>
          </a:xfrm>
          <a:prstGeom prst="rect">
            <a:avLst/>
          </a:prstGeom>
          <a:solidFill>
            <a:srgbClr val="2211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1D1D1D">
              <a:alpha val="50000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 smtClean="0"/>
              <a:t>Humble submission to God </a:t>
            </a:r>
            <a:r>
              <a:rPr lang="en-US" sz="2800" dirty="0" smtClean="0"/>
              <a:t>(James 4:6-10)</a:t>
            </a:r>
          </a:p>
          <a:p>
            <a:pPr lvl="1"/>
            <a:r>
              <a:rPr lang="en-US" dirty="0" smtClean="0"/>
              <a:t>Humble yourselves in the sight of the Lord, and He will lift you up.</a:t>
            </a:r>
          </a:p>
          <a:p>
            <a:r>
              <a:rPr lang="en-US" dirty="0" smtClean="0"/>
              <a:t>Loving obedience </a:t>
            </a:r>
            <a:r>
              <a:rPr lang="en-US" sz="2800" dirty="0" smtClean="0"/>
              <a:t>(John 14:15; 1 John 5:3)</a:t>
            </a:r>
          </a:p>
          <a:p>
            <a:pPr lvl="1"/>
            <a:r>
              <a:rPr lang="en-US" dirty="0" smtClean="0"/>
              <a:t>"If you love Me, keep My commandments”..</a:t>
            </a:r>
          </a:p>
          <a:p>
            <a:r>
              <a:rPr lang="en-US" dirty="0" smtClean="0"/>
              <a:t>Respect or reverence </a:t>
            </a:r>
            <a:r>
              <a:rPr lang="en-US" sz="2800" dirty="0" smtClean="0"/>
              <a:t>(John 4:24; Heb 12:28)</a:t>
            </a:r>
          </a:p>
          <a:p>
            <a:pPr lvl="1"/>
            <a:r>
              <a:rPr lang="en-US" dirty="0" smtClean="0"/>
              <a:t>Hebrews 12:28 Therefore, since we are receiving a kingdom which cannot be shaken, let us have grace, by which we may serve God acceptably with reverence and godly fear.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-Get-What-God-Has,-You-Ha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rcRect t="24304" b="4051"/>
          <a:stretch>
            <a:fillRect/>
          </a:stretch>
        </p:blipFill>
        <p:spPr>
          <a:xfrm>
            <a:off x="0" y="1676400"/>
            <a:ext cx="9144000" cy="441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00200"/>
            <a:ext cx="9144000" cy="4572000"/>
          </a:xfrm>
          <a:prstGeom prst="rect">
            <a:avLst/>
          </a:prstGeom>
          <a:solidFill>
            <a:srgbClr val="2211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Respond with Action..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Doing what God says </a:t>
            </a:r>
            <a:r>
              <a:rPr lang="en-US" sz="2800" dirty="0" smtClean="0"/>
              <a:t>(Rom 10:17)</a:t>
            </a:r>
          </a:p>
          <a:p>
            <a:pPr lvl="1"/>
            <a:r>
              <a:rPr lang="en-US" dirty="0" smtClean="0"/>
              <a:t>Luke 11:28 But He said, "More than that, blessed are those who hear the word of God and keep it!“</a:t>
            </a:r>
          </a:p>
          <a:p>
            <a:r>
              <a:rPr lang="en-US" dirty="0" smtClean="0"/>
              <a:t>Attitude of obedience </a:t>
            </a:r>
            <a:r>
              <a:rPr lang="en-US" sz="2800" dirty="0" smtClean="0"/>
              <a:t>(James 1:22-25)</a:t>
            </a:r>
          </a:p>
          <a:p>
            <a:pPr lvl="1"/>
            <a:r>
              <a:rPr lang="en-US" dirty="0" smtClean="0"/>
              <a:t>James 1:22 But be doers of the word, and not hearers only, deceiving yourselves.</a:t>
            </a:r>
          </a:p>
          <a:p>
            <a:r>
              <a:rPr lang="en-US" dirty="0" smtClean="0"/>
              <a:t>Calling Him “Lord” </a:t>
            </a:r>
            <a:r>
              <a:rPr lang="en-US" sz="2800" dirty="0" smtClean="0"/>
              <a:t>(Luke 6:46)</a:t>
            </a:r>
          </a:p>
          <a:p>
            <a:pPr lvl="1"/>
            <a:r>
              <a:rPr lang="en-US" dirty="0" smtClean="0"/>
              <a:t>Luke 6:46 "But why do you call Me 'Lord, Lord,' and not do the things which I say?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_blue_.jpg"/>
          <p:cNvPicPr>
            <a:picLocks noChangeAspect="1"/>
          </p:cNvPicPr>
          <p:nvPr/>
        </p:nvPicPr>
        <p:blipFill>
          <a:blip r:embed="rId3" cstate="print">
            <a:lum bright="-40000" contrast="10000"/>
          </a:blip>
          <a:srcRect b="2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hurch leadership  02.jpg"/>
          <p:cNvPicPr>
            <a:picLocks noChangeAspect="1"/>
          </p:cNvPicPr>
          <p:nvPr/>
        </p:nvPicPr>
        <p:blipFill>
          <a:blip r:embed="rId4" cstate="print">
            <a:lum bright="-10000" contras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077200" cy="990600"/>
          </a:xfrm>
          <a:solidFill>
            <a:srgbClr val="221100">
              <a:alpha val="40000"/>
            </a:srgbClr>
          </a:solidFill>
        </p:spPr>
        <p:txBody>
          <a:bodyPr/>
          <a:lstStyle/>
          <a:p>
            <a:r>
              <a:rPr lang="en-US" dirty="0" smtClean="0"/>
              <a:t>Strengthening the Church</a:t>
            </a:r>
            <a:endParaRPr lang="en-US" dirty="0"/>
          </a:p>
        </p:txBody>
      </p:sp>
      <p:pic>
        <p:nvPicPr>
          <p:cNvPr id="9" name="Picture 8" descr="a-rooted-church.jpg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tretch>
            <a:fillRect/>
          </a:stretch>
        </p:blipFill>
        <p:spPr>
          <a:xfrm>
            <a:off x="-1" y="1600200"/>
            <a:ext cx="9144001" cy="4427263"/>
          </a:xfrm>
          <a:prstGeom prst="rect">
            <a:avLst/>
          </a:prstGeom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77000" cy="914400"/>
          </a:xfrm>
          <a:solidFill>
            <a:srgbClr val="1D1D1D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en-US" sz="4400" dirty="0" smtClean="0"/>
              <a:t>Acts 16:1-5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47244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“So the churches were strengthened in the faith,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Georgia" pitchFamily="18" charset="0"/>
              </a:rPr>
              <a:t>and increased in number daily. ..”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4273</TotalTime>
  <Words>389</Words>
  <Application>Microsoft Office PowerPoint</Application>
  <PresentationFormat>On-screen Show (4:3)</PresentationFormat>
  <Paragraphs>40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Strengthening the Church</vt:lpstr>
      <vt:lpstr>Slide 2</vt:lpstr>
      <vt:lpstr>Slide 3</vt:lpstr>
      <vt:lpstr>Essentials for Strengthening the Church..</vt:lpstr>
      <vt:lpstr>Authority of God’s Word..</vt:lpstr>
      <vt:lpstr>Attitude toward God..</vt:lpstr>
      <vt:lpstr>Respond with Action..</vt:lpstr>
      <vt:lpstr>Strengthening the Church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322</cp:revision>
  <dcterms:created xsi:type="dcterms:W3CDTF">2011-02-15T07:29:10Z</dcterms:created>
  <dcterms:modified xsi:type="dcterms:W3CDTF">2015-11-28T19:10:07Z</dcterms:modified>
</cp:coreProperties>
</file>