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8" r:id="rId3"/>
    <p:sldId id="267" r:id="rId4"/>
    <p:sldId id="271" r:id="rId5"/>
    <p:sldId id="270" r:id="rId6"/>
    <p:sldId id="273" r:id="rId7"/>
    <p:sldId id="274" r:id="rId8"/>
    <p:sldId id="275" r:id="rId9"/>
    <p:sldId id="269" r:id="rId10"/>
    <p:sldId id="276" r:id="rId11"/>
    <p:sldId id="277" r:id="rId12"/>
    <p:sldId id="278" r:id="rId13"/>
    <p:sldId id="279"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94660"/>
  </p:normalViewPr>
  <p:slideViewPr>
    <p:cSldViewPr>
      <p:cViewPr>
        <p:scale>
          <a:sx n="81" d="100"/>
          <a:sy n="81" d="100"/>
        </p:scale>
        <p:origin x="-480" y="-4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userDrawn="1"/>
        </p:nvPicPr>
        <p:blipFill>
          <a:blip r:embed="rId13" cstate="print">
            <a:lum bright="-40000" contrast="10000"/>
          </a:blip>
          <a:srcRect b="2778"/>
          <a:stretch>
            <a:fillRect/>
          </a:stretch>
        </p:blipFill>
        <p:spPr>
          <a:xfrm>
            <a:off x="0" y="0"/>
            <a:ext cx="9144000" cy="6858000"/>
          </a:xfrm>
          <a:prstGeom prst="rect">
            <a:avLst/>
          </a:prstGeom>
        </p:spPr>
      </p:pic>
      <p:pic>
        <p:nvPicPr>
          <p:cNvPr id="5" name="Picture 4" descr="church leadership  02.jpg"/>
          <p:cNvPicPr>
            <a:picLocks noChangeAspect="1"/>
          </p:cNvPicPr>
          <p:nvPr userDrawn="1"/>
        </p:nvPicPr>
        <p:blipFill>
          <a:blip r:embed="rId14" cstate="print">
            <a:lum bright="-12000" contrast="10000"/>
          </a:blip>
          <a:stretch>
            <a:fillRect/>
          </a:stretch>
        </p:blipFill>
        <p:spPr>
          <a:xfrm>
            <a:off x="0" y="0"/>
            <a:ext cx="9144000" cy="6858000"/>
          </a:xfrm>
          <a:prstGeom prst="rect">
            <a:avLst/>
          </a:prstGeom>
        </p:spPr>
      </p:pic>
      <p:pic>
        <p:nvPicPr>
          <p:cNvPr id="7" name="Picture 6" descr="Foolishness of God gods-wisdom.jpg"/>
          <p:cNvPicPr>
            <a:picLocks noChangeAspect="1"/>
          </p:cNvPicPr>
          <p:nvPr userDrawn="1"/>
        </p:nvPicPr>
        <p:blipFill>
          <a:blip r:embed="rId15" cstate="print"/>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rgbClr val="1D1D1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9" name="Picture 8" descr="Foolishness of God gods-wisdom.jpg"/>
          <p:cNvPicPr>
            <a:picLocks noChangeAspect="1"/>
          </p:cNvPicPr>
          <p:nvPr/>
        </p:nvPicPr>
        <p:blipFill>
          <a:blip r:embed="rId5" cstate="print">
            <a:lum bright="-30000" contrast="10000"/>
          </a:blip>
          <a:stretch>
            <a:fillRect/>
          </a:stretch>
        </p:blipFill>
        <p:spPr>
          <a:xfrm>
            <a:off x="0" y="0"/>
            <a:ext cx="9144000" cy="6858000"/>
          </a:xfrm>
          <a:prstGeom prst="rect">
            <a:avLst/>
          </a:prstGeom>
        </p:spPr>
      </p:pic>
      <p:sp>
        <p:nvSpPr>
          <p:cNvPr id="5" name="Title 4"/>
          <p:cNvSpPr>
            <a:spLocks noGrp="1"/>
          </p:cNvSpPr>
          <p:nvPr>
            <p:ph type="ctrTitle"/>
          </p:nvPr>
        </p:nvSpPr>
        <p:spPr>
          <a:xfrm>
            <a:off x="685800" y="228600"/>
            <a:ext cx="7772400" cy="990600"/>
          </a:xfrm>
          <a:solidFill>
            <a:srgbClr val="1D1D1D">
              <a:alpha val="50000"/>
            </a:srgbClr>
          </a:solidFill>
        </p:spPr>
        <p:txBody>
          <a:bodyPr/>
          <a:lstStyle/>
          <a:p>
            <a:r>
              <a:rPr lang="en-US" dirty="0" smtClean="0"/>
              <a:t>The Foolishness of God</a:t>
            </a:r>
            <a:endParaRPr lang="en-US" dirty="0"/>
          </a:p>
        </p:txBody>
      </p:sp>
      <p:sp>
        <p:nvSpPr>
          <p:cNvPr id="8" name="Subtitle 7"/>
          <p:cNvSpPr>
            <a:spLocks noGrp="1"/>
          </p:cNvSpPr>
          <p:nvPr>
            <p:ph type="subTitle" idx="1"/>
          </p:nvPr>
        </p:nvSpPr>
        <p:spPr>
          <a:xfrm>
            <a:off x="1447800" y="5638800"/>
            <a:ext cx="6400800" cy="1066800"/>
          </a:xfrm>
          <a:solidFill>
            <a:srgbClr val="1D1D1D">
              <a:alpha val="40000"/>
            </a:srgbClr>
          </a:solidFill>
        </p:spPr>
        <p:txBody>
          <a:bodyPr>
            <a:normAutofit/>
          </a:bodyPr>
          <a:lstStyle/>
          <a:p>
            <a:r>
              <a:rPr lang="en-US" sz="4400" dirty="0" smtClean="0"/>
              <a:t>1 Corinthians 1:18-31</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D1D1D">
              <a:alpha val="50000"/>
            </a:srgbClr>
          </a:solidFill>
        </p:spPr>
        <p:txBody>
          <a:bodyPr/>
          <a:lstStyle/>
          <a:p>
            <a:r>
              <a:rPr lang="en-US" dirty="0" smtClean="0"/>
              <a:t>The Message…</a:t>
            </a:r>
            <a:endParaRPr lang="en-US" dirty="0"/>
          </a:p>
        </p:txBody>
      </p:sp>
      <p:sp>
        <p:nvSpPr>
          <p:cNvPr id="3" name="Content Placeholder 2"/>
          <p:cNvSpPr>
            <a:spLocks noGrp="1"/>
          </p:cNvSpPr>
          <p:nvPr>
            <p:ph idx="1"/>
          </p:nvPr>
        </p:nvSpPr>
        <p:spPr>
          <a:xfrm>
            <a:off x="228600" y="1676400"/>
            <a:ext cx="8610600" cy="4267200"/>
          </a:xfrm>
          <a:solidFill>
            <a:srgbClr val="1D1D1D">
              <a:alpha val="50000"/>
            </a:srgbClr>
          </a:solidFill>
        </p:spPr>
        <p:txBody>
          <a:bodyPr>
            <a:noAutofit/>
          </a:bodyPr>
          <a:lstStyle/>
          <a:p>
            <a:pPr>
              <a:lnSpc>
                <a:spcPts val="3000"/>
              </a:lnSpc>
            </a:pPr>
            <a:r>
              <a:rPr lang="en-US" dirty="0" smtClean="0"/>
              <a:t>21 For since, in the wisdom of God, the world through wisdom did not know God, it pleased God through the foolishness of the message preached to save those who believe. 22 For Jews request a sign, and Greeks seek after wisdom; 23 but we preach Christ crucified, to the Jews a stumbling block and to the Greeks foolishness, 24 but to those who are called, both Jews and Greeks, Christ the power of God and the wisdom of God. 25 Because the foolishness of God is wiser than men, and the weakness of God is stronger than men.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D1D1D">
              <a:alpha val="50000"/>
            </a:srgbClr>
          </a:solidFill>
        </p:spPr>
        <p:txBody>
          <a:bodyPr/>
          <a:lstStyle/>
          <a:p>
            <a:r>
              <a:rPr lang="en-US" dirty="0" smtClean="0"/>
              <a:t>The Messengers (26-29)…</a:t>
            </a:r>
            <a:endParaRPr lang="en-US" dirty="0"/>
          </a:p>
        </p:txBody>
      </p:sp>
      <p:sp>
        <p:nvSpPr>
          <p:cNvPr id="3" name="Content Placeholder 2"/>
          <p:cNvSpPr>
            <a:spLocks noGrp="1"/>
          </p:cNvSpPr>
          <p:nvPr>
            <p:ph idx="1"/>
          </p:nvPr>
        </p:nvSpPr>
        <p:spPr>
          <a:xfrm>
            <a:off x="228600" y="1905000"/>
            <a:ext cx="8610600" cy="4038600"/>
          </a:xfrm>
          <a:solidFill>
            <a:srgbClr val="1D1D1D">
              <a:alpha val="50000"/>
            </a:srgbClr>
          </a:solidFill>
        </p:spPr>
        <p:txBody>
          <a:bodyPr>
            <a:noAutofit/>
          </a:bodyPr>
          <a:lstStyle/>
          <a:p>
            <a:pPr>
              <a:lnSpc>
                <a:spcPts val="3000"/>
              </a:lnSpc>
            </a:pPr>
            <a:r>
              <a:rPr lang="en-US" dirty="0" smtClean="0"/>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28 and the base things of the world and the things which are despised God has chosen, and the things which are not, to bring to nothing the things that are, 29 that no flesh should glory in His presence.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D1D1D">
              <a:alpha val="50000"/>
            </a:srgbClr>
          </a:solidFill>
        </p:spPr>
        <p:txBody>
          <a:bodyPr/>
          <a:lstStyle/>
          <a:p>
            <a:r>
              <a:rPr lang="en-US" dirty="0" smtClean="0"/>
              <a:t>The Method (30-31)…</a:t>
            </a:r>
            <a:endParaRPr lang="en-US" dirty="0"/>
          </a:p>
        </p:txBody>
      </p:sp>
      <p:sp>
        <p:nvSpPr>
          <p:cNvPr id="3" name="Content Placeholder 2"/>
          <p:cNvSpPr>
            <a:spLocks noGrp="1"/>
          </p:cNvSpPr>
          <p:nvPr>
            <p:ph idx="1"/>
          </p:nvPr>
        </p:nvSpPr>
        <p:spPr>
          <a:xfrm>
            <a:off x="228600" y="4419600"/>
            <a:ext cx="8610600" cy="1524000"/>
          </a:xfrm>
          <a:solidFill>
            <a:srgbClr val="1D1D1D">
              <a:alpha val="50000"/>
            </a:srgbClr>
          </a:solidFill>
        </p:spPr>
        <p:txBody>
          <a:bodyPr>
            <a:noAutofit/>
          </a:bodyPr>
          <a:lstStyle/>
          <a:p>
            <a:pPr>
              <a:lnSpc>
                <a:spcPts val="3000"/>
              </a:lnSpc>
            </a:pPr>
            <a:r>
              <a:rPr lang="en-US" sz="3200" dirty="0" smtClean="0"/>
              <a:t>30 But of Him you are in Christ Jesus, who became for us wisdom from God — and righteousness and sanctification and redemption —  31 that, as it is written, "He who glories, let him glory in the Lord."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cor-10-17-web-watermarke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9" name="Picture 8" descr="Foolishness of God gods-wisdom.jpg"/>
          <p:cNvPicPr>
            <a:picLocks noChangeAspect="1"/>
          </p:cNvPicPr>
          <p:nvPr/>
        </p:nvPicPr>
        <p:blipFill>
          <a:blip r:embed="rId5" cstate="print">
            <a:lum bright="-30000" contrast="10000"/>
          </a:blip>
          <a:stretch>
            <a:fillRect/>
          </a:stretch>
        </p:blipFill>
        <p:spPr>
          <a:xfrm>
            <a:off x="0" y="0"/>
            <a:ext cx="9144000" cy="6858000"/>
          </a:xfrm>
          <a:prstGeom prst="rect">
            <a:avLst/>
          </a:prstGeom>
        </p:spPr>
      </p:pic>
      <p:sp>
        <p:nvSpPr>
          <p:cNvPr id="5" name="Title 4"/>
          <p:cNvSpPr>
            <a:spLocks noGrp="1"/>
          </p:cNvSpPr>
          <p:nvPr>
            <p:ph type="ctrTitle"/>
          </p:nvPr>
        </p:nvSpPr>
        <p:spPr>
          <a:xfrm>
            <a:off x="685800" y="228600"/>
            <a:ext cx="7772400" cy="990600"/>
          </a:xfrm>
          <a:solidFill>
            <a:srgbClr val="1D1D1D">
              <a:alpha val="50000"/>
            </a:srgbClr>
          </a:solidFill>
        </p:spPr>
        <p:txBody>
          <a:bodyPr/>
          <a:lstStyle/>
          <a:p>
            <a:r>
              <a:rPr lang="en-US" dirty="0" smtClean="0"/>
              <a:t>The Foolishness of God</a:t>
            </a:r>
            <a:endParaRPr lang="en-US" dirty="0"/>
          </a:p>
        </p:txBody>
      </p:sp>
      <p:sp>
        <p:nvSpPr>
          <p:cNvPr id="8" name="Subtitle 7"/>
          <p:cNvSpPr>
            <a:spLocks noGrp="1"/>
          </p:cNvSpPr>
          <p:nvPr>
            <p:ph type="subTitle" idx="1"/>
          </p:nvPr>
        </p:nvSpPr>
        <p:spPr>
          <a:xfrm>
            <a:off x="1447800" y="5638800"/>
            <a:ext cx="6400800" cy="1066800"/>
          </a:xfrm>
          <a:solidFill>
            <a:srgbClr val="1D1D1D">
              <a:alpha val="40000"/>
            </a:srgbClr>
          </a:solidFill>
        </p:spPr>
        <p:txBody>
          <a:bodyPr>
            <a:normAutofit/>
          </a:bodyPr>
          <a:lstStyle/>
          <a:p>
            <a:r>
              <a:rPr lang="en-US" sz="4400" dirty="0" smtClean="0"/>
              <a:t>1 Corinthians 1:18-31</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inthMap2.jpg"/>
          <p:cNvPicPr>
            <a:picLocks noChangeAspect="1"/>
          </p:cNvPicPr>
          <p:nvPr/>
        </p:nvPicPr>
        <p:blipFill>
          <a:blip r:embed="rId2" cstate="print">
            <a:lum bright="-12000" contrast="20000"/>
          </a:blip>
          <a:srcRect b="2028"/>
          <a:stretch>
            <a:fillRect/>
          </a:stretch>
        </p:blipFill>
        <p:spPr>
          <a:xfrm>
            <a:off x="-1" y="0"/>
            <a:ext cx="9144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_isthmus_corinth.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hena-Greek-God.jpg"/>
          <p:cNvPicPr>
            <a:picLocks noChangeAspect="1"/>
          </p:cNvPicPr>
          <p:nvPr/>
        </p:nvPicPr>
        <p:blipFill>
          <a:blip r:embed="rId2" cstate="print"/>
          <a:stretch>
            <a:fillRect/>
          </a:stretch>
        </p:blipFill>
        <p:spPr>
          <a:xfrm>
            <a:off x="-1" y="0"/>
            <a:ext cx="9144001" cy="6858000"/>
          </a:xfrm>
          <a:prstGeom prst="rect">
            <a:avLst/>
          </a:prstGeom>
        </p:spPr>
      </p:pic>
      <p:sp>
        <p:nvSpPr>
          <p:cNvPr id="3" name="Title 2"/>
          <p:cNvSpPr>
            <a:spLocks noGrp="1"/>
          </p:cNvSpPr>
          <p:nvPr>
            <p:ph type="title"/>
          </p:nvPr>
        </p:nvSpPr>
        <p:spPr>
          <a:xfrm>
            <a:off x="1219200" y="5562600"/>
            <a:ext cx="6477000" cy="1143000"/>
          </a:xfrm>
          <a:solidFill>
            <a:srgbClr val="1D1D1D">
              <a:alpha val="50000"/>
            </a:srgbClr>
          </a:solidFill>
        </p:spPr>
        <p:txBody>
          <a:bodyPr>
            <a:normAutofit/>
          </a:bodyPr>
          <a:lstStyle/>
          <a:p>
            <a:pPr algn="ctr"/>
            <a:r>
              <a:rPr lang="en-US" dirty="0" smtClean="0"/>
              <a:t>Athena (goddess of wisdom)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cient-corinth-2.jpg"/>
          <p:cNvPicPr>
            <a:picLocks noChangeAspect="1"/>
          </p:cNvPicPr>
          <p:nvPr/>
        </p:nvPicPr>
        <p:blipFill>
          <a:blip r:embed="rId2" cstate="print"/>
          <a:stretch>
            <a:fillRect/>
          </a:stretch>
        </p:blipFill>
        <p:spPr>
          <a:xfrm>
            <a:off x="0" y="1"/>
            <a:ext cx="9144000" cy="6857999"/>
          </a:xfrm>
          <a:prstGeom prst="rect">
            <a:avLst/>
          </a:prstGeom>
        </p:spPr>
      </p:pic>
      <p:sp>
        <p:nvSpPr>
          <p:cNvPr id="6" name="Title 5"/>
          <p:cNvSpPr>
            <a:spLocks noGrp="1"/>
          </p:cNvSpPr>
          <p:nvPr>
            <p:ph type="title"/>
          </p:nvPr>
        </p:nvSpPr>
        <p:spPr>
          <a:solidFill>
            <a:srgbClr val="1D1D1D">
              <a:alpha val="50000"/>
            </a:srgbClr>
          </a:solidFill>
        </p:spPr>
        <p:txBody>
          <a:bodyPr/>
          <a:lstStyle/>
          <a:p>
            <a:r>
              <a:rPr lang="en-US" dirty="0" smtClean="0"/>
              <a:t>Problems in the church..</a:t>
            </a:r>
            <a:endParaRPr lang="en-US" dirty="0"/>
          </a:p>
        </p:txBody>
      </p:sp>
      <p:sp>
        <p:nvSpPr>
          <p:cNvPr id="7" name="Content Placeholder 6"/>
          <p:cNvSpPr>
            <a:spLocks noGrp="1"/>
          </p:cNvSpPr>
          <p:nvPr>
            <p:ph idx="1"/>
          </p:nvPr>
        </p:nvSpPr>
        <p:spPr>
          <a:xfrm>
            <a:off x="381000" y="3124200"/>
            <a:ext cx="8305800" cy="2819401"/>
          </a:xfrm>
          <a:solidFill>
            <a:srgbClr val="1D1D1D">
              <a:alpha val="60000"/>
            </a:srgbClr>
          </a:solidFill>
        </p:spPr>
        <p:txBody>
          <a:bodyPr>
            <a:normAutofit lnSpcReduction="10000"/>
          </a:bodyPr>
          <a:lstStyle/>
          <a:p>
            <a:r>
              <a:rPr lang="en-US" sz="3200" dirty="0" smtClean="0"/>
              <a:t>1 Corinthians 1:10  Now I plead with you, brethren, by the name of our Lord Jesus Christ, that you all speak the same thing, and that there be no divisions among you, but that you be perfectly joined together in the same mind and in the same judgment.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cient-corinth-2.jpg"/>
          <p:cNvPicPr>
            <a:picLocks noChangeAspect="1"/>
          </p:cNvPicPr>
          <p:nvPr/>
        </p:nvPicPr>
        <p:blipFill>
          <a:blip r:embed="rId2" cstate="print"/>
          <a:stretch>
            <a:fillRect/>
          </a:stretch>
        </p:blipFill>
        <p:spPr>
          <a:xfrm>
            <a:off x="0" y="1"/>
            <a:ext cx="9144000" cy="6857999"/>
          </a:xfrm>
          <a:prstGeom prst="rect">
            <a:avLst/>
          </a:prstGeom>
        </p:spPr>
      </p:pic>
      <p:sp>
        <p:nvSpPr>
          <p:cNvPr id="6" name="Title 5"/>
          <p:cNvSpPr>
            <a:spLocks noGrp="1"/>
          </p:cNvSpPr>
          <p:nvPr>
            <p:ph type="title"/>
          </p:nvPr>
        </p:nvSpPr>
        <p:spPr>
          <a:solidFill>
            <a:srgbClr val="1D1D1D">
              <a:alpha val="50000"/>
            </a:srgbClr>
          </a:solidFill>
        </p:spPr>
        <p:txBody>
          <a:bodyPr/>
          <a:lstStyle/>
          <a:p>
            <a:r>
              <a:rPr lang="en-US" dirty="0" smtClean="0"/>
              <a:t>Adopting human wisdom..</a:t>
            </a:r>
            <a:endParaRPr lang="en-US" dirty="0"/>
          </a:p>
        </p:txBody>
      </p:sp>
      <p:sp>
        <p:nvSpPr>
          <p:cNvPr id="7" name="Content Placeholder 6"/>
          <p:cNvSpPr>
            <a:spLocks noGrp="1"/>
          </p:cNvSpPr>
          <p:nvPr>
            <p:ph idx="1"/>
          </p:nvPr>
        </p:nvSpPr>
        <p:spPr>
          <a:xfrm>
            <a:off x="228600" y="2895600"/>
            <a:ext cx="8305800" cy="3581400"/>
          </a:xfrm>
          <a:solidFill>
            <a:srgbClr val="1D1D1D">
              <a:alpha val="70000"/>
            </a:srgbClr>
          </a:solidFill>
        </p:spPr>
        <p:txBody>
          <a:bodyPr>
            <a:normAutofit/>
          </a:bodyPr>
          <a:lstStyle/>
          <a:p>
            <a:r>
              <a:rPr lang="en-US" sz="3200" dirty="0" smtClean="0"/>
              <a:t>1 Corinthians 1:17  For Christ did not send me to baptize, but to preach the gospel, not with wisdom of words, lest the cross of Christ should be made of no effect. </a:t>
            </a:r>
          </a:p>
          <a:p>
            <a:pPr lvl="1"/>
            <a:r>
              <a:rPr lang="en-US" sz="2800" dirty="0" smtClean="0"/>
              <a:t>Produces  division..</a:t>
            </a:r>
          </a:p>
          <a:p>
            <a:pPr lvl="1"/>
            <a:r>
              <a:rPr lang="en-US" sz="2800" dirty="0" smtClean="0"/>
              <a:t>Makes void the cross of Christ..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ss mean dying to self.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idx="4294967295"/>
          </p:nvPr>
        </p:nvSpPr>
        <p:spPr>
          <a:xfrm>
            <a:off x="381000" y="304800"/>
            <a:ext cx="7620000" cy="1143000"/>
          </a:xfrm>
          <a:solidFill>
            <a:srgbClr val="1D1D1D">
              <a:alpha val="60000"/>
            </a:srgbClr>
          </a:solidFill>
        </p:spPr>
        <p:txBody>
          <a:bodyPr>
            <a:normAutofit/>
          </a:bodyPr>
          <a:lstStyle/>
          <a:p>
            <a:r>
              <a:rPr lang="en-US" dirty="0" smtClean="0"/>
              <a:t>The Cross is foolish to man..</a:t>
            </a:r>
            <a:endParaRPr lang="en-US" dirty="0"/>
          </a:p>
        </p:txBody>
      </p:sp>
      <p:sp>
        <p:nvSpPr>
          <p:cNvPr id="4" name="Content Placeholder 3"/>
          <p:cNvSpPr>
            <a:spLocks noGrp="1"/>
          </p:cNvSpPr>
          <p:nvPr>
            <p:ph idx="4294967295"/>
          </p:nvPr>
        </p:nvSpPr>
        <p:spPr>
          <a:xfrm>
            <a:off x="457200" y="5791200"/>
            <a:ext cx="8382000" cy="868363"/>
          </a:xfrm>
          <a:solidFill>
            <a:srgbClr val="1D1D1D">
              <a:alpha val="70000"/>
            </a:srgbClr>
          </a:solidFill>
        </p:spPr>
        <p:txBody>
          <a:bodyPr>
            <a:normAutofit/>
          </a:bodyPr>
          <a:lstStyle/>
          <a:p>
            <a:r>
              <a:rPr lang="en-US" sz="3200" dirty="0" smtClean="0"/>
              <a:t>A Crucified Messiah and a Crucified Self…</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cros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D1D1D">
              <a:alpha val="50000"/>
            </a:srgbClr>
          </a:solidFill>
        </p:spPr>
        <p:txBody>
          <a:bodyPr/>
          <a:lstStyle/>
          <a:p>
            <a:r>
              <a:rPr lang="en-US" dirty="0" smtClean="0"/>
              <a:t>The Message (18-25)…</a:t>
            </a:r>
            <a:endParaRPr lang="en-US" dirty="0"/>
          </a:p>
        </p:txBody>
      </p:sp>
      <p:sp>
        <p:nvSpPr>
          <p:cNvPr id="3" name="Content Placeholder 2"/>
          <p:cNvSpPr>
            <a:spLocks noGrp="1"/>
          </p:cNvSpPr>
          <p:nvPr>
            <p:ph idx="1"/>
          </p:nvPr>
        </p:nvSpPr>
        <p:spPr>
          <a:xfrm>
            <a:off x="304800" y="1752600"/>
            <a:ext cx="8610600" cy="4267200"/>
          </a:xfrm>
          <a:solidFill>
            <a:srgbClr val="1D1D1D">
              <a:alpha val="50000"/>
            </a:srgbClr>
          </a:solidFill>
        </p:spPr>
        <p:txBody>
          <a:bodyPr>
            <a:noAutofit/>
          </a:bodyPr>
          <a:lstStyle/>
          <a:p>
            <a:pPr>
              <a:lnSpc>
                <a:spcPts val="3400"/>
              </a:lnSpc>
            </a:pPr>
            <a:r>
              <a:rPr lang="en-US" sz="3200" dirty="0" smtClean="0"/>
              <a:t>18 For the message of the cross is foolishness to those who are perishing, but to us who are being saved it is the power of God. 19 For it is written:"I will destroy the wisdom of the wise, And bring to nothing the understand-</a:t>
            </a:r>
            <a:r>
              <a:rPr lang="en-US" sz="3200" dirty="0" err="1" smtClean="0"/>
              <a:t>ing</a:t>
            </a:r>
            <a:r>
              <a:rPr lang="en-US" sz="3200" dirty="0" smtClean="0"/>
              <a:t> of the prudent." 20 Where is the wise? Where is the scribe? Where is the disputer of this age? Has not God made foolish the wisdom of this world?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4264</TotalTime>
  <Words>516</Words>
  <Application>Microsoft Office PowerPoint</Application>
  <PresentationFormat>On-screen Show (4:3)</PresentationFormat>
  <Paragraphs>23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Foolishness of God</vt:lpstr>
      <vt:lpstr>Slide 2</vt:lpstr>
      <vt:lpstr>Slide 3</vt:lpstr>
      <vt:lpstr>Athena (goddess of wisdom) </vt:lpstr>
      <vt:lpstr>Problems in the church..</vt:lpstr>
      <vt:lpstr>Adopting human wisdom..</vt:lpstr>
      <vt:lpstr>The Cross is foolish to man..</vt:lpstr>
      <vt:lpstr>Slide 8</vt:lpstr>
      <vt:lpstr>The Message (18-25)…</vt:lpstr>
      <vt:lpstr>The Message…</vt:lpstr>
      <vt:lpstr>The Messengers (26-29)…</vt:lpstr>
      <vt:lpstr>The Method (30-31)…</vt:lpstr>
      <vt:lpstr>Slide 13</vt:lpstr>
      <vt:lpstr>The Foolishness of God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322</cp:revision>
  <dcterms:created xsi:type="dcterms:W3CDTF">2011-02-15T07:29:10Z</dcterms:created>
  <dcterms:modified xsi:type="dcterms:W3CDTF">2015-11-28T19:10:52Z</dcterms:modified>
</cp:coreProperties>
</file>